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2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9" r:id="rId2"/>
    <p:sldMasterId id="2147483749" r:id="rId3"/>
    <p:sldMasterId id="2147483785" r:id="rId4"/>
  </p:sldMasterIdLst>
  <p:notesMasterIdLst>
    <p:notesMasterId r:id="rId85"/>
  </p:notesMasterIdLst>
  <p:handoutMasterIdLst>
    <p:handoutMasterId r:id="rId86"/>
  </p:handoutMasterIdLst>
  <p:sldIdLst>
    <p:sldId id="12615" r:id="rId5"/>
    <p:sldId id="12616" r:id="rId6"/>
    <p:sldId id="2147377231" r:id="rId7"/>
    <p:sldId id="5860" r:id="rId8"/>
    <p:sldId id="11918" r:id="rId9"/>
    <p:sldId id="2147380784" r:id="rId10"/>
    <p:sldId id="2147380788" r:id="rId11"/>
    <p:sldId id="2147380901" r:id="rId12"/>
    <p:sldId id="2147380899" r:id="rId13"/>
    <p:sldId id="2147380888" r:id="rId14"/>
    <p:sldId id="2147380933" r:id="rId15"/>
    <p:sldId id="2147380923" r:id="rId16"/>
    <p:sldId id="2147380906" r:id="rId17"/>
    <p:sldId id="2147380902" r:id="rId18"/>
    <p:sldId id="2147380910" r:id="rId19"/>
    <p:sldId id="2147380918" r:id="rId20"/>
    <p:sldId id="2147380891" r:id="rId21"/>
    <p:sldId id="2147380892" r:id="rId22"/>
    <p:sldId id="2147380893" r:id="rId23"/>
    <p:sldId id="2147380894" r:id="rId24"/>
    <p:sldId id="2147380895" r:id="rId25"/>
    <p:sldId id="2147380898" r:id="rId26"/>
    <p:sldId id="2147380908" r:id="rId27"/>
    <p:sldId id="2147380909" r:id="rId28"/>
    <p:sldId id="2147380920" r:id="rId29"/>
    <p:sldId id="2147380907" r:id="rId30"/>
    <p:sldId id="12640" r:id="rId31"/>
    <p:sldId id="2147380936" r:id="rId32"/>
    <p:sldId id="12642" r:id="rId33"/>
    <p:sldId id="12643" r:id="rId34"/>
    <p:sldId id="12644" r:id="rId35"/>
    <p:sldId id="2147380815" r:id="rId36"/>
    <p:sldId id="2147380817" r:id="rId37"/>
    <p:sldId id="2147380816" r:id="rId38"/>
    <p:sldId id="2147380821" r:id="rId39"/>
    <p:sldId id="2147380822" r:id="rId40"/>
    <p:sldId id="2147380823" r:id="rId41"/>
    <p:sldId id="12484" r:id="rId42"/>
    <p:sldId id="2147380839" r:id="rId43"/>
    <p:sldId id="2147380840" r:id="rId44"/>
    <p:sldId id="2147380841" r:id="rId45"/>
    <p:sldId id="2147380912" r:id="rId46"/>
    <p:sldId id="2147380927" r:id="rId47"/>
    <p:sldId id="2147380913" r:id="rId48"/>
    <p:sldId id="2147380937" r:id="rId49"/>
    <p:sldId id="2147380853" r:id="rId50"/>
    <p:sldId id="2147380718" r:id="rId51"/>
    <p:sldId id="2147380457" r:id="rId52"/>
    <p:sldId id="2147380922" r:id="rId53"/>
    <p:sldId id="2147380735" r:id="rId54"/>
    <p:sldId id="2147380879" r:id="rId55"/>
    <p:sldId id="2147380914" r:id="rId56"/>
    <p:sldId id="12677" r:id="rId57"/>
    <p:sldId id="12674" r:id="rId58"/>
    <p:sldId id="12675" r:id="rId59"/>
    <p:sldId id="2147380915" r:id="rId60"/>
    <p:sldId id="12242" r:id="rId61"/>
    <p:sldId id="12317" r:id="rId62"/>
    <p:sldId id="12252" r:id="rId63"/>
    <p:sldId id="12318" r:id="rId64"/>
    <p:sldId id="2147380850" r:id="rId65"/>
    <p:sldId id="2147380916" r:id="rId66"/>
    <p:sldId id="2140755881" r:id="rId67"/>
    <p:sldId id="2147380917" r:id="rId68"/>
    <p:sldId id="2147380935" r:id="rId69"/>
    <p:sldId id="2147380929" r:id="rId70"/>
    <p:sldId id="12319" r:id="rId71"/>
    <p:sldId id="12298" r:id="rId72"/>
    <p:sldId id="12310" r:id="rId73"/>
    <p:sldId id="2147380930" r:id="rId74"/>
    <p:sldId id="12330" r:id="rId75"/>
    <p:sldId id="12266" r:id="rId76"/>
    <p:sldId id="12285" r:id="rId77"/>
    <p:sldId id="12331" r:id="rId78"/>
    <p:sldId id="12315" r:id="rId79"/>
    <p:sldId id="12289" r:id="rId80"/>
    <p:sldId id="2147380931" r:id="rId81"/>
    <p:sldId id="12287" r:id="rId82"/>
    <p:sldId id="12306" r:id="rId83"/>
    <p:sldId id="2147380852" r:id="rId8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ra M. Yassin" initials="YMY" lastIdx="3" clrIdx="0">
    <p:extLst>
      <p:ext uri="{19B8F6BF-5375-455C-9EA6-DF929625EA0E}">
        <p15:presenceInfo xmlns:p15="http://schemas.microsoft.com/office/powerpoint/2012/main" userId="S-1-5-21-1262527252-1741299384-2742646464-8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2799"/>
    <a:srgbClr val="7030A0"/>
    <a:srgbClr val="F2F7FC"/>
    <a:srgbClr val="00B8ED"/>
    <a:srgbClr val="F2C1DD"/>
    <a:srgbClr val="00B0E1"/>
    <a:srgbClr val="7D49C7"/>
    <a:srgbClr val="475FAB"/>
    <a:srgbClr val="1E21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02D6F-3D5D-427F-9F07-605414D8CC2D}" v="1" dt="2024-09-26T15:55:46.2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719"/>
  </p:normalViewPr>
  <p:slideViewPr>
    <p:cSldViewPr snapToGrid="0">
      <p:cViewPr varScale="1">
        <p:scale>
          <a:sx n="149" d="100"/>
          <a:sy n="149" d="100"/>
        </p:scale>
        <p:origin x="192" y="23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05A9-4CB7-AA66-6BC2CE867751}"/>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C1C-4014-B039-524700ACAD37}"/>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250-41FF-B1D3-9CC6DD4417B8}"/>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FE8-4645-837E-0D32F01AB451}"/>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842-4B4D-84E8-76BF322E38E0}"/>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6812-4F31-8493-A204527223FF}"/>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035A-4528-A0E0-0763A6F27585}"/>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035A-4528-A0E0-0763A6F27585}"/>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B89-4F69-BAC6-84D1B765A03F}"/>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250-41FF-B1D3-9CC6DD4417B8}"/>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8D1F-4833-8272-CE55D2D7EE7C}"/>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4852-408A-8184-D6691C7A64F2}"/>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100</c:v>
                </c:pt>
                <c:pt idx="1">
                  <c:v>100</c:v>
                </c:pt>
              </c:numCache>
              <c:extLst/>
            </c:numRef>
          </c:val>
          <c:extLst>
            <c:ext xmlns:c16="http://schemas.microsoft.com/office/drawing/2014/chart" uri="{C3380CC4-5D6E-409C-BE32-E72D297353CC}">
              <c16:uniqueId val="{00000000-1842-4B4D-84E8-76BF322E38E0}"/>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bar"/>
        <c:grouping val="clustered"/>
        <c:varyColors val="0"/>
        <c:ser>
          <c:idx val="1"/>
          <c:order val="0"/>
          <c:tx>
            <c:strRef>
              <c:f>Sheet1!$C$1</c:f>
              <c:strCache>
                <c:ptCount val="1"/>
                <c:pt idx="0">
                  <c:v>Column2</c:v>
                </c:pt>
              </c:strCache>
            </c:strRef>
          </c:tx>
          <c:spPr>
            <a:gradFill rotWithShape="1">
              <a:gsLst>
                <a:gs pos="0">
                  <a:schemeClr val="accent1">
                    <a:tint val="77000"/>
                    <a:tint val="100000"/>
                    <a:shade val="100000"/>
                    <a:satMod val="129999"/>
                  </a:schemeClr>
                </a:gs>
                <a:gs pos="100000">
                  <a:schemeClr val="accent1">
                    <a:tint val="77000"/>
                    <a:tint val="50000"/>
                    <a:shade val="100000"/>
                    <a:satMod val="350000"/>
                  </a:schemeClr>
                </a:gs>
              </a:gsLst>
              <a:lin ang="16200000" scaled="0"/>
            </a:gradFill>
            <a:ln>
              <a:noFill/>
            </a:ln>
            <a:effectLst/>
          </c:spPr>
          <c:invertIfNegative val="0"/>
          <c:cat>
            <c:strRef>
              <c:f>(Sheet1!$A$2,Sheet1!$A$4)</c:f>
              <c:strCache>
                <c:ptCount val="2"/>
                <c:pt idx="0">
                  <c:v>الإنجاز الفعلي</c:v>
                </c:pt>
                <c:pt idx="1">
                  <c:v>الإنجاز المخطط</c:v>
                </c:pt>
              </c:strCache>
              <c:extLst/>
            </c:strRef>
          </c:cat>
          <c:val>
            <c:numRef>
              <c:f>(Sheet1!$C$2,Sheet1!$C$4)</c:f>
              <c:numCache>
                <c:formatCode>General</c:formatCode>
                <c:ptCount val="2"/>
                <c:pt idx="0">
                  <c:v>80</c:v>
                </c:pt>
                <c:pt idx="1">
                  <c:v>80</c:v>
                </c:pt>
              </c:numCache>
              <c:extLst/>
            </c:numRef>
          </c:val>
          <c:extLst>
            <c:ext xmlns:c16="http://schemas.microsoft.com/office/drawing/2014/chart" uri="{C3380CC4-5D6E-409C-BE32-E72D297353CC}">
              <c16:uniqueId val="{00000000-7303-4A0B-8B33-1D3A677B965E}"/>
            </c:ext>
          </c:extLst>
        </c:ser>
        <c:dLbls>
          <c:showLegendKey val="0"/>
          <c:showVal val="0"/>
          <c:showCatName val="0"/>
          <c:showSerName val="0"/>
          <c:showPercent val="0"/>
          <c:showBubbleSize val="0"/>
        </c:dLbls>
        <c:gapWidth val="100"/>
        <c:axId val="497529872"/>
        <c:axId val="497520688"/>
      </c:barChart>
      <c:catAx>
        <c:axId val="497529872"/>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0688"/>
        <c:crosses val="autoZero"/>
        <c:auto val="1"/>
        <c:lblAlgn val="ctr"/>
        <c:lblOffset val="100"/>
        <c:noMultiLvlLbl val="0"/>
      </c:catAx>
      <c:valAx>
        <c:axId val="497520688"/>
        <c:scaling>
          <c:orientation val="minMax"/>
          <c:max val="10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49752987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39E352-C122-90F1-96B9-95A939E719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363699-E587-1A5A-82BD-C421C70548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F61F30-A459-466D-8C63-349D158D63E3}" type="datetimeFigureOut">
              <a:rPr lang="en-US" smtClean="0"/>
              <a:t>10/5/24</a:t>
            </a:fld>
            <a:endParaRPr lang="en-US"/>
          </a:p>
        </p:txBody>
      </p:sp>
      <p:sp>
        <p:nvSpPr>
          <p:cNvPr id="4" name="Footer Placeholder 3">
            <a:extLst>
              <a:ext uri="{FF2B5EF4-FFF2-40B4-BE49-F238E27FC236}">
                <a16:creationId xmlns:a16="http://schemas.microsoft.com/office/drawing/2014/main" id="{07802E72-DE5F-2E5D-1FBD-3CA06C93CC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EA349A-9930-1C2C-E693-43E3C779E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B9F0A4-6472-4023-AD5C-C5B1295D281E}" type="slidenum">
              <a:rPr lang="en-US" smtClean="0"/>
              <a:t>‹#›</a:t>
            </a:fld>
            <a:endParaRPr lang="en-US"/>
          </a:p>
        </p:txBody>
      </p:sp>
    </p:spTree>
    <p:extLst>
      <p:ext uri="{BB962C8B-B14F-4D97-AF65-F5344CB8AC3E}">
        <p14:creationId xmlns:p14="http://schemas.microsoft.com/office/powerpoint/2010/main" val="353304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7982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9730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366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6832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3DD89-2991-3F8E-FDB2-9C2A5194F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4010A3-19FE-5162-967C-87B73D20929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9AE71E-CF77-B62C-5657-4EC79D130B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DDC018-8797-2745-D295-67683DF33A09}"/>
              </a:ext>
            </a:extLst>
          </p:cNvPr>
          <p:cNvSpPr>
            <a:spLocks noGrp="1"/>
          </p:cNvSpPr>
          <p:nvPr>
            <p:ph type="sldNum" sz="quarter" idx="5"/>
          </p:nvPr>
        </p:nvSpPr>
        <p:spPr/>
        <p:txBody>
          <a:bodyPr/>
          <a:lstStyle/>
          <a:p>
            <a:fld id="{FA30841A-2921-4190-B9B1-323709867067}" type="slidenum">
              <a:rPr lang="en-US" smtClean="0"/>
              <a:t>46</a:t>
            </a:fld>
            <a:endParaRPr lang="en-US"/>
          </a:p>
        </p:txBody>
      </p:sp>
    </p:spTree>
    <p:extLst>
      <p:ext uri="{BB962C8B-B14F-4D97-AF65-F5344CB8AC3E}">
        <p14:creationId xmlns:p14="http://schemas.microsoft.com/office/powerpoint/2010/main" val="2974047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2940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sv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30.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17.xml"/><Relationship Id="rId5" Type="http://schemas.openxmlformats.org/officeDocument/2006/relationships/image" Target="../media/image38.emf"/><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3.xml"/><Relationship Id="rId1" Type="http://schemas.openxmlformats.org/officeDocument/2006/relationships/tags" Target="../tags/tag18.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4.xml"/><Relationship Id="rId1" Type="http://schemas.openxmlformats.org/officeDocument/2006/relationships/tags" Target="../tags/tag2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4.xml"/><Relationship Id="rId1" Type="http://schemas.openxmlformats.org/officeDocument/2006/relationships/tags" Target="../tags/tag2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4.xml"/><Relationship Id="rId1" Type="http://schemas.openxmlformats.org/officeDocument/2006/relationships/tags" Target="../tags/tag22.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4.xml"/><Relationship Id="rId1" Type="http://schemas.openxmlformats.org/officeDocument/2006/relationships/tags" Target="../tags/tag23.xml"/><Relationship Id="rId4" Type="http://schemas.openxmlformats.org/officeDocument/2006/relationships/image" Target="../media/image4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A7B11B-2BB7-DAEE-208A-9C9159860A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الشريحة الاساسية">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63C915-830F-973D-920C-8214BC8F0B0A}"/>
              </a:ext>
            </a:extLst>
          </p:cNvPr>
          <p:cNvSpPr/>
          <p:nvPr userDrawn="1"/>
        </p:nvSpPr>
        <p:spPr>
          <a:xfrm>
            <a:off x="8524455" y="971550"/>
            <a:ext cx="3657600" cy="588645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059016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الشريحة الاساسية">
    <p:spTree>
      <p:nvGrpSpPr>
        <p:cNvPr id="1" name=""/>
        <p:cNvGrpSpPr/>
        <p:nvPr/>
      </p:nvGrpSpPr>
      <p:grpSpPr>
        <a:xfrm>
          <a:off x="0" y="0"/>
          <a:ext cx="0" cy="0"/>
          <a:chOff x="0" y="0"/>
          <a:chExt cx="0" cy="0"/>
        </a:xfrm>
      </p:grpSpPr>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bg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bg1"/>
              </a:solidFill>
              <a:latin typeface="Sakkal Majalla" panose="02000000000000000000" pitchFamily="2" charset="-78"/>
              <a:cs typeface="Sakkal Majalla" panose="02000000000000000000" pitchFamily="2" charset="-78"/>
            </a:endParaRPr>
          </a:p>
        </p:txBody>
      </p:sp>
      <p:pic>
        <p:nvPicPr>
          <p:cNvPr id="71" name="Picture 70">
            <a:extLst>
              <a:ext uri="{FF2B5EF4-FFF2-40B4-BE49-F238E27FC236}">
                <a16:creationId xmlns:a16="http://schemas.microsoft.com/office/drawing/2014/main" id="{A22B7A77-0B08-E514-B68A-F27A7DEF3F78}"/>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l="35508" r="35832"/>
          <a:stretch/>
        </p:blipFill>
        <p:spPr>
          <a:xfrm>
            <a:off x="-101600" y="0"/>
            <a:ext cx="3494176" cy="6858000"/>
          </a:xfrm>
          <a:prstGeom prst="rect">
            <a:avLst/>
          </a:prstGeom>
        </p:spPr>
      </p:pic>
    </p:spTree>
    <p:custDataLst>
      <p:tags r:id="rId1"/>
    </p:custDataLst>
    <p:extLst>
      <p:ext uri="{BB962C8B-B14F-4D97-AF65-F5344CB8AC3E}">
        <p14:creationId xmlns:p14="http://schemas.microsoft.com/office/powerpoint/2010/main" val="213081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الشريحة الاساسية">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4488B232-B405-C3BE-FFD9-08E992739F38}"/>
              </a:ext>
            </a:extLst>
          </p:cNvPr>
          <p:cNvSpPr>
            <a:spLocks noGrp="1"/>
          </p:cNvSpPr>
          <p:nvPr>
            <p:ph type="body" sz="quarter" idx="11" hasCustomPrompt="1"/>
          </p:nvPr>
        </p:nvSpPr>
        <p:spPr>
          <a:xfrm>
            <a:off x="334784" y="551915"/>
            <a:ext cx="9338273" cy="584771"/>
          </a:xfrm>
          <a:ln w="12700">
            <a:miter lim="400000"/>
          </a:ln>
        </p:spPr>
        <p:txBody>
          <a:bodyPr lIns="0" tIns="0" rIns="0" bIns="0" anchor="ctr" anchorCtr="0">
            <a:noAutofit/>
          </a:bodyPr>
          <a:lstStyle>
            <a:lvl1pPr marL="249088" marR="0" indent="-90900" algn="l" defTabSz="914400" rtl="0"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7" name="Picture 6">
            <a:extLst>
              <a:ext uri="{FF2B5EF4-FFF2-40B4-BE49-F238E27FC236}">
                <a16:creationId xmlns:a16="http://schemas.microsoft.com/office/drawing/2014/main" id="{507E336E-8292-44B4-BC48-E927AA5738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616" y="0"/>
            <a:ext cx="6108700" cy="139700"/>
          </a:xfrm>
          <a:prstGeom prst="rect">
            <a:avLst/>
          </a:prstGeom>
        </p:spPr>
      </p:pic>
      <p:pic>
        <p:nvPicPr>
          <p:cNvPr id="10" name="Picture 9">
            <a:extLst>
              <a:ext uri="{FF2B5EF4-FFF2-40B4-BE49-F238E27FC236}">
                <a16:creationId xmlns:a16="http://schemas.microsoft.com/office/drawing/2014/main" id="{D78F9C1E-9D39-F23A-92E9-A2F7210E39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72642" y="286240"/>
            <a:ext cx="412145" cy="515181"/>
          </a:xfrm>
          <a:prstGeom prst="rect">
            <a:avLst/>
          </a:prstGeom>
        </p:spPr>
      </p:pic>
      <p:pic>
        <p:nvPicPr>
          <p:cNvPr id="11" name="Picture 10">
            <a:extLst>
              <a:ext uri="{FF2B5EF4-FFF2-40B4-BE49-F238E27FC236}">
                <a16:creationId xmlns:a16="http://schemas.microsoft.com/office/drawing/2014/main" id="{AEF5263E-96D0-2723-8D0C-3E1538CA3E1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66409" y="6335585"/>
            <a:ext cx="12059183" cy="364288"/>
          </a:xfrm>
          <a:prstGeom prst="rect">
            <a:avLst/>
          </a:prstGeom>
        </p:spPr>
      </p:pic>
      <p:sp>
        <p:nvSpPr>
          <p:cNvPr id="12" name="TextBox 2">
            <a:extLst>
              <a:ext uri="{FF2B5EF4-FFF2-40B4-BE49-F238E27FC236}">
                <a16:creationId xmlns:a16="http://schemas.microsoft.com/office/drawing/2014/main" id="{7BFE65AF-1D84-DEFE-E19E-9FA9F4DD2503}"/>
              </a:ext>
            </a:extLst>
          </p:cNvPr>
          <p:cNvSpPr txBox="1"/>
          <p:nvPr userDrawn="1"/>
        </p:nvSpPr>
        <p:spPr>
          <a:xfrm flipH="1">
            <a:off x="11315611" y="6335585"/>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69241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624262" y="551915"/>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13" name="Picture 12">
            <a:extLst>
              <a:ext uri="{FF2B5EF4-FFF2-40B4-BE49-F238E27FC236}">
                <a16:creationId xmlns:a16="http://schemas.microsoft.com/office/drawing/2014/main" id="{0F863674-2077-8449-7911-0137BEAA8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0185" y="0"/>
            <a:ext cx="6108700" cy="139700"/>
          </a:xfrm>
          <a:prstGeom prst="rect">
            <a:avLst/>
          </a:prstGeom>
        </p:spPr>
      </p:pic>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pic>
        <p:nvPicPr>
          <p:cNvPr id="19" name="Picture 18">
            <a:extLst>
              <a:ext uri="{FF2B5EF4-FFF2-40B4-BE49-F238E27FC236}">
                <a16:creationId xmlns:a16="http://schemas.microsoft.com/office/drawing/2014/main" id="{568050E9-54AB-8109-7D39-10B93C424F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409" y="6335585"/>
            <a:ext cx="12059183" cy="364288"/>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pic>
        <p:nvPicPr>
          <p:cNvPr id="2" name="Graphic 1">
            <a:extLst>
              <a:ext uri="{FF2B5EF4-FFF2-40B4-BE49-F238E27FC236}">
                <a16:creationId xmlns:a16="http://schemas.microsoft.com/office/drawing/2014/main" id="{83304B4A-873E-0EBC-3E74-2DA12774B8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5220" y="1079852"/>
            <a:ext cx="11621558" cy="4882580"/>
          </a:xfrm>
          <a:prstGeom prst="rect">
            <a:avLst/>
          </a:prstGeom>
        </p:spPr>
      </p:pic>
    </p:spTree>
    <p:custDataLst>
      <p:tags r:id="rId1"/>
    </p:custDataLst>
    <p:extLst>
      <p:ext uri="{BB962C8B-B14F-4D97-AF65-F5344CB8AC3E}">
        <p14:creationId xmlns:p14="http://schemas.microsoft.com/office/powerpoint/2010/main" val="26577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488D0-946B-8562-D51A-5E2729BB589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369121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22038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9210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67691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8602272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1344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3859" y="858533"/>
            <a:ext cx="2609941" cy="832155"/>
          </a:xfrm>
          <a:prstGeom prst="rect">
            <a:avLst/>
          </a:prstGeom>
        </p:spPr>
      </p:pic>
    </p:spTree>
    <p:extLst>
      <p:ext uri="{BB962C8B-B14F-4D97-AF65-F5344CB8AC3E}">
        <p14:creationId xmlns:p14="http://schemas.microsoft.com/office/powerpoint/2010/main" val="366259400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Light" panose="020B0303020203050203" pitchFamily="34" charset="-78"/>
                <a:cs typeface="DIN Next LT Arabic Light" panose="020B0303020203050203" pitchFamily="34" charset="-78"/>
              </a:rPr>
              <a:t>مستقبل رقمي بطموح وطني</a:t>
            </a:r>
            <a:endParaRPr lang="en-US" sz="900">
              <a:solidFill>
                <a:schemeClr val="accent2"/>
              </a:solidFill>
              <a:latin typeface="DIN Next LT Arabic Light" panose="020B0303020203050203" pitchFamily="34" charset="-78"/>
              <a:cs typeface="DIN Next LT Arabic Light" panose="020B0303020203050203" pitchFamily="34" charset="-78"/>
            </a:endParaRPr>
          </a:p>
        </p:txBody>
      </p:sp>
      <p:pic>
        <p:nvPicPr>
          <p:cNvPr id="4" name="Picture 3">
            <a:extLst>
              <a:ext uri="{FF2B5EF4-FFF2-40B4-BE49-F238E27FC236}">
                <a16:creationId xmlns:a16="http://schemas.microsoft.com/office/drawing/2014/main" id="{382F393B-097D-479A-508A-A372666936BF}"/>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544227" y="299493"/>
            <a:ext cx="1326314" cy="422883"/>
          </a:xfrm>
          <a:prstGeom prst="rect">
            <a:avLst/>
          </a:prstGeom>
        </p:spPr>
      </p:pic>
    </p:spTree>
    <p:custDataLst>
      <p:tags r:id="rId1"/>
    </p:custDataLst>
    <p:extLst>
      <p:ext uri="{BB962C8B-B14F-4D97-AF65-F5344CB8AC3E}">
        <p14:creationId xmlns:p14="http://schemas.microsoft.com/office/powerpoint/2010/main" val="2005313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 y="0"/>
            <a:ext cx="12192133" cy="6858000"/>
          </a:xfrm>
          <a:prstGeom prst="rect">
            <a:avLst/>
          </a:prstGeom>
        </p:spPr>
      </p:pic>
    </p:spTree>
    <p:extLst>
      <p:ext uri="{BB962C8B-B14F-4D97-AF65-F5344CB8AC3E}">
        <p14:creationId xmlns:p14="http://schemas.microsoft.com/office/powerpoint/2010/main" val="349529063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latin typeface="DIN Next LT Arabic Light" panose="020B0303020203050203" pitchFamily="34" charset="-78"/>
                <a:cs typeface="DIN Next LT Arabic Light" panose="020B0303020203050203" pitchFamily="34" charset="-78"/>
              </a:rPr>
              <a:t>مستقبل رقمي بطموح وطني</a:t>
            </a:r>
            <a:endParaRPr lang="en-US" sz="1000">
              <a:solidFill>
                <a:schemeClr val="accent3"/>
              </a:solidFill>
              <a:latin typeface="DIN Next LT Arabic Light" panose="020B0303020203050203" pitchFamily="34" charset="-78"/>
              <a:cs typeface="DIN Next LT Arabic Light" panose="020B0303020203050203" pitchFamily="34" charset="-78"/>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3356465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5_الشريحة الاساسية">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B964421-D546-4FCF-7AFC-6D84A5B440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7" y="113737"/>
            <a:ext cx="9338273" cy="442052"/>
          </a:xfrm>
          <a:ln w="12700">
            <a:miter lim="400000"/>
          </a:ln>
        </p:spPr>
        <p:txBody>
          <a:bodyPr lIns="0" tIns="0" rIns="0" bIns="0" anchor="ctr" anchorCtr="0">
            <a:noAutofit/>
          </a:bodyPr>
          <a:lstStyle>
            <a:lvl1pPr marL="202384" marR="0" indent="-73856" algn="r" defTabSz="742950" rtl="1" fontAlgn="auto" latinLnBrk="0" hangingPunct="1">
              <a:lnSpc>
                <a:spcPct val="90000"/>
              </a:lnSpc>
              <a:spcBef>
                <a:spcPts val="0"/>
              </a:spcBef>
              <a:spcAft>
                <a:spcPts val="0"/>
              </a:spcAft>
              <a:buClrTx/>
              <a:buSzPct val="100000"/>
              <a:buFont typeface="Arial"/>
              <a:buNone/>
              <a:tabLst/>
              <a:defRPr kumimoji="0" lang="en-US" sz="1200" b="1" i="0" u="none" strike="noStrike"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465634" lvl="0" indent="-278606"/>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512830" y="6379658"/>
            <a:ext cx="503335" cy="230832"/>
          </a:xfrm>
          <a:prstGeom prst="rect">
            <a:avLst/>
          </a:prstGeom>
          <a:noFill/>
        </p:spPr>
        <p:txBody>
          <a:bodyPr wrap="square" rtlCol="0">
            <a:spAutoFit/>
          </a:bodyPr>
          <a:lstStyle/>
          <a:p>
            <a:pPr marL="0" algn="ctr" defTabSz="309538" rtl="1" eaLnBrk="1" latinLnBrk="0" hangingPunct="1"/>
            <a:fld id="{056CDBF2-DE0E-B84F-8A7C-8D6402511B30}" type="slidenum">
              <a:rPr lang="en-US" sz="900" b="1" smtClean="0">
                <a:solidFill>
                  <a:schemeClr val="bg1"/>
                </a:solidFill>
                <a:latin typeface="Tajawal" panose="00000500000000000000" pitchFamily="2" charset="-78"/>
                <a:cs typeface="Tajawal" panose="00000500000000000000" pitchFamily="2" charset="-78"/>
              </a:rPr>
              <a:pPr marL="0" algn="ctr" defTabSz="309538" rtl="1" eaLnBrk="1" latinLnBrk="0" hangingPunct="1"/>
              <a:t>‹#›</a:t>
            </a:fld>
            <a:endParaRPr lang="en-US" sz="900" b="1">
              <a:solidFill>
                <a:schemeClr val="bg1"/>
              </a:solidFill>
              <a:latin typeface="Tajawal" panose="00000500000000000000" pitchFamily="2" charset="-78"/>
              <a:cs typeface="Tajawal" panose="00000500000000000000" pitchFamily="2" charset="-78"/>
            </a:endParaRPr>
          </a:p>
        </p:txBody>
      </p:sp>
      <p:sp>
        <p:nvSpPr>
          <p:cNvPr id="14" name="Text Placeholder 13">
            <a:extLst>
              <a:ext uri="{FF2B5EF4-FFF2-40B4-BE49-F238E27FC236}">
                <a16:creationId xmlns:a16="http://schemas.microsoft.com/office/drawing/2014/main" id="{7B050401-579F-4639-8E9B-F349D1424F64}"/>
              </a:ext>
            </a:extLst>
          </p:cNvPr>
          <p:cNvSpPr>
            <a:spLocks noGrp="1"/>
          </p:cNvSpPr>
          <p:nvPr>
            <p:ph type="body" sz="quarter" idx="13"/>
          </p:nvPr>
        </p:nvSpPr>
        <p:spPr>
          <a:xfrm>
            <a:off x="395288" y="760289"/>
            <a:ext cx="11511490" cy="5573020"/>
          </a:xfrm>
        </p:spPr>
        <p:txBody>
          <a:bodyPr>
            <a:normAutofit/>
          </a:bodyPr>
          <a:lstStyle>
            <a:lvl1pPr marL="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1pPr>
            <a:lvl2pPr marL="37147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2pPr>
            <a:lvl3pPr marL="74295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3pPr>
            <a:lvl4pPr marL="111442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4pPr>
            <a:lvl5pPr marL="148590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73B34CC1-E0B9-49B4-9F1E-AE291485E987}"/>
              </a:ext>
            </a:extLst>
          </p:cNvPr>
          <p:cNvSpPr txBox="1"/>
          <p:nvPr userDrawn="1"/>
        </p:nvSpPr>
        <p:spPr>
          <a:xfrm>
            <a:off x="8363343" y="6495075"/>
            <a:ext cx="3543435" cy="320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742950" rtl="1" eaLnBrk="1" fontAlgn="auto" latinLnBrk="0" hangingPunct="1">
              <a:lnSpc>
                <a:spcPct val="80000"/>
              </a:lnSpc>
              <a:spcBef>
                <a:spcPts val="0"/>
              </a:spcBef>
              <a:spcAft>
                <a:spcPts val="0"/>
              </a:spcAft>
              <a:buClrTx/>
              <a:buSzPct val="100000"/>
              <a:buFont typeface="Arial"/>
              <a:buNone/>
              <a:tabLst/>
              <a:defRPr/>
            </a:pPr>
            <a:r>
              <a:rPr kumimoji="0" lang="ar-SA" sz="900" b="1" i="0" u="none" strike="noStrike" kern="0" cap="none" spc="0" normalizeH="0" baseline="0" noProof="0">
                <a:ln>
                  <a:noFill/>
                </a:ln>
                <a:solidFill>
                  <a:schemeClr val="bg1">
                    <a:lumMod val="65000"/>
                  </a:schemeClr>
                </a:solidFill>
                <a:effectLst/>
                <a:uLnTx/>
                <a:uFillTx/>
                <a:latin typeface="Tajawal" panose="00000500000000000000" pitchFamily="2" charset="-78"/>
                <a:ea typeface="Calibri"/>
                <a:cs typeface="Tajawal" panose="00000500000000000000" pitchFamily="2" charset="-78"/>
                <a:sym typeface="Calibri"/>
              </a:rPr>
              <a:t>مشروع تطوير وإطلاق منصة متكاملة لإدارة الاستراتيجية ومؤشرات الأداء والمشاريع</a:t>
            </a:r>
          </a:p>
        </p:txBody>
      </p:sp>
    </p:spTree>
    <p:custDataLst>
      <p:tags r:id="rId1"/>
    </p:custDataLst>
    <p:extLst>
      <p:ext uri="{BB962C8B-B14F-4D97-AF65-F5344CB8AC3E}">
        <p14:creationId xmlns:p14="http://schemas.microsoft.com/office/powerpoint/2010/main" val="301107471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kern="1200" cap="none" spc="0" normalizeH="0" baseline="0" dirty="0">
                <a:ln>
                  <a:noFill/>
                </a:ln>
                <a:solidFill>
                  <a:schemeClr val="accent5"/>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pic>
        <p:nvPicPr>
          <p:cNvPr id="13" name="Picture 12">
            <a:extLst>
              <a:ext uri="{FF2B5EF4-FFF2-40B4-BE49-F238E27FC236}">
                <a16:creationId xmlns:a16="http://schemas.microsoft.com/office/drawing/2014/main" id="{A498DEF8-B288-C6AE-B308-FC9C34327C07}"/>
              </a:ext>
            </a:extLst>
          </p:cNvPr>
          <p:cNvPicPr>
            <a:picLocks noChangeAspect="1"/>
          </p:cNvPicPr>
          <p:nvPr userDrawn="1"/>
        </p:nvPicPr>
        <p:blipFill>
          <a:blip r:embed="rId4"/>
          <a:stretch>
            <a:fillRect/>
          </a:stretch>
        </p:blipFill>
        <p:spPr>
          <a:xfrm>
            <a:off x="285221" y="469141"/>
            <a:ext cx="1352296" cy="304267"/>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8371643" y="6260793"/>
            <a:ext cx="363769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JO" sz="800" b="1">
                <a:solidFill>
                  <a:srgbClr val="13152D"/>
                </a:solidFill>
                <a:latin typeface="Sakkal Majalla" panose="02000000000000000000" pitchFamily="2" charset="-78"/>
                <a:cs typeface="Sakkal Majalla" panose="02000000000000000000" pitchFamily="2" charset="-78"/>
              </a:rPr>
              <a:t>خبرات فريقنا التقني –المستقبل الرقمي </a:t>
            </a:r>
            <a:endParaRPr lang="en-US" sz="700" b="1">
              <a:solidFill>
                <a:schemeClr val="accent3"/>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146373205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9071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5" name="Picture 4" descr="A white background with red lines&#10;&#10;Description automatically generated">
            <a:extLst>
              <a:ext uri="{FF2B5EF4-FFF2-40B4-BE49-F238E27FC236}">
                <a16:creationId xmlns:a16="http://schemas.microsoft.com/office/drawing/2014/main" id="{C10542B2-A6AF-F7C8-EED9-B326C2580A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FBB31DD1-5824-6819-1FE5-CA150C41FD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88" y="90779"/>
            <a:ext cx="1853929" cy="400540"/>
          </a:xfrm>
          <a:prstGeom prst="rect">
            <a:avLst/>
          </a:prstGeom>
        </p:spPr>
      </p:pic>
      <p:sp>
        <p:nvSpPr>
          <p:cNvPr id="10" name="Text Placeholder 9">
            <a:extLst>
              <a:ext uri="{FF2B5EF4-FFF2-40B4-BE49-F238E27FC236}">
                <a16:creationId xmlns:a16="http://schemas.microsoft.com/office/drawing/2014/main" id="{0CCBC907-4CD2-926A-99FB-4FDB4F3DF2EC}"/>
              </a:ext>
            </a:extLst>
          </p:cNvPr>
          <p:cNvSpPr>
            <a:spLocks noGrp="1"/>
          </p:cNvSpPr>
          <p:nvPr>
            <p:ph type="body" sz="quarter" idx="10" hasCustomPrompt="1"/>
          </p:nvPr>
        </p:nvSpPr>
        <p:spPr>
          <a:xfrm>
            <a:off x="2149670" y="82551"/>
            <a:ext cx="9622255" cy="406063"/>
          </a:xfrm>
        </p:spPr>
        <p:txBody>
          <a:bodyPr anchor="ctr" anchorCtr="0">
            <a:noAutofit/>
          </a:bodyPr>
          <a:lstStyle>
            <a:lvl1pPr marL="0" indent="0" algn="r" rtl="1">
              <a:buNone/>
              <a:defRPr sz="1100" b="1">
                <a:solidFill>
                  <a:schemeClr val="accent5">
                    <a:lumMod val="75000"/>
                  </a:schemeClr>
                </a:solidFill>
                <a:latin typeface="Tajawal" panose="00000500000000000000" pitchFamily="2" charset="-78"/>
                <a:cs typeface="Tajawal" panose="00000500000000000000" pitchFamily="2" charset="-78"/>
              </a:defRPr>
            </a:lvl1pPr>
            <a:lvl2pPr marL="457200" indent="0" algn="r" rtl="1">
              <a:buNone/>
              <a:defRPr sz="1400" b="1">
                <a:latin typeface="Tajawal" panose="00000500000000000000" pitchFamily="2" charset="-78"/>
                <a:cs typeface="Tajawal" panose="00000500000000000000" pitchFamily="2" charset="-78"/>
              </a:defRPr>
            </a:lvl2pPr>
            <a:lvl3pPr marL="914400" indent="0" algn="r" rtl="1">
              <a:buNone/>
              <a:defRPr sz="1400" b="1">
                <a:latin typeface="Tajawal" panose="00000500000000000000" pitchFamily="2" charset="-78"/>
                <a:cs typeface="Tajawal" panose="00000500000000000000" pitchFamily="2" charset="-78"/>
              </a:defRPr>
            </a:lvl3pPr>
            <a:lvl4pPr marL="1371600" indent="0" algn="r" rtl="1">
              <a:buNone/>
              <a:defRPr sz="1400" b="1">
                <a:latin typeface="Tajawal" panose="00000500000000000000" pitchFamily="2" charset="-78"/>
                <a:cs typeface="Tajawal" panose="00000500000000000000" pitchFamily="2" charset="-78"/>
              </a:defRPr>
            </a:lvl4pPr>
            <a:lvl5pPr marL="1828800" indent="0" algn="r" rtl="1">
              <a:buNone/>
              <a:defRPr sz="1400" b="1">
                <a:latin typeface="Tajawal" panose="00000500000000000000" pitchFamily="2" charset="-78"/>
                <a:cs typeface="Tajawal" panose="00000500000000000000" pitchFamily="2" charset="-78"/>
              </a:defRPr>
            </a:lvl5pPr>
          </a:lstStyle>
          <a:p>
            <a:pPr lvl="0"/>
            <a:r>
              <a:rPr lang="ar-SA"/>
              <a:t>العنوان</a:t>
            </a:r>
            <a:endParaRPr lang="en-US"/>
          </a:p>
        </p:txBody>
      </p:sp>
      <p:cxnSp>
        <p:nvCxnSpPr>
          <p:cNvPr id="12" name="Straight Connector 11">
            <a:extLst>
              <a:ext uri="{FF2B5EF4-FFF2-40B4-BE49-F238E27FC236}">
                <a16:creationId xmlns:a16="http://schemas.microsoft.com/office/drawing/2014/main" id="{0002FE2A-50E6-B117-DE26-4D7B9400F615}"/>
              </a:ext>
            </a:extLst>
          </p:cNvPr>
          <p:cNvCxnSpPr>
            <a:cxnSpLocks/>
          </p:cNvCxnSpPr>
          <p:nvPr userDrawn="1"/>
        </p:nvCxnSpPr>
        <p:spPr>
          <a:xfrm flipH="1">
            <a:off x="7049653" y="488613"/>
            <a:ext cx="4722272" cy="0"/>
          </a:xfrm>
          <a:prstGeom prst="line">
            <a:avLst/>
          </a:prstGeom>
          <a:ln w="28575">
            <a:solidFill>
              <a:srgbClr val="CE1481"/>
            </a:solidFill>
            <a:tailEnd type="diamon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57104038-12DF-F41D-D906-193AEBD65D65}"/>
              </a:ext>
            </a:extLst>
          </p:cNvPr>
          <p:cNvSpPr>
            <a:spLocks noGrp="1"/>
          </p:cNvSpPr>
          <p:nvPr>
            <p:ph type="body" sz="quarter" idx="11"/>
          </p:nvPr>
        </p:nvSpPr>
        <p:spPr>
          <a:xfrm>
            <a:off x="500185" y="581025"/>
            <a:ext cx="11271739" cy="5665788"/>
          </a:xfrm>
        </p:spPr>
        <p:txBody>
          <a:bodyPr>
            <a:normAutofit/>
          </a:bodyPr>
          <a:lstStyle>
            <a:lvl1pPr marL="0" indent="0" algn="justLow" rtl="1">
              <a:lnSpc>
                <a:spcPct val="150000"/>
              </a:lnSpc>
              <a:spcBef>
                <a:spcPts val="0"/>
              </a:spcBef>
              <a:buNone/>
              <a:defRPr sz="1000" b="1">
                <a:latin typeface="Tajawal" panose="00000500000000000000" pitchFamily="2" charset="-78"/>
                <a:cs typeface="Tajawal" panose="00000500000000000000" pitchFamily="2" charset="-78"/>
              </a:defRPr>
            </a:lvl1pPr>
            <a:lvl2pPr marL="457200" indent="0" algn="justLow" rtl="1">
              <a:lnSpc>
                <a:spcPct val="150000"/>
              </a:lnSpc>
              <a:spcBef>
                <a:spcPts val="0"/>
              </a:spcBef>
              <a:buNone/>
              <a:defRPr sz="1000" b="1">
                <a:latin typeface="Tajawal" panose="00000500000000000000" pitchFamily="2" charset="-78"/>
                <a:cs typeface="Tajawal" panose="00000500000000000000" pitchFamily="2" charset="-78"/>
              </a:defRPr>
            </a:lvl2pPr>
            <a:lvl3pPr marL="914400" indent="0" algn="justLow" rtl="1">
              <a:lnSpc>
                <a:spcPct val="150000"/>
              </a:lnSpc>
              <a:spcBef>
                <a:spcPts val="0"/>
              </a:spcBef>
              <a:buNone/>
              <a:defRPr sz="1000" b="1">
                <a:latin typeface="Tajawal" panose="00000500000000000000" pitchFamily="2" charset="-78"/>
                <a:cs typeface="Tajawal" panose="00000500000000000000" pitchFamily="2" charset="-78"/>
              </a:defRPr>
            </a:lvl3pPr>
            <a:lvl4pPr marL="1371600" indent="0" algn="justLow" rtl="1">
              <a:lnSpc>
                <a:spcPct val="150000"/>
              </a:lnSpc>
              <a:spcBef>
                <a:spcPts val="0"/>
              </a:spcBef>
              <a:buNone/>
              <a:defRPr sz="1000" b="1">
                <a:latin typeface="Tajawal" panose="00000500000000000000" pitchFamily="2" charset="-78"/>
                <a:cs typeface="Tajawal" panose="00000500000000000000" pitchFamily="2" charset="-78"/>
              </a:defRPr>
            </a:lvl4pPr>
            <a:lvl5pPr marL="1828800" indent="0" algn="justLow" rtl="1">
              <a:lnSpc>
                <a:spcPct val="150000"/>
              </a:lnSpc>
              <a:spcBef>
                <a:spcPts val="0"/>
              </a:spcBef>
              <a:buNone/>
              <a:defRPr sz="1000" b="1">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a:extLst>
              <a:ext uri="{FF2B5EF4-FFF2-40B4-BE49-F238E27FC236}">
                <a16:creationId xmlns:a16="http://schemas.microsoft.com/office/drawing/2014/main" id="{80FF7990-33BC-5744-97CB-9460DAE81517}"/>
              </a:ext>
            </a:extLst>
          </p:cNvPr>
          <p:cNvSpPr>
            <a:spLocks noGrp="1"/>
          </p:cNvSpPr>
          <p:nvPr>
            <p:ph type="sldNum" sz="quarter" idx="12"/>
          </p:nvPr>
        </p:nvSpPr>
        <p:spPr>
          <a:xfrm>
            <a:off x="714449" y="6243339"/>
            <a:ext cx="453674" cy="337260"/>
          </a:xfrm>
        </p:spPr>
        <p:txBody>
          <a:bodyPr/>
          <a:lstStyle>
            <a:lvl1pPr algn="ctr">
              <a:defRPr sz="900" b="1">
                <a:latin typeface="Tajawal" panose="00000500000000000000" pitchFamily="2" charset="-78"/>
                <a:cs typeface="Tajawal" panose="00000500000000000000" pitchFamily="2" charset="-78"/>
              </a:defRPr>
            </a:lvl1pPr>
          </a:lstStyle>
          <a:p>
            <a:fld id="{F0BBE30A-DDD8-4A18-990E-2A7E2A6B6849}" type="slidenum">
              <a:rPr lang="en-US" smtClean="0"/>
              <a:pPr/>
              <a:t>‹#›</a:t>
            </a:fld>
            <a:endParaRPr lang="en-US"/>
          </a:p>
        </p:txBody>
      </p:sp>
    </p:spTree>
    <p:extLst>
      <p:ext uri="{BB962C8B-B14F-4D97-AF65-F5344CB8AC3E}">
        <p14:creationId xmlns:p14="http://schemas.microsoft.com/office/powerpoint/2010/main" val="27109790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85E5F-7D28-D04B-8AFE-F48E1B89EB7A}"/>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6CF1425-A2A4-4040-BDDC-247F1A068362}"/>
              </a:ext>
            </a:extLst>
          </p:cNvPr>
          <p:cNvPicPr>
            <a:picLocks noChangeAspect="1"/>
          </p:cNvPicPr>
          <p:nvPr userDrawn="1"/>
        </p:nvPicPr>
        <p:blipFill>
          <a:blip r:embed="rId3"/>
          <a:srcRect/>
          <a:stretch/>
        </p:blipFill>
        <p:spPr>
          <a:xfrm>
            <a:off x="0" y="4982369"/>
            <a:ext cx="12192000" cy="1943099"/>
          </a:xfrm>
          <a:prstGeom prst="rect">
            <a:avLst/>
          </a:prstGeom>
        </p:spPr>
      </p:pic>
    </p:spTree>
    <p:extLst>
      <p:ext uri="{BB962C8B-B14F-4D97-AF65-F5344CB8AC3E}">
        <p14:creationId xmlns:p14="http://schemas.microsoft.com/office/powerpoint/2010/main" val="1672675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426058"/>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cxnSp>
        <p:nvCxnSpPr>
          <p:cNvPr id="3" name="Straight Connector 2">
            <a:extLst>
              <a:ext uri="{FF2B5EF4-FFF2-40B4-BE49-F238E27FC236}">
                <a16:creationId xmlns:a16="http://schemas.microsoft.com/office/drawing/2014/main" id="{F09843A9-7AF9-497F-7C5B-77335337E9F8}"/>
              </a:ext>
            </a:extLst>
          </p:cNvPr>
          <p:cNvCxnSpPr>
            <a:cxnSpLocks/>
          </p:cNvCxnSpPr>
          <p:nvPr userDrawn="1"/>
        </p:nvCxnSpPr>
        <p:spPr>
          <a:xfrm flipH="1">
            <a:off x="4316012" y="924866"/>
            <a:ext cx="7590767" cy="0"/>
          </a:xfrm>
          <a:prstGeom prst="line">
            <a:avLst/>
          </a:prstGeom>
          <a:ln w="381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24252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9250"/>
            <a:ext cx="12192000" cy="6858000"/>
          </a:xfrm>
          <a:prstGeom prst="rect">
            <a:avLst/>
          </a:prstGeom>
        </p:spPr>
      </p:pic>
    </p:spTree>
    <p:extLst>
      <p:ext uri="{BB962C8B-B14F-4D97-AF65-F5344CB8AC3E}">
        <p14:creationId xmlns:p14="http://schemas.microsoft.com/office/powerpoint/2010/main" val="245099285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247" y="0"/>
            <a:ext cx="12169505"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561879" y="2311969"/>
            <a:ext cx="2791921" cy="890178"/>
          </a:xfrm>
          <a:prstGeom prst="rect">
            <a:avLst/>
          </a:prstGeom>
        </p:spPr>
      </p:pic>
    </p:spTree>
    <p:extLst>
      <p:ext uri="{BB962C8B-B14F-4D97-AF65-F5344CB8AC3E}">
        <p14:creationId xmlns:p14="http://schemas.microsoft.com/office/powerpoint/2010/main" val="360577867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6" name="Picture 5">
            <a:extLst>
              <a:ext uri="{FF2B5EF4-FFF2-40B4-BE49-F238E27FC236}">
                <a16:creationId xmlns:a16="http://schemas.microsoft.com/office/drawing/2014/main" id="{40EC53C7-631F-967A-5FF0-6D9BE6F06302}"/>
              </a:ext>
            </a:extLst>
          </p:cNvPr>
          <p:cNvPicPr>
            <a:picLocks noChangeAspect="1"/>
          </p:cNvPicPr>
          <p:nvPr userDrawn="1"/>
        </p:nvPicPr>
        <p:blipFill>
          <a:blip r:embed="rId5"/>
          <a:stretch>
            <a:fillRect/>
          </a:stretch>
        </p:blipFill>
        <p:spPr>
          <a:xfrm>
            <a:off x="298100" y="137767"/>
            <a:ext cx="1476911" cy="334248"/>
          </a:xfrm>
          <a:prstGeom prst="rect">
            <a:avLst/>
          </a:prstGeom>
        </p:spPr>
      </p:pic>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panose="020B0503020203050203" pitchFamily="34" charset="-78"/>
                <a:cs typeface="DIN Next LT Arabic" panose="020B0503020203050203" pitchFamily="34" charset="-78"/>
              </a:rPr>
              <a:t>مستقبل رقمي بطموح وطني</a:t>
            </a:r>
            <a:endParaRPr lang="en-US" sz="900">
              <a:solidFill>
                <a:schemeClr val="accent2"/>
              </a:solidFill>
              <a:latin typeface="DIN Next LT Arabic" panose="020B0503020203050203" pitchFamily="34" charset="-78"/>
              <a:cs typeface="DIN Next LT Arabic" panose="020B0503020203050203" pitchFamily="34" charset="-78"/>
            </a:endParaRPr>
          </a:p>
        </p:txBody>
      </p:sp>
    </p:spTree>
    <p:custDataLst>
      <p:tags r:id="rId1"/>
    </p:custDataLst>
    <p:extLst>
      <p:ext uri="{BB962C8B-B14F-4D97-AF65-F5344CB8AC3E}">
        <p14:creationId xmlns:p14="http://schemas.microsoft.com/office/powerpoint/2010/main" val="3209043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537501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فاصل انجليزي">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AC4D85-3AE5-C74C-D3BC-4BB8DC41AE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93470096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صفحة محتوى عربي">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78AEE-E519-DDB2-0BA1-E832DBC428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DEA2190-9839-B207-F7EF-4288BA113A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F0F0512B-D36F-6564-6E38-393683573836}"/>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
        <p:nvSpPr>
          <p:cNvPr id="5" name="TextBox 4">
            <a:extLst>
              <a:ext uri="{FF2B5EF4-FFF2-40B4-BE49-F238E27FC236}">
                <a16:creationId xmlns:a16="http://schemas.microsoft.com/office/drawing/2014/main" id="{F99A171F-BF1B-8507-0565-38EA76CD62C7}"/>
              </a:ext>
            </a:extLst>
          </p:cNvPr>
          <p:cNvSpPr txBox="1"/>
          <p:nvPr userDrawn="1"/>
        </p:nvSpPr>
        <p:spPr>
          <a:xfrm>
            <a:off x="7921486" y="6405312"/>
            <a:ext cx="374667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rtl="1">
              <a:defRPr/>
            </a:pPr>
            <a:r>
              <a:rPr lang="ar-SA" sz="1000" b="1">
                <a:solidFill>
                  <a:schemeClr val="tx1">
                    <a:lumMod val="50000"/>
                    <a:lumOff val="50000"/>
                  </a:schemeClr>
                </a:solidFill>
                <a:latin typeface="Sakkal Majalla" panose="02000000000000000000" pitchFamily="2" charset="-78"/>
                <a:cs typeface="Sakkal Majalla" panose="02000000000000000000" pitchFamily="2" charset="-78"/>
              </a:rPr>
              <a:t>تشغيل إدارة خدمات تكنولوجيا المعلومات وتجديد التراخيص بمشروع الملك عبدالعزيز</a:t>
            </a:r>
            <a:r>
              <a:rPr lang="en-US" sz="1000" b="1">
                <a:solidFill>
                  <a:schemeClr val="tx1">
                    <a:lumMod val="50000"/>
                    <a:lumOff val="50000"/>
                  </a:schemeClr>
                </a:solidFill>
                <a:latin typeface="Sakkal Majalla" panose="02000000000000000000" pitchFamily="2" charset="-78"/>
                <a:cs typeface="Sakkal Majalla" panose="02000000000000000000" pitchFamily="2" charset="-78"/>
              </a:rPr>
              <a:t> </a:t>
            </a:r>
            <a:r>
              <a:rPr lang="ar-SA" sz="1000" b="1">
                <a:solidFill>
                  <a:schemeClr val="tx1">
                    <a:lumMod val="50000"/>
                    <a:lumOff val="50000"/>
                  </a:schemeClr>
                </a:solidFill>
                <a:latin typeface="Sakkal Majalla" panose="02000000000000000000" pitchFamily="2" charset="-78"/>
                <a:cs typeface="Sakkal Majalla" panose="02000000000000000000" pitchFamily="2" charset="-78"/>
              </a:rPr>
              <a:t>للنقل العام</a:t>
            </a:r>
          </a:p>
        </p:txBody>
      </p:sp>
    </p:spTree>
    <p:extLst>
      <p:ext uri="{BB962C8B-B14F-4D97-AF65-F5344CB8AC3E}">
        <p14:creationId xmlns:p14="http://schemas.microsoft.com/office/powerpoint/2010/main" val="2323155848"/>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9A61A01-1644-CBF0-005E-510E6C959397}"/>
              </a:ext>
            </a:extLst>
          </p:cNvPr>
          <p:cNvSpPr txBox="1"/>
          <p:nvPr userDrawn="1"/>
        </p:nvSpPr>
        <p:spPr>
          <a:xfrm>
            <a:off x="285222" y="6187523"/>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3" cy="323280"/>
          </a:xfrm>
          <a:prstGeom prst="rect">
            <a:avLst/>
          </a:prstGeom>
        </p:spPr>
      </p:pic>
      <p:pic>
        <p:nvPicPr>
          <p:cNvPr id="4" name="Picture 1">
            <a:extLst>
              <a:ext uri="{FF2B5EF4-FFF2-40B4-BE49-F238E27FC236}">
                <a16:creationId xmlns:a16="http://schemas.microsoft.com/office/drawing/2014/main" id="{1FAA9DC2-37D2-DE19-8480-1FEE4740AD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AAB8375-123F-9793-9AB9-500E8BE127B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BD47C0E2-391C-1B43-EF98-63993C1C40F9}"/>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Tree>
    <p:custDataLst>
      <p:tags r:id="rId1"/>
    </p:custDataLst>
    <p:extLst>
      <p:ext uri="{BB962C8B-B14F-4D97-AF65-F5344CB8AC3E}">
        <p14:creationId xmlns:p14="http://schemas.microsoft.com/office/powerpoint/2010/main" val="21841844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D1E28-DABE-C0AF-DEFC-58C3B1C5004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607108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A7B11B-2BB7-DAEE-208A-9C9159860A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5111CA32-3D82-EF6D-3B08-3D9F6D0A5A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07894" y="1118195"/>
            <a:ext cx="1928326" cy="463344"/>
          </a:xfrm>
          <a:prstGeom prst="rect">
            <a:avLst/>
          </a:prstGeom>
        </p:spPr>
      </p:pic>
      <p:pic>
        <p:nvPicPr>
          <p:cNvPr id="5" name="Picture 4" descr="Logo, company name&#10;&#10;Description automatically generated">
            <a:extLst>
              <a:ext uri="{FF2B5EF4-FFF2-40B4-BE49-F238E27FC236}">
                <a16:creationId xmlns:a16="http://schemas.microsoft.com/office/drawing/2014/main" id="{F51D5CBD-B5A3-A8E6-4FD9-6B538F1147A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8580" y="205555"/>
            <a:ext cx="2656112" cy="605926"/>
          </a:xfrm>
          <a:prstGeom prst="rect">
            <a:avLst/>
          </a:prstGeom>
        </p:spPr>
      </p:pic>
    </p:spTree>
    <p:extLst>
      <p:ext uri="{BB962C8B-B14F-4D97-AF65-F5344CB8AC3E}">
        <p14:creationId xmlns:p14="http://schemas.microsoft.com/office/powerpoint/2010/main" val="330539705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Rectangle 24">
            <a:extLst>
              <a:ext uri="{FF2B5EF4-FFF2-40B4-BE49-F238E27FC236}">
                <a16:creationId xmlns:a16="http://schemas.microsoft.com/office/drawing/2014/main" id="{569A7CFE-7D0D-4F7A-A356-15182C7F492D}"/>
              </a:ext>
            </a:extLst>
          </p:cNvPr>
          <p:cNvSpPr/>
          <p:nvPr userDrawn="1"/>
        </p:nvSpPr>
        <p:spPr>
          <a:xfrm>
            <a:off x="0" y="6727369"/>
            <a:ext cx="12192000" cy="130631"/>
          </a:xfrm>
          <a:prstGeom prst="rect">
            <a:avLst/>
          </a:prstGeom>
          <a:solidFill>
            <a:srgbClr val="0B7B72"/>
          </a:solidFill>
          <a:ln w="12700">
            <a:miter lim="400000"/>
          </a:ln>
        </p:spPr>
        <p:txBody>
          <a:bodyPr lIns="45718" tIns="45718" rIns="45718" bIns="45718" anchor="ctr"/>
          <a:lstStyle/>
          <a:p>
            <a:pPr algn="ctr">
              <a:defRPr>
                <a:solidFill>
                  <a:srgbClr val="A99F84"/>
                </a:solidFill>
                <a:latin typeface="+mn-lt"/>
                <a:ea typeface="+mn-ea"/>
                <a:cs typeface="+mn-cs"/>
                <a:sym typeface="Calibri"/>
              </a:defRPr>
            </a:pPr>
            <a:endParaRPr/>
          </a:p>
        </p:txBody>
      </p:sp>
      <p:pic>
        <p:nvPicPr>
          <p:cNvPr id="2" name="Picture 1">
            <a:extLst>
              <a:ext uri="{FF2B5EF4-FFF2-40B4-BE49-F238E27FC236}">
                <a16:creationId xmlns:a16="http://schemas.microsoft.com/office/drawing/2014/main" id="{07B78AEE-E519-DDB2-0BA1-E832DBC4287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09252740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D1E28-DABE-C0AF-DEFC-58C3B1C5004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662132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5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rPr>
              <a:t>مستقبل رقمي بطموح وطني</a:t>
            </a:r>
            <a:endParaRPr lang="en-US" sz="1000">
              <a:solidFill>
                <a:schemeClr val="accent3"/>
              </a:solidFill>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140897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680" y="27570"/>
            <a:ext cx="12124640" cy="6820110"/>
          </a:xfrm>
          <a:prstGeom prst="rect">
            <a:avLst/>
          </a:prstGeom>
        </p:spPr>
      </p:pic>
    </p:spTree>
    <p:extLst>
      <p:ext uri="{BB962C8B-B14F-4D97-AF65-F5344CB8AC3E}">
        <p14:creationId xmlns:p14="http://schemas.microsoft.com/office/powerpoint/2010/main" val="2154582405"/>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rPr>
              <a:t>مستقبل رقمي بطموح وطني</a:t>
            </a:r>
            <a:endParaRPr lang="en-US" sz="1000">
              <a:solidFill>
                <a:schemeClr val="accent3"/>
              </a:solidFill>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3375952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8565266" y="6260793"/>
            <a:ext cx="3188824"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rPr>
              <a:t>مستقبل رقمي بطموح وطني</a:t>
            </a:r>
            <a:endParaRPr lang="en-US" sz="1000">
              <a:solidFill>
                <a:schemeClr val="accent3"/>
              </a:solidFill>
            </a:endParaRPr>
          </a:p>
        </p:txBody>
      </p:sp>
      <p:pic>
        <p:nvPicPr>
          <p:cNvPr id="3" name="Picture 2" descr="Logo, company name&#10;&#10;Description automatically generated">
            <a:extLst>
              <a:ext uri="{FF2B5EF4-FFF2-40B4-BE49-F238E27FC236}">
                <a16:creationId xmlns:a16="http://schemas.microsoft.com/office/drawing/2014/main" id="{D664E230-C4BA-AA0A-6233-C5EA2635ECD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custDataLst>
      <p:tags r:id="rId1"/>
    </p:custDataLst>
    <p:extLst>
      <p:ext uri="{BB962C8B-B14F-4D97-AF65-F5344CB8AC3E}">
        <p14:creationId xmlns:p14="http://schemas.microsoft.com/office/powerpoint/2010/main" val="313492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9250"/>
            <a:ext cx="12192000" cy="6858000"/>
          </a:xfrm>
          <a:prstGeom prst="rect">
            <a:avLst/>
          </a:prstGeom>
        </p:spPr>
      </p:pic>
      <p:pic>
        <p:nvPicPr>
          <p:cNvPr id="4" name="Picture 3">
            <a:extLst>
              <a:ext uri="{FF2B5EF4-FFF2-40B4-BE49-F238E27FC236}">
                <a16:creationId xmlns:a16="http://schemas.microsoft.com/office/drawing/2014/main" id="{77BEA121-6C8B-774F-2FD2-FA8434857DE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0242727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4329550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13115143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624262" y="551915"/>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13" name="Picture 12">
            <a:extLst>
              <a:ext uri="{FF2B5EF4-FFF2-40B4-BE49-F238E27FC236}">
                <a16:creationId xmlns:a16="http://schemas.microsoft.com/office/drawing/2014/main" id="{0F863674-2077-8449-7911-0137BEAA8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0185" y="0"/>
            <a:ext cx="6108700" cy="139700"/>
          </a:xfrm>
          <a:prstGeom prst="rect">
            <a:avLst/>
          </a:prstGeom>
        </p:spPr>
      </p:pic>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pic>
        <p:nvPicPr>
          <p:cNvPr id="19" name="Picture 18">
            <a:extLst>
              <a:ext uri="{FF2B5EF4-FFF2-40B4-BE49-F238E27FC236}">
                <a16:creationId xmlns:a16="http://schemas.microsoft.com/office/drawing/2014/main" id="{568050E9-54AB-8109-7D39-10B93C424F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409" y="6335585"/>
            <a:ext cx="12059183" cy="364288"/>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3319493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الشريحة الاساسية">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FE9575-4134-97CF-B3D2-242E63BFCC1A}"/>
              </a:ext>
            </a:extLst>
          </p:cNvPr>
          <p:cNvPicPr>
            <a:picLocks noChangeAspect="1"/>
          </p:cNvPicPr>
          <p:nvPr userDrawn="1"/>
        </p:nvPicPr>
        <p:blipFill>
          <a:blip r:embed="rId3"/>
          <a:stretch>
            <a:fillRect/>
          </a:stretch>
        </p:blipFill>
        <p:spPr>
          <a:xfrm>
            <a:off x="8524455" y="4506"/>
            <a:ext cx="3681984" cy="6858000"/>
          </a:xfrm>
          <a:prstGeom prst="rect">
            <a:avLst/>
          </a:prstGeom>
        </p:spPr>
      </p:pic>
      <p:sp>
        <p:nvSpPr>
          <p:cNvPr id="5" name="Rectangle 4">
            <a:extLst>
              <a:ext uri="{FF2B5EF4-FFF2-40B4-BE49-F238E27FC236}">
                <a16:creationId xmlns:a16="http://schemas.microsoft.com/office/drawing/2014/main" id="{B363C915-830F-973D-920C-8214BC8F0B0A}"/>
              </a:ext>
            </a:extLst>
          </p:cNvPr>
          <p:cNvSpPr/>
          <p:nvPr userDrawn="1"/>
        </p:nvSpPr>
        <p:spPr>
          <a:xfrm>
            <a:off x="8524455" y="0"/>
            <a:ext cx="3657600" cy="685800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8984535" y="3276118"/>
            <a:ext cx="2907987" cy="584771"/>
          </a:xfr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شكر وتقدير</a:t>
            </a:r>
            <a:endParaRPr lang="en-US"/>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3498012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9.xml"/><Relationship Id="rId7" Type="http://schemas.openxmlformats.org/officeDocument/2006/relationships/image" Target="../media/image34.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3.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04293"/>
            <a:ext cx="258623"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75" r:id="rId2"/>
    <p:sldLayoutId id="2147483737" r:id="rId3"/>
    <p:sldLayoutId id="2147483676" r:id="rId4"/>
    <p:sldLayoutId id="2147483673" r:id="rId5"/>
    <p:sldLayoutId id="2147483739" r:id="rId6"/>
    <p:sldLayoutId id="2147483740" r:id="rId7"/>
    <p:sldLayoutId id="2147483660" r:id="rId8"/>
    <p:sldLayoutId id="2147483763" r:id="rId9"/>
    <p:sldLayoutId id="2147483784" r:id="rId10"/>
    <p:sldLayoutId id="2147483764" r:id="rId11"/>
    <p:sldLayoutId id="2147483671" r:id="rId12"/>
    <p:sldLayoutId id="2147483738" r:id="rId13"/>
    <p:sldLayoutId id="2147483744" r:id="rId14"/>
    <p:sldLayoutId id="2147483741" r:id="rId15"/>
    <p:sldLayoutId id="2147483742" r:id="rId16"/>
    <p:sldLayoutId id="2147483745" r:id="rId17"/>
    <p:sldLayoutId id="2147483747" r:id="rId18"/>
    <p:sldLayoutId id="2147483748" r:id="rId19"/>
    <p:sldLayoutId id="2147483672" r:id="rId20"/>
    <p:sldLayoutId id="2147483678" r:id="rId21"/>
    <p:sldLayoutId id="2147483681" r:id="rId22"/>
    <p:sldLayoutId id="2147483777" r:id="rId23"/>
    <p:sldLayoutId id="2147483779" r:id="rId24"/>
    <p:sldLayoutId id="2147483780" r:id="rId25"/>
    <p:sldLayoutId id="2147483783" r:id="rId26"/>
  </p:sldLayoutIdLst>
  <p:transition spd="med"/>
  <p:txStyles>
    <p:title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00227223-482C-3042-8993-66AA80BE990D}"/>
              </a:ext>
            </a:extLst>
          </p:cNvPr>
          <p:cNvSpPr>
            <a:spLocks noGrp="1"/>
          </p:cNvSpPr>
          <p:nvPr>
            <p:ph type="sldNum" sz="quarter" idx="4"/>
          </p:nvPr>
        </p:nvSpPr>
        <p:spPr>
          <a:xfrm>
            <a:off x="275967" y="6372825"/>
            <a:ext cx="52104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AF405DA-4BC1-2A41-BE68-1E8CC0442410}" type="slidenum">
              <a:rPr lang="en-US" smtClean="0"/>
              <a:pPr/>
              <a:t>‹#›</a:t>
            </a:fld>
            <a:endParaRPr lang="en-US"/>
          </a:p>
        </p:txBody>
      </p:sp>
      <p:pic>
        <p:nvPicPr>
          <p:cNvPr id="8" name="Picture 7">
            <a:extLst>
              <a:ext uri="{FF2B5EF4-FFF2-40B4-BE49-F238E27FC236}">
                <a16:creationId xmlns:a16="http://schemas.microsoft.com/office/drawing/2014/main" id="{93AF8573-C870-5C47-A20D-2CB945EA9D81}"/>
              </a:ext>
            </a:extLst>
          </p:cNvPr>
          <p:cNvPicPr>
            <a:picLocks noChangeAspect="1"/>
          </p:cNvPicPr>
          <p:nvPr userDrawn="1"/>
        </p:nvPicPr>
        <p:blipFill>
          <a:blip r:embed="rId7"/>
          <a:stretch>
            <a:fillRect/>
          </a:stretch>
        </p:blipFill>
        <p:spPr>
          <a:xfrm>
            <a:off x="0" y="6202362"/>
            <a:ext cx="12192000" cy="673100"/>
          </a:xfrm>
          <a:prstGeom prst="rect">
            <a:avLst/>
          </a:prstGeom>
        </p:spPr>
      </p:pic>
      <p:pic>
        <p:nvPicPr>
          <p:cNvPr id="3" name="Picture 2">
            <a:extLst>
              <a:ext uri="{FF2B5EF4-FFF2-40B4-BE49-F238E27FC236}">
                <a16:creationId xmlns:a16="http://schemas.microsoft.com/office/drawing/2014/main" id="{F967D4DE-98EF-109D-44D3-1C71AE2B1DBB}"/>
              </a:ext>
            </a:extLst>
          </p:cNvPr>
          <p:cNvPicPr>
            <a:picLocks noChangeAspect="1"/>
          </p:cNvPicPr>
          <p:nvPr userDrawn="1"/>
        </p:nvPicPr>
        <p:blipFill>
          <a:blip r:embed="rId8"/>
          <a:srcRect/>
          <a:stretch/>
        </p:blipFill>
        <p:spPr>
          <a:xfrm>
            <a:off x="381040" y="344007"/>
            <a:ext cx="1282700" cy="306528"/>
          </a:xfrm>
          <a:prstGeom prst="rect">
            <a:avLst/>
          </a:prstGeom>
        </p:spPr>
      </p:pic>
    </p:spTree>
    <p:extLst>
      <p:ext uri="{BB962C8B-B14F-4D97-AF65-F5344CB8AC3E}">
        <p14:creationId xmlns:p14="http://schemas.microsoft.com/office/powerpoint/2010/main" val="324811635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237536"/>
            <a:ext cx="10515600" cy="13255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p>
            <a:r>
              <a:rPr lang="ar-SA"/>
              <a:t>القالب العربي</a:t>
            </a:r>
            <a:endParaRPr/>
          </a:p>
        </p:txBody>
      </p:sp>
      <p:sp>
        <p:nvSpPr>
          <p:cNvPr id="4" name="Slide Number"/>
          <p:cNvSpPr txBox="1">
            <a:spLocks noGrp="1"/>
          </p:cNvSpPr>
          <p:nvPr>
            <p:ph type="sldNum" sz="quarter" idx="2"/>
          </p:nvPr>
        </p:nvSpPr>
        <p:spPr>
          <a:xfrm>
            <a:off x="11078731" y="6400417"/>
            <a:ext cx="275071" cy="276995"/>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161094085"/>
      </p:ext>
    </p:extLst>
  </p:cSld>
  <p:clrMap bg1="lt1" tx1="dk1" bg2="lt2" tx2="dk2" accent1="accent1" accent2="accent2" accent3="accent3" accent4="accent4" accent5="accent5" accent6="accent6" hlink="hlink" folHlink="folHlink"/>
  <p:sldLayoutIdLst>
    <p:sldLayoutId id="2147483754" r:id="rId1"/>
    <p:sldLayoutId id="2147483757" r:id="rId2"/>
    <p:sldLayoutId id="2147483760" r:id="rId3"/>
    <p:sldLayoutId id="2147483761" r:id="rId4"/>
  </p:sldLayoutIdLst>
  <p:transition spd="med"/>
  <p:hf hdr="0" dt="0"/>
  <p:txStyles>
    <p:title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04293"/>
            <a:ext cx="258623"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379592961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Lst>
  <p:transition spd="med"/>
  <p:txStyles>
    <p:title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8.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8.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28.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2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slideLayout" Target="../slideLayouts/slideLayout28.xml"/><Relationship Id="rId1" Type="http://schemas.openxmlformats.org/officeDocument/2006/relationships/themeOverride" Target="../theme/themeOverride1.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jpe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10.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99.svg"/><Relationship Id="rId2" Type="http://schemas.openxmlformats.org/officeDocument/2006/relationships/image" Target="../media/image79.png"/><Relationship Id="rId1" Type="http://schemas.openxmlformats.org/officeDocument/2006/relationships/slideLayout" Target="../slideLayouts/slideLayout28.xml"/><Relationship Id="rId6" Type="http://schemas.openxmlformats.org/officeDocument/2006/relationships/image" Target="../media/image98.png"/><Relationship Id="rId5" Type="http://schemas.openxmlformats.org/officeDocument/2006/relationships/image" Target="../media/image82.sv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61.xml"/><Relationship Id="rId2" Type="http://schemas.openxmlformats.org/officeDocument/2006/relationships/slide" Target="slide14.xml"/><Relationship Id="rId1" Type="http://schemas.openxmlformats.org/officeDocument/2006/relationships/slideLayout" Target="../slideLayouts/slideLayout3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slide" Target="slide4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slideLayout" Target="../slideLayouts/slideLayout28.xml"/><Relationship Id="rId1" Type="http://schemas.openxmlformats.org/officeDocument/2006/relationships/tags" Target="../tags/tag33.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slides/_rels/slide39.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2" Type="http://schemas.openxmlformats.org/officeDocument/2006/relationships/slideLayout" Target="../slideLayouts/slideLayout28.xml"/><Relationship Id="rId1" Type="http://schemas.openxmlformats.org/officeDocument/2006/relationships/tags" Target="../tags/tag34.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svg"/><Relationship Id="rId4" Type="http://schemas.openxmlformats.org/officeDocument/2006/relationships/image" Target="../media/image114.svg"/><Relationship Id="rId9"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slideLayout" Target="../slideLayouts/slideLayout28.xml"/><Relationship Id="rId1" Type="http://schemas.openxmlformats.org/officeDocument/2006/relationships/tags" Target="../tags/tag35.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41.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slideLayout" Target="../slideLayouts/slideLayout28.xml"/><Relationship Id="rId1" Type="http://schemas.openxmlformats.org/officeDocument/2006/relationships/tags" Target="../tags/tag36.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8.xml"/><Relationship Id="rId1" Type="http://schemas.openxmlformats.org/officeDocument/2006/relationships/tags" Target="../tags/tag37.xml"/></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8.xml"/><Relationship Id="rId1" Type="http://schemas.openxmlformats.org/officeDocument/2006/relationships/tags" Target="../tags/tag38.xml"/><Relationship Id="rId4" Type="http://schemas.openxmlformats.org/officeDocument/2006/relationships/image" Target="../media/image140.svg"/></Relationships>
</file>

<file path=ppt/slides/_rels/slide4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slideLayout" Target="../slideLayouts/slideLayout8.xml"/><Relationship Id="rId1" Type="http://schemas.openxmlformats.org/officeDocument/2006/relationships/tags" Target="../tags/tag3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24.xml"/></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8.xml"/><Relationship Id="rId1" Type="http://schemas.openxmlformats.org/officeDocument/2006/relationships/tags" Target="../tags/tag40.xml"/></Relationships>
</file>

<file path=ppt/slides/_rels/slide5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8.xml"/><Relationship Id="rId1" Type="http://schemas.openxmlformats.org/officeDocument/2006/relationships/tags" Target="../tags/tag41.xml"/><Relationship Id="rId4" Type="http://schemas.openxmlformats.org/officeDocument/2006/relationships/image" Target="../media/image140.sv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2.xml"/></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8.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0.png"/><Relationship Id="rId26" Type="http://schemas.openxmlformats.org/officeDocument/2006/relationships/image" Target="../media/image178.gif"/><Relationship Id="rId39" Type="http://schemas.openxmlformats.org/officeDocument/2006/relationships/image" Target="../media/image190.jpeg"/><Relationship Id="rId21" Type="http://schemas.openxmlformats.org/officeDocument/2006/relationships/image" Target="../media/image173.png"/><Relationship Id="rId34" Type="http://schemas.openxmlformats.org/officeDocument/2006/relationships/image" Target="../media/image186.png"/><Relationship Id="rId42" Type="http://schemas.openxmlformats.org/officeDocument/2006/relationships/image" Target="../media/image192.png"/><Relationship Id="rId7" Type="http://schemas.openxmlformats.org/officeDocument/2006/relationships/image" Target="../media/image161.jpeg"/><Relationship Id="rId2" Type="http://schemas.openxmlformats.org/officeDocument/2006/relationships/image" Target="../media/image156.jpeg"/><Relationship Id="rId16" Type="http://schemas.microsoft.com/office/2007/relationships/hdphoto" Target="../media/hdphoto2.wdp"/><Relationship Id="rId29" Type="http://schemas.openxmlformats.org/officeDocument/2006/relationships/image" Target="../media/image181.jpeg"/><Relationship Id="rId1" Type="http://schemas.openxmlformats.org/officeDocument/2006/relationships/slideLayout" Target="../slideLayouts/slideLayout28.xml"/><Relationship Id="rId6" Type="http://schemas.openxmlformats.org/officeDocument/2006/relationships/image" Target="../media/image160.svg"/><Relationship Id="rId11" Type="http://schemas.openxmlformats.org/officeDocument/2006/relationships/image" Target="../media/image165.png"/><Relationship Id="rId24" Type="http://schemas.openxmlformats.org/officeDocument/2006/relationships/image" Target="../media/image176.svg"/><Relationship Id="rId32" Type="http://schemas.openxmlformats.org/officeDocument/2006/relationships/image" Target="../media/image184.emf"/><Relationship Id="rId37" Type="http://schemas.openxmlformats.org/officeDocument/2006/relationships/image" Target="../media/image65.jpeg"/><Relationship Id="rId40" Type="http://schemas.openxmlformats.org/officeDocument/2006/relationships/image" Target="../media/image191.png"/><Relationship Id="rId45" Type="http://schemas.openxmlformats.org/officeDocument/2006/relationships/image" Target="../media/image195.emf"/><Relationship Id="rId5" Type="http://schemas.openxmlformats.org/officeDocument/2006/relationships/image" Target="../media/image159.png"/><Relationship Id="rId15" Type="http://schemas.openxmlformats.org/officeDocument/2006/relationships/image" Target="../media/image168.png"/><Relationship Id="rId23" Type="http://schemas.openxmlformats.org/officeDocument/2006/relationships/image" Target="../media/image175.png"/><Relationship Id="rId28" Type="http://schemas.openxmlformats.org/officeDocument/2006/relationships/image" Target="../media/image180.png"/><Relationship Id="rId36" Type="http://schemas.openxmlformats.org/officeDocument/2006/relationships/image" Target="../media/image188.png"/><Relationship Id="rId10" Type="http://schemas.openxmlformats.org/officeDocument/2006/relationships/image" Target="../media/image164.jpeg"/><Relationship Id="rId19" Type="http://schemas.openxmlformats.org/officeDocument/2006/relationships/image" Target="../media/image171.png"/><Relationship Id="rId31" Type="http://schemas.openxmlformats.org/officeDocument/2006/relationships/image" Target="../media/image183.emf"/><Relationship Id="rId44" Type="http://schemas.openxmlformats.org/officeDocument/2006/relationships/image" Target="../media/image194.jpe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7.png"/><Relationship Id="rId22" Type="http://schemas.openxmlformats.org/officeDocument/2006/relationships/image" Target="../media/image174.png"/><Relationship Id="rId27" Type="http://schemas.openxmlformats.org/officeDocument/2006/relationships/image" Target="../media/image179.jpeg"/><Relationship Id="rId30" Type="http://schemas.openxmlformats.org/officeDocument/2006/relationships/image" Target="../media/image182.emf"/><Relationship Id="rId35" Type="http://schemas.openxmlformats.org/officeDocument/2006/relationships/image" Target="../media/image187.png"/><Relationship Id="rId43" Type="http://schemas.openxmlformats.org/officeDocument/2006/relationships/image" Target="../media/image193.png"/><Relationship Id="rId8" Type="http://schemas.openxmlformats.org/officeDocument/2006/relationships/image" Target="../media/image162.png"/><Relationship Id="rId3" Type="http://schemas.openxmlformats.org/officeDocument/2006/relationships/image" Target="../media/image157.png"/><Relationship Id="rId12" Type="http://schemas.openxmlformats.org/officeDocument/2006/relationships/image" Target="../media/image64.png"/><Relationship Id="rId17" Type="http://schemas.openxmlformats.org/officeDocument/2006/relationships/image" Target="../media/image169.png"/><Relationship Id="rId25" Type="http://schemas.openxmlformats.org/officeDocument/2006/relationships/image" Target="../media/image177.png"/><Relationship Id="rId33" Type="http://schemas.openxmlformats.org/officeDocument/2006/relationships/image" Target="../media/image185.png"/><Relationship Id="rId38" Type="http://schemas.openxmlformats.org/officeDocument/2006/relationships/image" Target="../media/image189.png"/><Relationship Id="rId20" Type="http://schemas.openxmlformats.org/officeDocument/2006/relationships/image" Target="../media/image172.png"/><Relationship Id="rId41" Type="http://schemas.openxmlformats.org/officeDocument/2006/relationships/image" Target="../media/image58.emf"/></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png"/><Relationship Id="rId7" Type="http://schemas.openxmlformats.org/officeDocument/2006/relationships/image" Target="../media/image61.jpe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8.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emf"/><Relationship Id="rId9" Type="http://schemas.openxmlformats.org/officeDocument/2006/relationships/image" Target="../media/image63.jpeg"/></Relationships>
</file>

<file path=ppt/slides/_rels/slide6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svg"/><Relationship Id="rId12" Type="http://schemas.openxmlformats.org/officeDocument/2006/relationships/chart" Target="../charts/chart1.xml"/><Relationship Id="rId2" Type="http://schemas.openxmlformats.org/officeDocument/2006/relationships/image" Target="../media/image196.emf"/><Relationship Id="rId1" Type="http://schemas.openxmlformats.org/officeDocument/2006/relationships/slideLayout" Target="../slideLayouts/slideLayout39.xml"/><Relationship Id="rId6" Type="http://schemas.openxmlformats.org/officeDocument/2006/relationships/image" Target="../media/image200.png"/><Relationship Id="rId11" Type="http://schemas.openxmlformats.org/officeDocument/2006/relationships/image" Target="../media/image59.png"/><Relationship Id="rId5" Type="http://schemas.openxmlformats.org/officeDocument/2006/relationships/image" Target="../media/image199.svg"/><Relationship Id="rId10" Type="http://schemas.openxmlformats.org/officeDocument/2006/relationships/image" Target="../media/image48.png"/><Relationship Id="rId4" Type="http://schemas.openxmlformats.org/officeDocument/2006/relationships/image" Target="../media/image198.svg"/><Relationship Id="rId9" Type="http://schemas.openxmlformats.org/officeDocument/2006/relationships/image" Target="../media/image203.svg"/></Relationships>
</file>

<file path=ppt/slides/_rels/slide67.xml.rels><?xml version="1.0" encoding="UTF-8" standalone="yes"?>
<Relationships xmlns="http://schemas.openxmlformats.org/package/2006/relationships"><Relationship Id="rId8" Type="http://schemas.openxmlformats.org/officeDocument/2006/relationships/image" Target="../media/image201.svg"/><Relationship Id="rId3" Type="http://schemas.openxmlformats.org/officeDocument/2006/relationships/image" Target="../media/image197.png"/><Relationship Id="rId7" Type="http://schemas.openxmlformats.org/officeDocument/2006/relationships/image" Target="../media/image200.png"/><Relationship Id="rId12" Type="http://schemas.openxmlformats.org/officeDocument/2006/relationships/image" Target="../media/image204.png"/><Relationship Id="rId2" Type="http://schemas.openxmlformats.org/officeDocument/2006/relationships/image" Target="../media/image196.emf"/><Relationship Id="rId1" Type="http://schemas.openxmlformats.org/officeDocument/2006/relationships/slideLayout" Target="../slideLayouts/slideLayout39.xml"/><Relationship Id="rId6" Type="http://schemas.openxmlformats.org/officeDocument/2006/relationships/chart" Target="../charts/chart2.xml"/><Relationship Id="rId11" Type="http://schemas.openxmlformats.org/officeDocument/2006/relationships/image" Target="../media/image48.png"/><Relationship Id="rId5" Type="http://schemas.openxmlformats.org/officeDocument/2006/relationships/image" Target="../media/image199.svg"/><Relationship Id="rId10" Type="http://schemas.openxmlformats.org/officeDocument/2006/relationships/image" Target="../media/image203.svg"/><Relationship Id="rId4" Type="http://schemas.openxmlformats.org/officeDocument/2006/relationships/image" Target="../media/image198.svg"/><Relationship Id="rId9" Type="http://schemas.openxmlformats.org/officeDocument/2006/relationships/image" Target="../media/image202.png"/></Relationships>
</file>

<file path=ppt/slides/_rels/slide68.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197.png"/><Relationship Id="rId7" Type="http://schemas.openxmlformats.org/officeDocument/2006/relationships/image" Target="../media/image200.png"/><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chart" Target="../charts/chart3.xml"/><Relationship Id="rId11" Type="http://schemas.openxmlformats.org/officeDocument/2006/relationships/image" Target="../media/image209.png"/><Relationship Id="rId5" Type="http://schemas.openxmlformats.org/officeDocument/2006/relationships/image" Target="../media/image206.svg"/><Relationship Id="rId10" Type="http://schemas.openxmlformats.org/officeDocument/2006/relationships/image" Target="../media/image208.svg"/><Relationship Id="rId4" Type="http://schemas.openxmlformats.org/officeDocument/2006/relationships/image" Target="../media/image205.svg"/><Relationship Id="rId9" Type="http://schemas.openxmlformats.org/officeDocument/2006/relationships/image" Target="../media/image202.png"/></Relationships>
</file>

<file path=ppt/slides/_rels/slide69.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00.png"/><Relationship Id="rId7" Type="http://schemas.openxmlformats.org/officeDocument/2006/relationships/image" Target="../media/image206.svg"/><Relationship Id="rId12" Type="http://schemas.openxmlformats.org/officeDocument/2006/relationships/chart" Target="../charts/chart4.xml"/><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5.svg"/><Relationship Id="rId11" Type="http://schemas.openxmlformats.org/officeDocument/2006/relationships/image" Target="../media/image56.png"/><Relationship Id="rId5" Type="http://schemas.openxmlformats.org/officeDocument/2006/relationships/image" Target="../media/image197.png"/><Relationship Id="rId10" Type="http://schemas.openxmlformats.org/officeDocument/2006/relationships/image" Target="../media/image48.png"/><Relationship Id="rId4" Type="http://schemas.openxmlformats.org/officeDocument/2006/relationships/image" Target="../media/image207.svg"/><Relationship Id="rId9" Type="http://schemas.openxmlformats.org/officeDocument/2006/relationships/image" Target="../media/image20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00.png"/><Relationship Id="rId7" Type="http://schemas.openxmlformats.org/officeDocument/2006/relationships/image" Target="../media/image206.svg"/><Relationship Id="rId12" Type="http://schemas.openxmlformats.org/officeDocument/2006/relationships/image" Target="../media/image210.jpe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5.svg"/><Relationship Id="rId11" Type="http://schemas.openxmlformats.org/officeDocument/2006/relationships/image" Target="../media/image48.png"/><Relationship Id="rId5" Type="http://schemas.openxmlformats.org/officeDocument/2006/relationships/image" Target="../media/image197.png"/><Relationship Id="rId10" Type="http://schemas.openxmlformats.org/officeDocument/2006/relationships/chart" Target="../charts/chart5.xml"/><Relationship Id="rId4" Type="http://schemas.openxmlformats.org/officeDocument/2006/relationships/image" Target="../media/image207.svg"/><Relationship Id="rId9" Type="http://schemas.openxmlformats.org/officeDocument/2006/relationships/image" Target="../media/image208.svg"/></Relationships>
</file>

<file path=ppt/slides/_rels/slide71.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chart" Target="../charts/chart6.xml"/><Relationship Id="rId3" Type="http://schemas.openxmlformats.org/officeDocument/2006/relationships/image" Target="../media/image197.png"/><Relationship Id="rId7" Type="http://schemas.openxmlformats.org/officeDocument/2006/relationships/image" Target="../media/image201.svg"/><Relationship Id="rId12" Type="http://schemas.openxmlformats.org/officeDocument/2006/relationships/image" Target="../media/image67.svg"/><Relationship Id="rId2" Type="http://schemas.openxmlformats.org/officeDocument/2006/relationships/image" Target="../media/image196.emf"/><Relationship Id="rId1" Type="http://schemas.openxmlformats.org/officeDocument/2006/relationships/slideLayout" Target="../slideLayouts/slideLayout39.xml"/><Relationship Id="rId6" Type="http://schemas.openxmlformats.org/officeDocument/2006/relationships/image" Target="../media/image200.png"/><Relationship Id="rId11" Type="http://schemas.openxmlformats.org/officeDocument/2006/relationships/image" Target="../media/image66.png"/><Relationship Id="rId5" Type="http://schemas.openxmlformats.org/officeDocument/2006/relationships/image" Target="../media/image199.svg"/><Relationship Id="rId10" Type="http://schemas.openxmlformats.org/officeDocument/2006/relationships/image" Target="../media/image48.png"/><Relationship Id="rId4" Type="http://schemas.openxmlformats.org/officeDocument/2006/relationships/image" Target="../media/image198.svg"/><Relationship Id="rId9" Type="http://schemas.openxmlformats.org/officeDocument/2006/relationships/image" Target="../media/image203.svg"/></Relationships>
</file>

<file path=ppt/slides/_rels/slide72.xml.rels><?xml version="1.0" encoding="UTF-8" standalone="yes"?>
<Relationships xmlns="http://schemas.openxmlformats.org/package/2006/relationships"><Relationship Id="rId8" Type="http://schemas.openxmlformats.org/officeDocument/2006/relationships/image" Target="../media/image202.png"/><Relationship Id="rId13" Type="http://schemas.microsoft.com/office/2007/relationships/hdphoto" Target="../media/hdphoto3.wdp"/><Relationship Id="rId3" Type="http://schemas.openxmlformats.org/officeDocument/2006/relationships/image" Target="../media/image200.png"/><Relationship Id="rId7" Type="http://schemas.openxmlformats.org/officeDocument/2006/relationships/image" Target="../media/image206.svg"/><Relationship Id="rId12" Type="http://schemas.openxmlformats.org/officeDocument/2006/relationships/image" Target="../media/image211.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5.svg"/><Relationship Id="rId11" Type="http://schemas.openxmlformats.org/officeDocument/2006/relationships/image" Target="../media/image48.png"/><Relationship Id="rId5" Type="http://schemas.openxmlformats.org/officeDocument/2006/relationships/image" Target="../media/image197.png"/><Relationship Id="rId10" Type="http://schemas.openxmlformats.org/officeDocument/2006/relationships/chart" Target="../charts/chart7.xml"/><Relationship Id="rId4" Type="http://schemas.openxmlformats.org/officeDocument/2006/relationships/image" Target="../media/image207.svg"/><Relationship Id="rId9" Type="http://schemas.openxmlformats.org/officeDocument/2006/relationships/image" Target="../media/image208.svg"/><Relationship Id="rId14" Type="http://schemas.openxmlformats.org/officeDocument/2006/relationships/image" Target="../media/image212.png"/></Relationships>
</file>

<file path=ppt/slides/_rels/slide73.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00.png"/><Relationship Id="rId7" Type="http://schemas.openxmlformats.org/officeDocument/2006/relationships/image" Target="../media/image206.svg"/><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5.svg"/><Relationship Id="rId11" Type="http://schemas.openxmlformats.org/officeDocument/2006/relationships/image" Target="../media/image213.jpeg"/><Relationship Id="rId5" Type="http://schemas.openxmlformats.org/officeDocument/2006/relationships/image" Target="../media/image197.png"/><Relationship Id="rId10" Type="http://schemas.openxmlformats.org/officeDocument/2006/relationships/chart" Target="../charts/chart8.xml"/><Relationship Id="rId4" Type="http://schemas.openxmlformats.org/officeDocument/2006/relationships/image" Target="../media/image207.svg"/><Relationship Id="rId9" Type="http://schemas.openxmlformats.org/officeDocument/2006/relationships/image" Target="../media/image208.svg"/></Relationships>
</file>

<file path=ppt/slides/_rels/slide7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7.svg"/><Relationship Id="rId12" Type="http://schemas.openxmlformats.org/officeDocument/2006/relationships/chart" Target="../charts/chart9.xml"/><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0.png"/><Relationship Id="rId11" Type="http://schemas.openxmlformats.org/officeDocument/2006/relationships/image" Target="../media/image48.png"/><Relationship Id="rId5" Type="http://schemas.openxmlformats.org/officeDocument/2006/relationships/image" Target="../media/image206.svg"/><Relationship Id="rId10" Type="http://schemas.openxmlformats.org/officeDocument/2006/relationships/image" Target="../media/image209.png"/><Relationship Id="rId4" Type="http://schemas.openxmlformats.org/officeDocument/2006/relationships/image" Target="../media/image205.svg"/><Relationship Id="rId9" Type="http://schemas.openxmlformats.org/officeDocument/2006/relationships/image" Target="../media/image208.svg"/></Relationships>
</file>

<file path=ppt/slides/_rels/slide75.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svg"/><Relationship Id="rId12" Type="http://schemas.openxmlformats.org/officeDocument/2006/relationships/chart" Target="../charts/chart10.xml"/><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0.png"/><Relationship Id="rId11" Type="http://schemas.openxmlformats.org/officeDocument/2006/relationships/image" Target="../media/image62.png"/><Relationship Id="rId5" Type="http://schemas.openxmlformats.org/officeDocument/2006/relationships/image" Target="../media/image199.svg"/><Relationship Id="rId10" Type="http://schemas.openxmlformats.org/officeDocument/2006/relationships/image" Target="../media/image48.png"/><Relationship Id="rId4" Type="http://schemas.openxmlformats.org/officeDocument/2006/relationships/image" Target="../media/image198.svg"/><Relationship Id="rId9" Type="http://schemas.openxmlformats.org/officeDocument/2006/relationships/image" Target="../media/image203.svg"/></Relationships>
</file>

<file path=ppt/slides/_rels/slide7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00.png"/><Relationship Id="rId7" Type="http://schemas.openxmlformats.org/officeDocument/2006/relationships/image" Target="../media/image206.svg"/><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5.svg"/><Relationship Id="rId11" Type="http://schemas.openxmlformats.org/officeDocument/2006/relationships/image" Target="../media/image213.jpeg"/><Relationship Id="rId5" Type="http://schemas.openxmlformats.org/officeDocument/2006/relationships/image" Target="../media/image197.png"/><Relationship Id="rId10" Type="http://schemas.openxmlformats.org/officeDocument/2006/relationships/chart" Target="../charts/chart11.xml"/><Relationship Id="rId4" Type="http://schemas.openxmlformats.org/officeDocument/2006/relationships/image" Target="../media/image207.svg"/><Relationship Id="rId9" Type="http://schemas.openxmlformats.org/officeDocument/2006/relationships/image" Target="../media/image208.svg"/></Relationships>
</file>

<file path=ppt/slides/_rels/slide77.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chart" Target="../charts/chart12.xml"/><Relationship Id="rId3" Type="http://schemas.openxmlformats.org/officeDocument/2006/relationships/image" Target="../media/image200.png"/><Relationship Id="rId7" Type="http://schemas.openxmlformats.org/officeDocument/2006/relationships/image" Target="../media/image206.svg"/><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5.svg"/><Relationship Id="rId11" Type="http://schemas.openxmlformats.org/officeDocument/2006/relationships/image" Target="../media/image64.png"/><Relationship Id="rId5" Type="http://schemas.openxmlformats.org/officeDocument/2006/relationships/image" Target="../media/image197.png"/><Relationship Id="rId10" Type="http://schemas.openxmlformats.org/officeDocument/2006/relationships/image" Target="../media/image214.png"/><Relationship Id="rId4" Type="http://schemas.openxmlformats.org/officeDocument/2006/relationships/image" Target="../media/image207.svg"/><Relationship Id="rId9" Type="http://schemas.openxmlformats.org/officeDocument/2006/relationships/image" Target="../media/image208.svg"/></Relationships>
</file>

<file path=ppt/slides/_rels/slide7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00.png"/><Relationship Id="rId7" Type="http://schemas.openxmlformats.org/officeDocument/2006/relationships/image" Target="../media/image206.svg"/><Relationship Id="rId12" Type="http://schemas.openxmlformats.org/officeDocument/2006/relationships/image" Target="../media/image65.jpe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5.svg"/><Relationship Id="rId11" Type="http://schemas.openxmlformats.org/officeDocument/2006/relationships/image" Target="../media/image48.png"/><Relationship Id="rId5" Type="http://schemas.openxmlformats.org/officeDocument/2006/relationships/image" Target="../media/image197.png"/><Relationship Id="rId10" Type="http://schemas.openxmlformats.org/officeDocument/2006/relationships/chart" Target="../charts/chart13.xml"/><Relationship Id="rId4" Type="http://schemas.openxmlformats.org/officeDocument/2006/relationships/image" Target="../media/image207.svg"/><Relationship Id="rId9" Type="http://schemas.openxmlformats.org/officeDocument/2006/relationships/image" Target="../media/image208.svg"/></Relationships>
</file>

<file path=ppt/slides/_rels/slide79.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chart" Target="../charts/chart14.xml"/><Relationship Id="rId3" Type="http://schemas.openxmlformats.org/officeDocument/2006/relationships/image" Target="../media/image197.png"/><Relationship Id="rId7" Type="http://schemas.openxmlformats.org/officeDocument/2006/relationships/image" Target="../media/image207.svg"/><Relationship Id="rId12" Type="http://schemas.openxmlformats.org/officeDocument/2006/relationships/image" Target="../media/image48.png"/><Relationship Id="rId2" Type="http://schemas.openxmlformats.org/officeDocument/2006/relationships/image" Target="../media/image196.emf"/><Relationship Id="rId1" Type="http://schemas.openxmlformats.org/officeDocument/2006/relationships/slideLayout" Target="../slideLayouts/slideLayout40.xml"/><Relationship Id="rId6" Type="http://schemas.openxmlformats.org/officeDocument/2006/relationships/image" Target="../media/image200.png"/><Relationship Id="rId11" Type="http://schemas.openxmlformats.org/officeDocument/2006/relationships/image" Target="../media/image216.png"/><Relationship Id="rId5" Type="http://schemas.openxmlformats.org/officeDocument/2006/relationships/image" Target="../media/image206.svg"/><Relationship Id="rId10" Type="http://schemas.openxmlformats.org/officeDocument/2006/relationships/image" Target="../media/image215.png"/><Relationship Id="rId4" Type="http://schemas.openxmlformats.org/officeDocument/2006/relationships/image" Target="../media/image205.svg"/><Relationship Id="rId9" Type="http://schemas.openxmlformats.org/officeDocument/2006/relationships/image" Target="../media/image208.sv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png"/><Relationship Id="rId7" Type="http://schemas.openxmlformats.org/officeDocument/2006/relationships/image" Target="../media/image61.jpe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28.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emf"/><Relationship Id="rId9" Type="http://schemas.openxmlformats.org/officeDocument/2006/relationships/image" Target="../media/image6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DDECD-A0F2-033F-BC11-FCBFFF79A261}"/>
              </a:ext>
            </a:extLst>
          </p:cNvPr>
          <p:cNvSpPr txBox="1"/>
          <p:nvPr/>
        </p:nvSpPr>
        <p:spPr>
          <a:xfrm>
            <a:off x="7242048" y="2656110"/>
            <a:ext cx="4124983" cy="1569660"/>
          </a:xfrm>
          <a:prstGeom prst="rect">
            <a:avLst/>
          </a:prstGeom>
          <a:noFill/>
        </p:spPr>
        <p:txBody>
          <a:bodyPr wrap="square" rtlCol="0">
            <a:spAutoFit/>
          </a:bodyPr>
          <a:lstStyle/>
          <a:p>
            <a:pPr>
              <a:defRPr/>
            </a:pPr>
            <a:r>
              <a:rPr lang="ar-SA" sz="2400" b="1" dirty="0" err="1">
                <a:solidFill>
                  <a:schemeClr val="bg1"/>
                </a:solidFill>
                <a:latin typeface="Sakkal Majalla" panose="02000000000000000000" pitchFamily="2" charset="-78"/>
                <a:cs typeface="Sakkal Majalla" panose="02000000000000000000" pitchFamily="2" charset="-78"/>
              </a:rPr>
              <a:t>Operation</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of</a:t>
            </a:r>
            <a:r>
              <a:rPr lang="ar-SA" sz="2400" b="1" dirty="0">
                <a:solidFill>
                  <a:schemeClr val="bg1"/>
                </a:solidFill>
                <a:latin typeface="Sakkal Majalla" panose="02000000000000000000" pitchFamily="2" charset="-78"/>
                <a:cs typeface="Sakkal Majalla" panose="02000000000000000000" pitchFamily="2" charset="-78"/>
              </a:rPr>
              <a:t> IT </a:t>
            </a:r>
            <a:r>
              <a:rPr lang="ar-SA" sz="2400" b="1" dirty="0" err="1">
                <a:solidFill>
                  <a:schemeClr val="bg1"/>
                </a:solidFill>
                <a:latin typeface="Sakkal Majalla" panose="02000000000000000000" pitchFamily="2" charset="-78"/>
                <a:cs typeface="Sakkal Majalla" panose="02000000000000000000" pitchFamily="2" charset="-78"/>
              </a:rPr>
              <a:t>services</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management</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and</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license</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renewal</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in</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the</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King</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Abdul</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project</a:t>
            </a:r>
            <a:r>
              <a:rPr lang="ar-SA" sz="2400" b="1" dirty="0">
                <a:solidFill>
                  <a:schemeClr val="bg1"/>
                </a:solidFill>
                <a:latin typeface="Sakkal Majalla" panose="02000000000000000000" pitchFamily="2" charset="-78"/>
                <a:cs typeface="Sakkal Majalla" panose="02000000000000000000" pitchFamily="2" charset="-78"/>
              </a:rPr>
              <a:t>.</a:t>
            </a:r>
            <a:r>
              <a:rPr lang="en-US"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Dear</a:t>
            </a:r>
            <a:endParaRPr lang="ar-SA" sz="2400" b="1" dirty="0">
              <a:solidFill>
                <a:schemeClr val="bg1"/>
              </a:solidFill>
              <a:latin typeface="Sakkal Majalla" panose="02000000000000000000" pitchFamily="2" charset="-78"/>
              <a:cs typeface="Sakkal Majalla" panose="02000000000000000000" pitchFamily="2" charset="-78"/>
            </a:endParaRPr>
          </a:p>
          <a:p>
            <a:pPr algn="l" rtl="1">
              <a:defRPr/>
            </a:pPr>
            <a:r>
              <a:rPr lang="ar-SA" sz="2400" b="1" dirty="0" err="1">
                <a:solidFill>
                  <a:schemeClr val="bg1"/>
                </a:solidFill>
                <a:latin typeface="Sakkal Majalla" panose="02000000000000000000" pitchFamily="2" charset="-78"/>
                <a:cs typeface="Sakkal Majalla" panose="02000000000000000000" pitchFamily="2" charset="-78"/>
              </a:rPr>
              <a:t>Public</a:t>
            </a:r>
            <a:r>
              <a:rPr lang="ar-SA" sz="2400" b="1" dirty="0">
                <a:solidFill>
                  <a:schemeClr val="bg1"/>
                </a:solidFill>
                <a:latin typeface="Sakkal Majalla" panose="02000000000000000000" pitchFamily="2" charset="-78"/>
                <a:cs typeface="Sakkal Majalla" panose="02000000000000000000" pitchFamily="2" charset="-78"/>
              </a:rPr>
              <a:t> </a:t>
            </a:r>
            <a:r>
              <a:rPr lang="ar-SA" sz="2400" b="1" dirty="0" err="1">
                <a:solidFill>
                  <a:schemeClr val="bg1"/>
                </a:solidFill>
                <a:latin typeface="Sakkal Majalla" panose="02000000000000000000" pitchFamily="2" charset="-78"/>
                <a:cs typeface="Sakkal Majalla" panose="02000000000000000000" pitchFamily="2" charset="-78"/>
              </a:rPr>
              <a:t>transportation</a:t>
            </a:r>
            <a:endParaRPr lang="ar-SA" sz="2400" b="1" dirty="0">
              <a:solidFill>
                <a:schemeClr val="bg1"/>
              </a:solidFill>
              <a:latin typeface="Sakkal Majalla" panose="02000000000000000000" pitchFamily="2" charset="-78"/>
              <a:cs typeface="Sakkal Majalla" panose="02000000000000000000" pitchFamily="2" charset="-78"/>
            </a:endParaRPr>
          </a:p>
        </p:txBody>
      </p:sp>
      <p:sp>
        <p:nvSpPr>
          <p:cNvPr id="4" name="TextBox 3">
            <a:extLst>
              <a:ext uri="{FF2B5EF4-FFF2-40B4-BE49-F238E27FC236}">
                <a16:creationId xmlns:a16="http://schemas.microsoft.com/office/drawing/2014/main" id="{C4B55DC8-0C73-5FC8-92CB-54A5731C4A14}"/>
              </a:ext>
            </a:extLst>
          </p:cNvPr>
          <p:cNvSpPr txBox="1"/>
          <p:nvPr/>
        </p:nvSpPr>
        <p:spPr>
          <a:xfrm>
            <a:off x="9445016" y="4276322"/>
            <a:ext cx="192201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lnSpc>
                <a:spcPts val="3000"/>
              </a:lnSpc>
            </a:pPr>
            <a:r>
              <a:rPr lang="ar-SA" sz="1400" b="1">
                <a:solidFill>
                  <a:srgbClr val="009AD0"/>
                </a:solidFill>
                <a:latin typeface="A Jannat LT" pitchFamily="2" charset="-78"/>
                <a:cs typeface="A Jannat LT" pitchFamily="2" charset="-78"/>
              </a:rPr>
              <a:t>Submitted to</a:t>
            </a:r>
          </a:p>
        </p:txBody>
      </p:sp>
      <p:sp>
        <p:nvSpPr>
          <p:cNvPr id="5" name="TextBox 4">
            <a:extLst>
              <a:ext uri="{FF2B5EF4-FFF2-40B4-BE49-F238E27FC236}">
                <a16:creationId xmlns:a16="http://schemas.microsoft.com/office/drawing/2014/main" id="{789FFC1A-5D0F-3084-065B-17D6DEB2F775}"/>
              </a:ext>
            </a:extLst>
          </p:cNvPr>
          <p:cNvSpPr txBox="1"/>
          <p:nvPr/>
        </p:nvSpPr>
        <p:spPr>
          <a:xfrm>
            <a:off x="7065799" y="4789578"/>
            <a:ext cx="4217904"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defRPr/>
            </a:pPr>
            <a:r>
              <a:rPr lang="ar-SA" sz="2000" b="1" dirty="0" err="1">
                <a:solidFill>
                  <a:schemeClr val="bg1"/>
                </a:solidFill>
                <a:latin typeface="Sakkal Majalla" panose="02000000000000000000" pitchFamily="2" charset="-78"/>
                <a:cs typeface="Sakkal Majalla" panose="02000000000000000000" pitchFamily="2" charset="-78"/>
              </a:rPr>
              <a:t>Royal</a:t>
            </a:r>
            <a:r>
              <a:rPr lang="ar-SA" sz="2000" b="1" dirty="0">
                <a:solidFill>
                  <a:schemeClr val="bg1"/>
                </a:solidFill>
                <a:latin typeface="Sakkal Majalla" panose="02000000000000000000" pitchFamily="2" charset="-78"/>
                <a:cs typeface="Sakkal Majalla" panose="02000000000000000000" pitchFamily="2" charset="-78"/>
              </a:rPr>
              <a:t> </a:t>
            </a:r>
            <a:r>
              <a:rPr lang="ar-SA" sz="2000" b="1" dirty="0" err="1">
                <a:solidFill>
                  <a:schemeClr val="bg1"/>
                </a:solidFill>
                <a:latin typeface="Sakkal Majalla" panose="02000000000000000000" pitchFamily="2" charset="-78"/>
                <a:cs typeface="Sakkal Majalla" panose="02000000000000000000" pitchFamily="2" charset="-78"/>
              </a:rPr>
              <a:t>Commission</a:t>
            </a:r>
            <a:r>
              <a:rPr lang="ar-SA" sz="2000" b="1" dirty="0">
                <a:solidFill>
                  <a:schemeClr val="bg1"/>
                </a:solidFill>
                <a:latin typeface="Sakkal Majalla" panose="02000000000000000000" pitchFamily="2" charset="-78"/>
                <a:cs typeface="Sakkal Majalla" panose="02000000000000000000" pitchFamily="2" charset="-78"/>
              </a:rPr>
              <a:t> </a:t>
            </a:r>
            <a:r>
              <a:rPr lang="ar-SA" sz="2000" b="1" dirty="0" err="1">
                <a:solidFill>
                  <a:schemeClr val="bg1"/>
                </a:solidFill>
                <a:latin typeface="Sakkal Majalla" panose="02000000000000000000" pitchFamily="2" charset="-78"/>
                <a:cs typeface="Sakkal Majalla" panose="02000000000000000000" pitchFamily="2" charset="-78"/>
              </a:rPr>
              <a:t>for</a:t>
            </a:r>
            <a:r>
              <a:rPr lang="ar-SA" sz="2000" b="1" dirty="0">
                <a:solidFill>
                  <a:schemeClr val="bg1"/>
                </a:solidFill>
                <a:latin typeface="Sakkal Majalla" panose="02000000000000000000" pitchFamily="2" charset="-78"/>
                <a:cs typeface="Sakkal Majalla" panose="02000000000000000000" pitchFamily="2" charset="-78"/>
              </a:rPr>
              <a:t> </a:t>
            </a:r>
            <a:r>
              <a:rPr lang="ar-SA" sz="2000" b="1" dirty="0" err="1">
                <a:solidFill>
                  <a:schemeClr val="bg1"/>
                </a:solidFill>
                <a:latin typeface="Sakkal Majalla" panose="02000000000000000000" pitchFamily="2" charset="-78"/>
                <a:cs typeface="Sakkal Majalla" panose="02000000000000000000" pitchFamily="2" charset="-78"/>
              </a:rPr>
              <a:t>Riyadh</a:t>
            </a:r>
            <a:r>
              <a:rPr lang="ar-SA" sz="2000" b="1" dirty="0">
                <a:solidFill>
                  <a:schemeClr val="bg1"/>
                </a:solidFill>
                <a:latin typeface="Sakkal Majalla" panose="02000000000000000000" pitchFamily="2" charset="-78"/>
                <a:cs typeface="Sakkal Majalla" panose="02000000000000000000" pitchFamily="2" charset="-78"/>
              </a:rPr>
              <a:t> </a:t>
            </a:r>
            <a:r>
              <a:rPr lang="ar-SA" sz="2000" b="1" dirty="0" err="1">
                <a:solidFill>
                  <a:schemeClr val="bg1"/>
                </a:solidFill>
                <a:latin typeface="Sakkal Majalla" panose="02000000000000000000" pitchFamily="2" charset="-78"/>
                <a:cs typeface="Sakkal Majalla" panose="02000000000000000000" pitchFamily="2" charset="-78"/>
              </a:rPr>
              <a:t>City</a:t>
            </a:r>
            <a:endParaRPr lang="ar-SA" sz="2000" b="1" dirty="0">
              <a:solidFill>
                <a:schemeClr val="bg1"/>
              </a:solidFill>
              <a:latin typeface="Sakkal Majalla" panose="02000000000000000000" pitchFamily="2" charset="-78"/>
              <a:cs typeface="Sakkal Majalla" panose="02000000000000000000" pitchFamily="2" charset="-78"/>
            </a:endParaRPr>
          </a:p>
        </p:txBody>
      </p:sp>
      <p:pic>
        <p:nvPicPr>
          <p:cNvPr id="6" name="Picture 4" descr="RCRC LOGO by Mamdouh Amr Abdalla at ...">
            <a:extLst>
              <a:ext uri="{FF2B5EF4-FFF2-40B4-BE49-F238E27FC236}">
                <a16:creationId xmlns:a16="http://schemas.microsoft.com/office/drawing/2014/main" id="{CAB4B478-E009-7613-9242-5066443C1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646" y="891149"/>
            <a:ext cx="2472804" cy="6363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D69056-BD98-361B-79A4-EA86FC999BD5}"/>
              </a:ext>
            </a:extLst>
          </p:cNvPr>
          <p:cNvSpPr txBox="1"/>
          <p:nvPr/>
        </p:nvSpPr>
        <p:spPr>
          <a:xfrm>
            <a:off x="9445016" y="2000810"/>
            <a:ext cx="1922015" cy="8181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ts val="3000"/>
              </a:lnSpc>
            </a:pPr>
            <a:r>
              <a:rPr lang="ar-SA" b="1" dirty="0" err="1">
                <a:solidFill>
                  <a:srgbClr val="009AD0"/>
                </a:solidFill>
                <a:latin typeface="A Jannat LT" pitchFamily="2" charset="-78"/>
                <a:cs typeface="A Jannat LT" pitchFamily="2" charset="-78"/>
              </a:rPr>
              <a:t>Technical</a:t>
            </a:r>
            <a:r>
              <a:rPr lang="ar-SA" b="1" dirty="0">
                <a:solidFill>
                  <a:srgbClr val="009AD0"/>
                </a:solidFill>
                <a:latin typeface="A Jannat LT" pitchFamily="2" charset="-78"/>
                <a:cs typeface="A Jannat LT" pitchFamily="2" charset="-78"/>
              </a:rPr>
              <a:t> </a:t>
            </a:r>
            <a:r>
              <a:rPr lang="ar-SA" b="1" dirty="0" err="1">
                <a:solidFill>
                  <a:srgbClr val="009AD0"/>
                </a:solidFill>
                <a:latin typeface="A Jannat LT" pitchFamily="2" charset="-78"/>
                <a:cs typeface="A Jannat LT" pitchFamily="2" charset="-78"/>
              </a:rPr>
              <a:t>Presentation</a:t>
            </a:r>
            <a:endParaRPr lang="ar-SA" b="1" dirty="0">
              <a:solidFill>
                <a:srgbClr val="009AD0"/>
              </a:solidFill>
              <a:latin typeface="A Jannat LT" pitchFamily="2" charset="-78"/>
              <a:cs typeface="A Jannat LT" pitchFamily="2" charset="-78"/>
            </a:endParaRPr>
          </a:p>
        </p:txBody>
      </p:sp>
      <p:cxnSp>
        <p:nvCxnSpPr>
          <p:cNvPr id="8" name="Straight Connector 7">
            <a:extLst>
              <a:ext uri="{FF2B5EF4-FFF2-40B4-BE49-F238E27FC236}">
                <a16:creationId xmlns:a16="http://schemas.microsoft.com/office/drawing/2014/main" id="{8B47D10E-C906-DA27-D8E7-A64097188FE8}"/>
              </a:ext>
            </a:extLst>
          </p:cNvPr>
          <p:cNvCxnSpPr/>
          <p:nvPr/>
        </p:nvCxnSpPr>
        <p:spPr>
          <a:xfrm>
            <a:off x="8614612" y="891149"/>
            <a:ext cx="0" cy="636342"/>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7393802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8B8426-B06D-D3C9-662B-0E69B6B993D0}"/>
              </a:ext>
            </a:extLst>
          </p:cNvPr>
          <p:cNvSpPr txBox="1">
            <a:spLocks/>
          </p:cNvSpPr>
          <p:nvPr/>
        </p:nvSpPr>
        <p:spPr>
          <a:xfrm>
            <a:off x="1807773" y="198142"/>
            <a:ext cx="9844696" cy="639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algn="l" rtl="0" hangingPunct="1">
              <a:spcBef>
                <a:spcPct val="0"/>
              </a:spcBef>
              <a:defRPr/>
            </a:pPr>
            <a:r>
              <a:rPr lang="ar-SA" sz="2400" kern="1200">
                <a:solidFill>
                  <a:schemeClr val="accent2"/>
                </a:solidFill>
                <a:ea typeface="+mj-ea"/>
                <a:sym typeface="Arial"/>
              </a:rPr>
              <a:t>We propose that this project be implemented through a methodology consisting of 3 phases, which will be applied by following proven and successful mechanisms for each phase...</a:t>
            </a:r>
          </a:p>
        </p:txBody>
      </p:sp>
      <p:sp>
        <p:nvSpPr>
          <p:cNvPr id="43" name="Rectangle 42">
            <a:extLst>
              <a:ext uri="{FF2B5EF4-FFF2-40B4-BE49-F238E27FC236}">
                <a16:creationId xmlns:a16="http://schemas.microsoft.com/office/drawing/2014/main" id="{3AB62568-10FF-D390-AC03-3FB8E8E6DABC}"/>
              </a:ext>
            </a:extLst>
          </p:cNvPr>
          <p:cNvSpPr/>
          <p:nvPr/>
        </p:nvSpPr>
        <p:spPr>
          <a:xfrm>
            <a:off x="7972137" y="1545402"/>
            <a:ext cx="3272289" cy="944587"/>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4" name="Rectangle 43">
            <a:extLst>
              <a:ext uri="{FF2B5EF4-FFF2-40B4-BE49-F238E27FC236}">
                <a16:creationId xmlns:a16="http://schemas.microsoft.com/office/drawing/2014/main" id="{DE18E78E-8E68-D43C-0F7E-E858E0B81F16}"/>
              </a:ext>
            </a:extLst>
          </p:cNvPr>
          <p:cNvSpPr/>
          <p:nvPr/>
        </p:nvSpPr>
        <p:spPr>
          <a:xfrm>
            <a:off x="4551552" y="1545402"/>
            <a:ext cx="3272289" cy="944587"/>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5" name="Rectangle 44">
            <a:extLst>
              <a:ext uri="{FF2B5EF4-FFF2-40B4-BE49-F238E27FC236}">
                <a16:creationId xmlns:a16="http://schemas.microsoft.com/office/drawing/2014/main" id="{42FB3E79-5D48-C587-8D9C-31C01477997C}"/>
              </a:ext>
            </a:extLst>
          </p:cNvPr>
          <p:cNvSpPr/>
          <p:nvPr/>
        </p:nvSpPr>
        <p:spPr>
          <a:xfrm>
            <a:off x="1130967" y="1545402"/>
            <a:ext cx="3272289" cy="944587"/>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6" name="TextBox 9">
            <a:extLst>
              <a:ext uri="{FF2B5EF4-FFF2-40B4-BE49-F238E27FC236}">
                <a16:creationId xmlns:a16="http://schemas.microsoft.com/office/drawing/2014/main" id="{B8A22F63-BFDF-FA23-DB38-1769C31ECEB2}"/>
              </a:ext>
            </a:extLst>
          </p:cNvPr>
          <p:cNvSpPr txBox="1"/>
          <p:nvPr/>
        </p:nvSpPr>
        <p:spPr>
          <a:xfrm>
            <a:off x="848003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Evaluation</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7" name="TextBox 9">
            <a:extLst>
              <a:ext uri="{FF2B5EF4-FFF2-40B4-BE49-F238E27FC236}">
                <a16:creationId xmlns:a16="http://schemas.microsoft.com/office/drawing/2014/main" id="{FEB65D32-6FE9-921D-AFB7-BA2BBA157F90}"/>
              </a:ext>
            </a:extLst>
          </p:cNvPr>
          <p:cNvSpPr txBox="1"/>
          <p:nvPr/>
        </p:nvSpPr>
        <p:spPr>
          <a:xfrm>
            <a:off x="5361420" y="1756085"/>
            <a:ext cx="2087515"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863" marR="0" lvl="0" defTabSz="914400"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Operation</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8" name="TextBox 9">
            <a:extLst>
              <a:ext uri="{FF2B5EF4-FFF2-40B4-BE49-F238E27FC236}">
                <a16:creationId xmlns:a16="http://schemas.microsoft.com/office/drawing/2014/main" id="{553CE162-F75A-DEE1-3299-1629B805615E}"/>
              </a:ext>
            </a:extLst>
          </p:cNvPr>
          <p:cNvSpPr txBox="1"/>
          <p:nvPr/>
        </p:nvSpPr>
        <p:spPr>
          <a:xfrm>
            <a:off x="172335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Delivery</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9" name="Google Shape;1412;p64">
            <a:extLst>
              <a:ext uri="{FF2B5EF4-FFF2-40B4-BE49-F238E27FC236}">
                <a16:creationId xmlns:a16="http://schemas.microsoft.com/office/drawing/2014/main" id="{EC5BDAF3-78B9-572A-F197-E2FAC6C99D9F}"/>
              </a:ext>
            </a:extLst>
          </p:cNvPr>
          <p:cNvSpPr/>
          <p:nvPr/>
        </p:nvSpPr>
        <p:spPr>
          <a:xfrm flipH="1">
            <a:off x="1500473" y="1894141"/>
            <a:ext cx="179716" cy="247109"/>
          </a:xfrm>
          <a:custGeom>
            <a:avLst/>
            <a:gdLst/>
            <a:ahLst/>
            <a:cxnLst/>
            <a:rect l="l" t="t"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bg1"/>
          </a:solidFill>
          <a:ln>
            <a:noFill/>
          </a:ln>
        </p:spPr>
        <p:txBody>
          <a:bodyPr spcFirstLastPara="1" wrap="square" lIns="38100" tIns="38100" rIns="38100" bIns="38100" anchor="ctr" anchorCtr="0">
            <a:noAutofit/>
          </a:bodyPr>
          <a:lstStyle/>
          <a:p>
            <a:pPr marL="0" marR="0" lvl="0" indent="0">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sp>
        <p:nvSpPr>
          <p:cNvPr id="50" name="Google Shape;1202;p63">
            <a:extLst>
              <a:ext uri="{FF2B5EF4-FFF2-40B4-BE49-F238E27FC236}">
                <a16:creationId xmlns:a16="http://schemas.microsoft.com/office/drawing/2014/main" id="{595AA16C-E331-AF9B-338A-4DBDA74D2944}"/>
              </a:ext>
            </a:extLst>
          </p:cNvPr>
          <p:cNvSpPr/>
          <p:nvPr/>
        </p:nvSpPr>
        <p:spPr>
          <a:xfrm flipH="1">
            <a:off x="8162633" y="1877405"/>
            <a:ext cx="280580" cy="280580"/>
          </a:xfrm>
          <a:custGeom>
            <a:avLst/>
            <a:gdLst/>
            <a:ahLst/>
            <a:cxnLst/>
            <a:rect l="l" t="t"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a:noFill/>
          </a:ln>
        </p:spPr>
        <p:txBody>
          <a:bodyPr spcFirstLastPara="1" wrap="square" lIns="38100" tIns="38100" rIns="38100" bIns="38100" anchor="ctr" anchorCtr="0">
            <a:noAutofit/>
          </a:bodyPr>
          <a:lstStyle/>
          <a:p>
            <a:pPr marL="0" marR="0" lvl="0" indent="0">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pic>
        <p:nvPicPr>
          <p:cNvPr id="51" name="Graphic 50">
            <a:extLst>
              <a:ext uri="{FF2B5EF4-FFF2-40B4-BE49-F238E27FC236}">
                <a16:creationId xmlns:a16="http://schemas.microsoft.com/office/drawing/2014/main" id="{78DE132C-772F-757B-3B63-E320CFCDC3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82979" y="1866648"/>
            <a:ext cx="215245" cy="302094"/>
          </a:xfrm>
          <a:prstGeom prst="rect">
            <a:avLst/>
          </a:prstGeom>
        </p:spPr>
      </p:pic>
      <p:sp>
        <p:nvSpPr>
          <p:cNvPr id="52" name="Content Placeholder 52">
            <a:extLst>
              <a:ext uri="{FF2B5EF4-FFF2-40B4-BE49-F238E27FC236}">
                <a16:creationId xmlns:a16="http://schemas.microsoft.com/office/drawing/2014/main" id="{596E732A-2FA9-9C51-23E8-472D75ADAA71}"/>
              </a:ext>
            </a:extLst>
          </p:cNvPr>
          <p:cNvSpPr txBox="1">
            <a:spLocks/>
          </p:cNvSpPr>
          <p:nvPr/>
        </p:nvSpPr>
        <p:spPr>
          <a:xfrm>
            <a:off x="7919355" y="2618037"/>
            <a:ext cx="3288394" cy="3249363"/>
          </a:xfrm>
          <a:prstGeom prst="rect">
            <a:avLst/>
          </a:prstGeom>
          <a:noFill/>
          <a:ln>
            <a:solidFill>
              <a:srgbClr val="00B0E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a:p>
        </p:txBody>
      </p:sp>
      <p:sp>
        <p:nvSpPr>
          <p:cNvPr id="53" name="Content Placeholder 52">
            <a:extLst>
              <a:ext uri="{FF2B5EF4-FFF2-40B4-BE49-F238E27FC236}">
                <a16:creationId xmlns:a16="http://schemas.microsoft.com/office/drawing/2014/main" id="{7C0ECC3C-73F2-C228-FEA6-B134A712483B}"/>
              </a:ext>
            </a:extLst>
          </p:cNvPr>
          <p:cNvSpPr txBox="1">
            <a:spLocks/>
          </p:cNvSpPr>
          <p:nvPr/>
        </p:nvSpPr>
        <p:spPr>
          <a:xfrm>
            <a:off x="4525161" y="2618037"/>
            <a:ext cx="3288394" cy="3249363"/>
          </a:xfrm>
          <a:prstGeom prst="rect">
            <a:avLst/>
          </a:prstGeom>
          <a:noFill/>
          <a:ln>
            <a:solidFill>
              <a:srgbClr val="237523"/>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a:p>
        </p:txBody>
      </p:sp>
      <p:sp>
        <p:nvSpPr>
          <p:cNvPr id="54" name="Content Placeholder 52">
            <a:extLst>
              <a:ext uri="{FF2B5EF4-FFF2-40B4-BE49-F238E27FC236}">
                <a16:creationId xmlns:a16="http://schemas.microsoft.com/office/drawing/2014/main" id="{E0711708-4CD2-3D9F-991B-8DBFC190092F}"/>
              </a:ext>
            </a:extLst>
          </p:cNvPr>
          <p:cNvSpPr txBox="1">
            <a:spLocks/>
          </p:cNvSpPr>
          <p:nvPr/>
        </p:nvSpPr>
        <p:spPr>
          <a:xfrm>
            <a:off x="1130967" y="2618037"/>
            <a:ext cx="3288394" cy="3249363"/>
          </a:xfrm>
          <a:prstGeom prst="rect">
            <a:avLst/>
          </a:prstGeom>
          <a:noFill/>
          <a:ln>
            <a:solidFill>
              <a:srgbClr val="CF2799"/>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a:p>
        </p:txBody>
      </p:sp>
      <p:sp>
        <p:nvSpPr>
          <p:cNvPr id="55" name="TextBox 54">
            <a:extLst>
              <a:ext uri="{FF2B5EF4-FFF2-40B4-BE49-F238E27FC236}">
                <a16:creationId xmlns:a16="http://schemas.microsoft.com/office/drawing/2014/main" id="{4DFF7386-3162-DCA8-DDAB-9E30D44D2564}"/>
              </a:ext>
            </a:extLst>
          </p:cNvPr>
          <p:cNvSpPr txBox="1"/>
          <p:nvPr/>
        </p:nvSpPr>
        <p:spPr>
          <a:xfrm flipH="1">
            <a:off x="8027469" y="2864698"/>
            <a:ext cx="2931702" cy="1938992"/>
          </a:xfrm>
          <a:prstGeom prst="rect">
            <a:avLst/>
          </a:prstGeom>
          <a:noFill/>
        </p:spPr>
        <p:txBody>
          <a:bodyPr wrap="square">
            <a:spAutoFit/>
          </a:bodyPr>
          <a:lstStyle/>
          <a:p>
            <a:r>
              <a:rPr lang="ar-JO" sz="2000">
                <a:latin typeface="Sakkal Majalla" panose="02000000000000000000" pitchFamily="2" charset="-78"/>
                <a:cs typeface="Sakkal Majalla" panose="02000000000000000000" pitchFamily="2" charset="-78"/>
              </a:rPr>
              <a:t>The Information Technology Services Management will be evaluated in</a:t>
            </a:r>
            <a:r>
              <a:rPr lang="en-US" sz="2000">
                <a:latin typeface="Sakkal Majalla" panose="02000000000000000000" pitchFamily="2" charset="-78"/>
                <a:cs typeface="Sakkal Majalla" panose="02000000000000000000" pitchFamily="2" charset="-78"/>
              </a:rPr>
              <a:t>TCC</a:t>
            </a:r>
            <a:r>
              <a:rPr lang="ar-JO" sz="2000">
                <a:latin typeface="Sakkal Majalla" panose="02000000000000000000" pitchFamily="2" charset="-78"/>
                <a:cs typeface="Sakkal Majalla" panose="02000000000000000000" pitchFamily="2" charset="-78"/>
              </a:rPr>
              <a:t>In terms of policies, processes, and tools used, and provide a comprehensive document with recommendations.</a:t>
            </a:r>
          </a:p>
        </p:txBody>
      </p:sp>
      <p:sp>
        <p:nvSpPr>
          <p:cNvPr id="56" name="TextBox 55">
            <a:extLst>
              <a:ext uri="{FF2B5EF4-FFF2-40B4-BE49-F238E27FC236}">
                <a16:creationId xmlns:a16="http://schemas.microsoft.com/office/drawing/2014/main" id="{F21866AB-1E9C-31C6-B118-F28133960B63}"/>
              </a:ext>
            </a:extLst>
          </p:cNvPr>
          <p:cNvSpPr txBox="1"/>
          <p:nvPr/>
        </p:nvSpPr>
        <p:spPr>
          <a:xfrm flipH="1">
            <a:off x="4703507" y="2864698"/>
            <a:ext cx="2931702" cy="2554545"/>
          </a:xfrm>
          <a:prstGeom prst="rect">
            <a:avLst/>
          </a:prstGeom>
          <a:noFill/>
        </p:spPr>
        <p:txBody>
          <a:bodyPr wrap="square">
            <a:spAutoFit/>
          </a:bodyPr>
          <a:lstStyle/>
          <a:p>
            <a:r>
              <a:rPr lang="ar-JO" sz="2000">
                <a:latin typeface="Sakkal Majalla" panose="02000000000000000000" pitchFamily="2" charset="-78"/>
                <a:cs typeface="Sakkal Majalla" panose="02000000000000000000" pitchFamily="2" charset="-78"/>
              </a:rPr>
              <a:t>Operations and policies will be implemented according to best practices and global standards, monitored for performance, and periodic reports will be issued. The efficiency of the authority's staff will be developed through workshops and on-the-job training.</a:t>
            </a:r>
          </a:p>
        </p:txBody>
      </p:sp>
      <p:sp>
        <p:nvSpPr>
          <p:cNvPr id="57" name="TextBox 56">
            <a:extLst>
              <a:ext uri="{FF2B5EF4-FFF2-40B4-BE49-F238E27FC236}">
                <a16:creationId xmlns:a16="http://schemas.microsoft.com/office/drawing/2014/main" id="{6B886BBC-6A55-639E-25C5-40080D440C66}"/>
              </a:ext>
            </a:extLst>
          </p:cNvPr>
          <p:cNvSpPr txBox="1"/>
          <p:nvPr/>
        </p:nvSpPr>
        <p:spPr>
          <a:xfrm flipH="1">
            <a:off x="1309313" y="2864698"/>
            <a:ext cx="2931702" cy="1938992"/>
          </a:xfrm>
          <a:prstGeom prst="rect">
            <a:avLst/>
          </a:prstGeom>
          <a:noFill/>
        </p:spPr>
        <p:txBody>
          <a:bodyPr wrap="square">
            <a:spAutoFit/>
          </a:bodyPr>
          <a:lstStyle/>
          <a:p>
            <a:r>
              <a:rPr lang="ar-JO" sz="2000">
                <a:latin typeface="Sakkal Majalla" panose="02000000000000000000" pitchFamily="2" charset="-78"/>
                <a:cs typeface="Sakkal Majalla" panose="02000000000000000000" pitchFamily="2" charset="-78"/>
              </a:rPr>
              <a:t>The deliverables and all project documents will be delivered, and the project closure phase will be executed according to the best global practices in project management.</a:t>
            </a:r>
          </a:p>
        </p:txBody>
      </p:sp>
    </p:spTree>
    <p:extLst>
      <p:ext uri="{BB962C8B-B14F-4D97-AF65-F5344CB8AC3E}">
        <p14:creationId xmlns:p14="http://schemas.microsoft.com/office/powerpoint/2010/main" val="10656450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556858"/>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 company includes a wide range of local and global expertise that will be provided to achieve the desired impact of the project.</a:t>
            </a:r>
            <a:r>
              <a:rPr kumimoji="0" lang="en-US" sz="2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endParaRPr kumimoji="0" lang="ar-SA" sz="2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6" name="Text Placeholder 1">
            <a:extLst>
              <a:ext uri="{FF2B5EF4-FFF2-40B4-BE49-F238E27FC236}">
                <a16:creationId xmlns:a16="http://schemas.microsoft.com/office/drawing/2014/main" id="{EB362A60-D950-C4E9-4FE6-5C07FE8F8B33}"/>
              </a:ext>
            </a:extLst>
          </p:cNvPr>
          <p:cNvSpPr txBox="1">
            <a:spLocks/>
          </p:cNvSpPr>
          <p:nvPr/>
        </p:nvSpPr>
        <p:spPr>
          <a:xfrm>
            <a:off x="4114119" y="2958018"/>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Rana Khalil</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8" name="TextBox 7">
            <a:extLst>
              <a:ext uri="{FF2B5EF4-FFF2-40B4-BE49-F238E27FC236}">
                <a16:creationId xmlns:a16="http://schemas.microsoft.com/office/drawing/2014/main" id="{303C7C4B-77A3-57D6-7306-7F7ABD71B6C4}"/>
              </a:ext>
            </a:extLst>
          </p:cNvPr>
          <p:cNvSpPr txBox="1"/>
          <p:nvPr/>
        </p:nvSpPr>
        <p:spPr>
          <a:xfrm>
            <a:off x="4286076" y="3180903"/>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Quality Management Consultant</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9" name="Text Placeholder 1">
            <a:extLst>
              <a:ext uri="{FF2B5EF4-FFF2-40B4-BE49-F238E27FC236}">
                <a16:creationId xmlns:a16="http://schemas.microsoft.com/office/drawing/2014/main" id="{46820683-FB41-1469-32DD-F5189D22730E}"/>
              </a:ext>
            </a:extLst>
          </p:cNvPr>
          <p:cNvSpPr txBox="1">
            <a:spLocks/>
          </p:cNvSpPr>
          <p:nvPr/>
        </p:nvSpPr>
        <p:spPr>
          <a:xfrm>
            <a:off x="6460785" y="2958018"/>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Muhammad Adnan, interrogator</a:t>
            </a:r>
          </a:p>
        </p:txBody>
      </p:sp>
      <p:sp>
        <p:nvSpPr>
          <p:cNvPr id="10" name="TextBox 9">
            <a:extLst>
              <a:ext uri="{FF2B5EF4-FFF2-40B4-BE49-F238E27FC236}">
                <a16:creationId xmlns:a16="http://schemas.microsoft.com/office/drawing/2014/main" id="{9ADBEF09-592D-C296-C556-EEDB7968DEDC}"/>
              </a:ext>
            </a:extLst>
          </p:cNvPr>
          <p:cNvSpPr txBox="1"/>
          <p:nvPr/>
        </p:nvSpPr>
        <p:spPr>
          <a:xfrm>
            <a:off x="6559966" y="3180903"/>
            <a:ext cx="1659014"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Business Continuity and Cybersecurity Consultant</a:t>
            </a:r>
          </a:p>
        </p:txBody>
      </p:sp>
      <p:sp>
        <p:nvSpPr>
          <p:cNvPr id="24" name="Text Placeholder 1">
            <a:extLst>
              <a:ext uri="{FF2B5EF4-FFF2-40B4-BE49-F238E27FC236}">
                <a16:creationId xmlns:a16="http://schemas.microsoft.com/office/drawing/2014/main" id="{7CC9A0E2-F60B-3A8B-B89E-EED9D616DB70}"/>
              </a:ext>
            </a:extLst>
          </p:cNvPr>
          <p:cNvSpPr txBox="1">
            <a:spLocks/>
          </p:cNvSpPr>
          <p:nvPr/>
        </p:nvSpPr>
        <p:spPr>
          <a:xfrm>
            <a:off x="7729554" y="5185774"/>
            <a:ext cx="1905631"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Anas Nabulsi</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25" name="TextBox 24">
            <a:extLst>
              <a:ext uri="{FF2B5EF4-FFF2-40B4-BE49-F238E27FC236}">
                <a16:creationId xmlns:a16="http://schemas.microsoft.com/office/drawing/2014/main" id="{EDBBE74B-BF09-06F7-263E-CD4AA3D2F66F}"/>
              </a:ext>
            </a:extLst>
          </p:cNvPr>
          <p:cNvSpPr txBox="1"/>
          <p:nvPr/>
        </p:nvSpPr>
        <p:spPr>
          <a:xfrm>
            <a:off x="7985808" y="5408659"/>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Specialist</a:t>
            </a:r>
            <a:r>
              <a:rPr kumimoji="0" lang="en-US"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ITIL</a:t>
            </a:r>
          </a:p>
        </p:txBody>
      </p:sp>
      <p:sp>
        <p:nvSpPr>
          <p:cNvPr id="30" name="Text Placeholder 1">
            <a:extLst>
              <a:ext uri="{FF2B5EF4-FFF2-40B4-BE49-F238E27FC236}">
                <a16:creationId xmlns:a16="http://schemas.microsoft.com/office/drawing/2014/main" id="{6929BEA3-F3E7-7CEC-5A26-9F1AB9698E84}"/>
              </a:ext>
            </a:extLst>
          </p:cNvPr>
          <p:cNvSpPr txBox="1">
            <a:spLocks/>
          </p:cNvSpPr>
          <p:nvPr/>
        </p:nvSpPr>
        <p:spPr>
          <a:xfrm>
            <a:off x="8678193" y="2937513"/>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Najeeb Nasser</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31" name="TextBox 30">
            <a:extLst>
              <a:ext uri="{FF2B5EF4-FFF2-40B4-BE49-F238E27FC236}">
                <a16:creationId xmlns:a16="http://schemas.microsoft.com/office/drawing/2014/main" id="{2A8E6F4E-82FD-D7BD-A621-5EC87B28CD1D}"/>
              </a:ext>
            </a:extLst>
          </p:cNvPr>
          <p:cNvSpPr txBox="1"/>
          <p:nvPr/>
        </p:nvSpPr>
        <p:spPr>
          <a:xfrm>
            <a:off x="8850150" y="3160398"/>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Enterprise Architecture Specialist</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34" name="Picture 2" descr="profile image">
            <a:extLst>
              <a:ext uri="{FF2B5EF4-FFF2-40B4-BE49-F238E27FC236}">
                <a16:creationId xmlns:a16="http://schemas.microsoft.com/office/drawing/2014/main" id="{0157FCED-BBB3-3153-382C-2AF9DC558FA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045978" y="1556735"/>
            <a:ext cx="1269335" cy="1269335"/>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192AE02-42AE-1750-5F72-67EC172B63F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581" t="9766" r="20979" b="48954"/>
          <a:stretch/>
        </p:blipFill>
        <p:spPr bwMode="auto">
          <a:xfrm>
            <a:off x="6868561" y="1595788"/>
            <a:ext cx="1261164" cy="1271016"/>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D1CC7A3-9A6C-5884-ABD1-B9B75FD278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9667" b="9667"/>
          <a:stretch/>
        </p:blipFill>
        <p:spPr bwMode="auto">
          <a:xfrm>
            <a:off x="2031651" y="1608538"/>
            <a:ext cx="1270237" cy="1280160"/>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8" name="Text Placeholder 1">
            <a:extLst>
              <a:ext uri="{FF2B5EF4-FFF2-40B4-BE49-F238E27FC236}">
                <a16:creationId xmlns:a16="http://schemas.microsoft.com/office/drawing/2014/main" id="{25DEDE30-6111-56C1-8A5E-A0548E02FAEF}"/>
              </a:ext>
            </a:extLst>
          </p:cNvPr>
          <p:cNvSpPr txBox="1">
            <a:spLocks/>
          </p:cNvSpPr>
          <p:nvPr/>
        </p:nvSpPr>
        <p:spPr>
          <a:xfrm>
            <a:off x="1723657" y="2953558"/>
            <a:ext cx="1905631"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Mohannad Fahd Al-Mushari</a:t>
            </a:r>
          </a:p>
        </p:txBody>
      </p:sp>
      <p:sp>
        <p:nvSpPr>
          <p:cNvPr id="39" name="TextBox 38">
            <a:extLst>
              <a:ext uri="{FF2B5EF4-FFF2-40B4-BE49-F238E27FC236}">
                <a16:creationId xmlns:a16="http://schemas.microsoft.com/office/drawing/2014/main" id="{E22EBDDC-F281-EDE3-8E5E-29EDC3D23418}"/>
              </a:ext>
            </a:extLst>
          </p:cNvPr>
          <p:cNvSpPr txBox="1"/>
          <p:nvPr/>
        </p:nvSpPr>
        <p:spPr>
          <a:xfrm>
            <a:off x="1979911" y="3176443"/>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Data Analyst</a:t>
            </a:r>
          </a:p>
        </p:txBody>
      </p:sp>
      <p:pic>
        <p:nvPicPr>
          <p:cNvPr id="42" name="Picture 41">
            <a:extLst>
              <a:ext uri="{FF2B5EF4-FFF2-40B4-BE49-F238E27FC236}">
                <a16:creationId xmlns:a16="http://schemas.microsoft.com/office/drawing/2014/main" id="{6B6438ED-9F43-5932-EF37-4C8CEE2E629D}"/>
              </a:ext>
            </a:extLst>
          </p:cNvPr>
          <p:cNvPicPr>
            <a:picLocks noChangeAspect="1"/>
          </p:cNvPicPr>
          <p:nvPr/>
        </p:nvPicPr>
        <p:blipFill>
          <a:blip r:embed="rId6"/>
          <a:stretch>
            <a:fillRect/>
          </a:stretch>
        </p:blipFill>
        <p:spPr>
          <a:xfrm>
            <a:off x="4380891" y="1610276"/>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Picture 6">
            <a:extLst>
              <a:ext uri="{FF2B5EF4-FFF2-40B4-BE49-F238E27FC236}">
                <a16:creationId xmlns:a16="http://schemas.microsoft.com/office/drawing/2014/main" id="{FD4EA0D8-3CB9-4529-7CC4-F46B2757A22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028182" y="3769699"/>
            <a:ext cx="1286862"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Text Placeholder 1">
            <a:extLst>
              <a:ext uri="{FF2B5EF4-FFF2-40B4-BE49-F238E27FC236}">
                <a16:creationId xmlns:a16="http://schemas.microsoft.com/office/drawing/2014/main" id="{48263B81-3201-2C1F-E721-D00944455BF3}"/>
              </a:ext>
            </a:extLst>
          </p:cNvPr>
          <p:cNvSpPr txBox="1">
            <a:spLocks/>
          </p:cNvSpPr>
          <p:nvPr/>
        </p:nvSpPr>
        <p:spPr>
          <a:xfrm>
            <a:off x="2940286" y="5119211"/>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Ramzi Ahmed</a:t>
            </a:r>
            <a:endParaRPr kumimoji="0" lang="en-US"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45" name="TextBox 44">
            <a:extLst>
              <a:ext uri="{FF2B5EF4-FFF2-40B4-BE49-F238E27FC236}">
                <a16:creationId xmlns:a16="http://schemas.microsoft.com/office/drawing/2014/main" id="{A04E0194-47B1-1CBA-6B1D-0FDF53AF79D6}"/>
              </a:ext>
            </a:extLst>
          </p:cNvPr>
          <p:cNvSpPr txBox="1"/>
          <p:nvPr/>
        </p:nvSpPr>
        <p:spPr>
          <a:xfrm>
            <a:off x="3198618" y="5326068"/>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Technical Asset Management Specialist</a:t>
            </a:r>
          </a:p>
        </p:txBody>
      </p:sp>
      <p:pic>
        <p:nvPicPr>
          <p:cNvPr id="46" name="Picture 45">
            <a:extLst>
              <a:ext uri="{FF2B5EF4-FFF2-40B4-BE49-F238E27FC236}">
                <a16:creationId xmlns:a16="http://schemas.microsoft.com/office/drawing/2014/main" id="{ADBA8648-D9D5-5F58-1578-3E6199CD26E2}"/>
              </a:ext>
            </a:extLst>
          </p:cNvPr>
          <p:cNvPicPr>
            <a:picLocks noChangeAspect="1"/>
          </p:cNvPicPr>
          <p:nvPr/>
        </p:nvPicPr>
        <p:blipFill>
          <a:blip r:embed="rId6"/>
          <a:stretch>
            <a:fillRect/>
          </a:stretch>
        </p:blipFill>
        <p:spPr>
          <a:xfrm>
            <a:off x="3315269" y="3731391"/>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4">
            <a:extLst>
              <a:ext uri="{FF2B5EF4-FFF2-40B4-BE49-F238E27FC236}">
                <a16:creationId xmlns:a16="http://schemas.microsoft.com/office/drawing/2014/main" id="{6B8FDA97-F047-77DD-113B-14D1BCF0EEE9}"/>
              </a:ext>
            </a:extLst>
          </p:cNvPr>
          <p:cNvSpPr txBox="1">
            <a:spLocks/>
          </p:cNvSpPr>
          <p:nvPr/>
        </p:nvSpPr>
        <p:spPr>
          <a:xfrm>
            <a:off x="565819" y="5881134"/>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In addition to</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12</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Human resources available at the authority as mentioned in the annex.</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KAPT-DI-ITSM-RFP</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Article</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7.2</a:t>
            </a:r>
            <a:r>
              <a:rPr kumimoji="0" lang="ar-JO"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They will be recruited to work within the scope of the project.</a:t>
            </a:r>
            <a:r>
              <a:rPr kumimoji="0" lang="ar-SA" sz="1400" b="1" i="0" u="none" strike="noStrike" kern="1200" cap="none" spc="0" normalizeH="0" baseline="0" noProof="0" dirty="0" err="1">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Inclusive</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CIO, CTO</a:t>
            </a:r>
            <a:endPar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Tree>
    <p:extLst>
      <p:ext uri="{BB962C8B-B14F-4D97-AF65-F5344CB8AC3E}">
        <p14:creationId xmlns:p14="http://schemas.microsoft.com/office/powerpoint/2010/main" val="2285907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A800B1-98A7-4BFD-488C-5BF01B2DD70A}"/>
              </a:ext>
            </a:extLst>
          </p:cNvPr>
          <p:cNvSpPr>
            <a:spLocks noGrp="1"/>
          </p:cNvSpPr>
          <p:nvPr>
            <p:ph type="body" sz="quarter" idx="4294967295"/>
          </p:nvPr>
        </p:nvSpPr>
        <p:spPr>
          <a:xfrm>
            <a:off x="2568506" y="328890"/>
            <a:ext cx="9338273" cy="584771"/>
          </a:xfrm>
        </p:spPr>
        <p:txBody>
          <a:bodyPr/>
          <a:lstStyle/>
          <a:p>
            <a:pPr marL="0" indent="0">
              <a:spcBef>
                <a:spcPct val="0"/>
              </a:spcBef>
              <a:buNone/>
              <a:defRPr/>
            </a:pPr>
            <a:r>
              <a:rPr lang="ar-SA" sz="2400" b="1">
                <a:solidFill>
                  <a:srgbClr val="C90F8D"/>
                </a:solidFill>
                <a:latin typeface="Sakkal Majalla" panose="02000000000000000000" pitchFamily="2" charset="-78"/>
                <a:ea typeface="+mj-ea"/>
                <a:cs typeface="Sakkal Majalla" panose="02000000000000000000" pitchFamily="2" charset="-78"/>
                <a:sym typeface="Helvetica"/>
              </a:rPr>
              <a:t>Project Schedule*</a:t>
            </a:r>
          </a:p>
        </p:txBody>
      </p:sp>
      <p:graphicFrame>
        <p:nvGraphicFramePr>
          <p:cNvPr id="10" name="Table 9">
            <a:extLst>
              <a:ext uri="{FF2B5EF4-FFF2-40B4-BE49-F238E27FC236}">
                <a16:creationId xmlns:a16="http://schemas.microsoft.com/office/drawing/2014/main" id="{7C8AD7A5-AF96-F045-2B55-1500E1DB72B6}"/>
              </a:ext>
            </a:extLst>
          </p:cNvPr>
          <p:cNvGraphicFramePr>
            <a:graphicFrameLocks noGrp="1"/>
          </p:cNvGraphicFramePr>
          <p:nvPr>
            <p:extLst>
              <p:ext uri="{D42A27DB-BD31-4B8C-83A1-F6EECF244321}">
                <p14:modId xmlns:p14="http://schemas.microsoft.com/office/powerpoint/2010/main" val="2556910710"/>
              </p:ext>
            </p:extLst>
          </p:nvPr>
        </p:nvGraphicFramePr>
        <p:xfrm>
          <a:off x="1085698" y="1507054"/>
          <a:ext cx="10721486" cy="3712420"/>
        </p:xfrm>
        <a:graphic>
          <a:graphicData uri="http://schemas.openxmlformats.org/drawingml/2006/table">
            <a:tbl>
              <a:tblPr/>
              <a:tblGrid>
                <a:gridCol w="478698">
                  <a:extLst>
                    <a:ext uri="{9D8B030D-6E8A-4147-A177-3AD203B41FA5}">
                      <a16:colId xmlns:a16="http://schemas.microsoft.com/office/drawing/2014/main" val="3577466025"/>
                    </a:ext>
                  </a:extLst>
                </a:gridCol>
                <a:gridCol w="478698">
                  <a:extLst>
                    <a:ext uri="{9D8B030D-6E8A-4147-A177-3AD203B41FA5}">
                      <a16:colId xmlns:a16="http://schemas.microsoft.com/office/drawing/2014/main" val="2778263494"/>
                    </a:ext>
                  </a:extLst>
                </a:gridCol>
                <a:gridCol w="478698">
                  <a:extLst>
                    <a:ext uri="{9D8B030D-6E8A-4147-A177-3AD203B41FA5}">
                      <a16:colId xmlns:a16="http://schemas.microsoft.com/office/drawing/2014/main" val="825627021"/>
                    </a:ext>
                  </a:extLst>
                </a:gridCol>
                <a:gridCol w="478698">
                  <a:extLst>
                    <a:ext uri="{9D8B030D-6E8A-4147-A177-3AD203B41FA5}">
                      <a16:colId xmlns:a16="http://schemas.microsoft.com/office/drawing/2014/main" val="2185388104"/>
                    </a:ext>
                  </a:extLst>
                </a:gridCol>
                <a:gridCol w="478698">
                  <a:extLst>
                    <a:ext uri="{9D8B030D-6E8A-4147-A177-3AD203B41FA5}">
                      <a16:colId xmlns:a16="http://schemas.microsoft.com/office/drawing/2014/main" val="3635096623"/>
                    </a:ext>
                  </a:extLst>
                </a:gridCol>
                <a:gridCol w="478698">
                  <a:extLst>
                    <a:ext uri="{9D8B030D-6E8A-4147-A177-3AD203B41FA5}">
                      <a16:colId xmlns:a16="http://schemas.microsoft.com/office/drawing/2014/main" val="3704872589"/>
                    </a:ext>
                  </a:extLst>
                </a:gridCol>
                <a:gridCol w="478698">
                  <a:extLst>
                    <a:ext uri="{9D8B030D-6E8A-4147-A177-3AD203B41FA5}">
                      <a16:colId xmlns:a16="http://schemas.microsoft.com/office/drawing/2014/main" val="2134041343"/>
                    </a:ext>
                  </a:extLst>
                </a:gridCol>
                <a:gridCol w="478698">
                  <a:extLst>
                    <a:ext uri="{9D8B030D-6E8A-4147-A177-3AD203B41FA5}">
                      <a16:colId xmlns:a16="http://schemas.microsoft.com/office/drawing/2014/main" val="421306950"/>
                    </a:ext>
                  </a:extLst>
                </a:gridCol>
                <a:gridCol w="478698">
                  <a:extLst>
                    <a:ext uri="{9D8B030D-6E8A-4147-A177-3AD203B41FA5}">
                      <a16:colId xmlns:a16="http://schemas.microsoft.com/office/drawing/2014/main" val="1907160473"/>
                    </a:ext>
                  </a:extLst>
                </a:gridCol>
                <a:gridCol w="478698">
                  <a:extLst>
                    <a:ext uri="{9D8B030D-6E8A-4147-A177-3AD203B41FA5}">
                      <a16:colId xmlns:a16="http://schemas.microsoft.com/office/drawing/2014/main" val="241679503"/>
                    </a:ext>
                  </a:extLst>
                </a:gridCol>
                <a:gridCol w="478698">
                  <a:extLst>
                    <a:ext uri="{9D8B030D-6E8A-4147-A177-3AD203B41FA5}">
                      <a16:colId xmlns:a16="http://schemas.microsoft.com/office/drawing/2014/main" val="1752319477"/>
                    </a:ext>
                  </a:extLst>
                </a:gridCol>
                <a:gridCol w="478698">
                  <a:extLst>
                    <a:ext uri="{9D8B030D-6E8A-4147-A177-3AD203B41FA5}">
                      <a16:colId xmlns:a16="http://schemas.microsoft.com/office/drawing/2014/main" val="3811708383"/>
                    </a:ext>
                  </a:extLst>
                </a:gridCol>
                <a:gridCol w="478698">
                  <a:extLst>
                    <a:ext uri="{9D8B030D-6E8A-4147-A177-3AD203B41FA5}">
                      <a16:colId xmlns:a16="http://schemas.microsoft.com/office/drawing/2014/main" val="3945535994"/>
                    </a:ext>
                  </a:extLst>
                </a:gridCol>
                <a:gridCol w="478698">
                  <a:extLst>
                    <a:ext uri="{9D8B030D-6E8A-4147-A177-3AD203B41FA5}">
                      <a16:colId xmlns:a16="http://schemas.microsoft.com/office/drawing/2014/main" val="3653156825"/>
                    </a:ext>
                  </a:extLst>
                </a:gridCol>
                <a:gridCol w="478698">
                  <a:extLst>
                    <a:ext uri="{9D8B030D-6E8A-4147-A177-3AD203B41FA5}">
                      <a16:colId xmlns:a16="http://schemas.microsoft.com/office/drawing/2014/main" val="3385086591"/>
                    </a:ext>
                  </a:extLst>
                </a:gridCol>
                <a:gridCol w="569222">
                  <a:extLst>
                    <a:ext uri="{9D8B030D-6E8A-4147-A177-3AD203B41FA5}">
                      <a16:colId xmlns:a16="http://schemas.microsoft.com/office/drawing/2014/main" val="3269316632"/>
                    </a:ext>
                  </a:extLst>
                </a:gridCol>
                <a:gridCol w="2971794">
                  <a:extLst>
                    <a:ext uri="{9D8B030D-6E8A-4147-A177-3AD203B41FA5}">
                      <a16:colId xmlns:a16="http://schemas.microsoft.com/office/drawing/2014/main" val="2555234407"/>
                    </a:ext>
                  </a:extLst>
                </a:gridCol>
              </a:tblGrid>
              <a:tr h="676645">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Fourth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Third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Second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First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a:txBody>
                    <a:bodyPr/>
                    <a:lstStyle/>
                    <a:p>
                      <a:pPr algn="l"/>
                      <a:r>
                        <a:rPr lang="ar-SA" sz="1800" b="1">
                          <a:solidFill>
                            <a:srgbClr val="002060"/>
                          </a:solidFill>
                          <a:latin typeface="Sakkal Majalla" panose="02000000000000000000" pitchFamily="2" charset="-78"/>
                          <a:cs typeface="Sakkal Majalla" panose="02000000000000000000" pitchFamily="2" charset="-78"/>
                        </a:rPr>
                        <a:t>The year</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81858801"/>
                  </a:ext>
                </a:extLst>
              </a:tr>
              <a:tr h="781276">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800" b="1">
                          <a:solidFill>
                            <a:srgbClr val="002060"/>
                          </a:solidFill>
                          <a:latin typeface="Sakkal Majalla" panose="02000000000000000000" pitchFamily="2" charset="-78"/>
                          <a:cs typeface="Sakkal Majalla" panose="02000000000000000000" pitchFamily="2" charset="-78"/>
                        </a:rPr>
                        <a:t>The stage</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extLst>
                  <a:ext uri="{0D108BD9-81ED-4DB2-BD59-A6C34878D82A}">
                    <a16:rowId xmlns:a16="http://schemas.microsoft.com/office/drawing/2014/main" val="368374400"/>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l"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Evaluation</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37702458"/>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l"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Operation</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2247061017"/>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l"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Delivery</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637073214"/>
                  </a:ext>
                </a:extLst>
              </a:tr>
            </a:tbl>
          </a:graphicData>
        </a:graphic>
      </p:graphicFrame>
      <p:sp>
        <p:nvSpPr>
          <p:cNvPr id="12" name="Rectangle: Rounded Corners 11">
            <a:extLst>
              <a:ext uri="{FF2B5EF4-FFF2-40B4-BE49-F238E27FC236}">
                <a16:creationId xmlns:a16="http://schemas.microsoft.com/office/drawing/2014/main" id="{CBCDC434-EADC-5E51-DC4B-A33EA4BEF218}"/>
              </a:ext>
            </a:extLst>
          </p:cNvPr>
          <p:cNvSpPr/>
          <p:nvPr/>
        </p:nvSpPr>
        <p:spPr>
          <a:xfrm>
            <a:off x="7875271" y="3188784"/>
            <a:ext cx="829752" cy="240216"/>
          </a:xfrm>
          <a:prstGeom prst="roundRect">
            <a:avLst/>
          </a:prstGeom>
          <a:solidFill>
            <a:srgbClr val="00B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4" name="Rectangle: Rounded Corners 33">
            <a:extLst>
              <a:ext uri="{FF2B5EF4-FFF2-40B4-BE49-F238E27FC236}">
                <a16:creationId xmlns:a16="http://schemas.microsoft.com/office/drawing/2014/main" id="{D757A0D5-0839-42CA-925D-3D02E255AB77}"/>
              </a:ext>
            </a:extLst>
          </p:cNvPr>
          <p:cNvSpPr/>
          <p:nvPr/>
        </p:nvSpPr>
        <p:spPr>
          <a:xfrm>
            <a:off x="1048654" y="3851631"/>
            <a:ext cx="7785007" cy="2402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5" name="Rectangle: Rounded Corners 34">
            <a:extLst>
              <a:ext uri="{FF2B5EF4-FFF2-40B4-BE49-F238E27FC236}">
                <a16:creationId xmlns:a16="http://schemas.microsoft.com/office/drawing/2014/main" id="{33F2D5D9-9F8F-3601-F367-0FC5E0C0E5F2}"/>
              </a:ext>
            </a:extLst>
          </p:cNvPr>
          <p:cNvSpPr/>
          <p:nvPr/>
        </p:nvSpPr>
        <p:spPr>
          <a:xfrm>
            <a:off x="1131571" y="4542867"/>
            <a:ext cx="829752" cy="240216"/>
          </a:xfrm>
          <a:prstGeom prst="roundRect">
            <a:avLst/>
          </a:prstGeom>
          <a:solidFill>
            <a:srgbClr val="CF2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cxnSp>
        <p:nvCxnSpPr>
          <p:cNvPr id="37" name="Straight Connector 36">
            <a:extLst>
              <a:ext uri="{FF2B5EF4-FFF2-40B4-BE49-F238E27FC236}">
                <a16:creationId xmlns:a16="http://schemas.microsoft.com/office/drawing/2014/main" id="{4EC96111-3B2F-E34A-750E-79F9157B9E3A}"/>
              </a:ext>
            </a:extLst>
          </p:cNvPr>
          <p:cNvCxnSpPr>
            <a:cxnSpLocks/>
          </p:cNvCxnSpPr>
          <p:nvPr/>
        </p:nvCxnSpPr>
        <p:spPr>
          <a:xfrm>
            <a:off x="2228850" y="4662975"/>
            <a:ext cx="5554980" cy="0"/>
          </a:xfrm>
          <a:prstGeom prst="line">
            <a:avLst/>
          </a:prstGeom>
          <a:noFill/>
          <a:ln w="25400" cap="flat">
            <a:solidFill>
              <a:srgbClr val="CF2799"/>
            </a:solidFill>
            <a:prstDash val="dash"/>
            <a:round/>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B1B901B4-44BE-7F18-8C90-1C1BA49AFCE2}"/>
              </a:ext>
            </a:extLst>
          </p:cNvPr>
          <p:cNvSpPr txBox="1"/>
          <p:nvPr/>
        </p:nvSpPr>
        <p:spPr>
          <a:xfrm>
            <a:off x="4339754" y="4478311"/>
            <a:ext cx="2001506" cy="36932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defTabSz="914400" fontAlgn="auto" latinLnBrk="0" hangingPunct="0">
              <a:lnSpc>
                <a:spcPct val="100000"/>
              </a:lnSpc>
              <a:spcBef>
                <a:spcPts val="0"/>
              </a:spcBef>
              <a:spcAft>
                <a:spcPts val="0"/>
              </a:spcAft>
              <a:buClrTx/>
              <a:buSzTx/>
              <a:buFontTx/>
              <a:buNone/>
              <a:tabLst/>
            </a:pPr>
            <a:r>
              <a:rPr kumimoji="0" lang="ar-SA" sz="1800" b="0" i="0" u="none" strike="noStrike" cap="none" spc="0" normalizeH="0" baseline="0">
                <a:ln>
                  <a:noFill/>
                </a:ln>
                <a:solidFill>
                  <a:srgbClr val="000000"/>
                </a:solidFill>
                <a:effectLst/>
                <a:uFillTx/>
                <a:latin typeface="+mj-lt"/>
                <a:ea typeface="+mj-ea"/>
                <a:cs typeface="+mj-cs"/>
                <a:sym typeface="Helvetica"/>
              </a:rPr>
              <a:t>On-the-job guidance</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 name="TextBox 82">
            <a:extLst>
              <a:ext uri="{FF2B5EF4-FFF2-40B4-BE49-F238E27FC236}">
                <a16:creationId xmlns:a16="http://schemas.microsoft.com/office/drawing/2014/main" id="{B59A5C1D-2F7E-5626-FCFD-8D74CF6BC9D4}"/>
              </a:ext>
            </a:extLst>
          </p:cNvPr>
          <p:cNvSpPr txBox="1"/>
          <p:nvPr/>
        </p:nvSpPr>
        <p:spPr>
          <a:xfrm flipH="1">
            <a:off x="7448549" y="5480582"/>
            <a:ext cx="4240405" cy="523220"/>
          </a:xfrm>
          <a:prstGeom prst="rect">
            <a:avLst/>
          </a:prstGeom>
          <a:noFill/>
        </p:spPr>
        <p:txBody>
          <a:bodyPr wrap="square" lIns="0" rIns="0" rtlCol="0" anchor="ctr">
            <a:spAutoFit/>
          </a:bodyPr>
          <a:lstStyle/>
          <a:p>
            <a:pPr hangingPunct="1">
              <a:defRPr/>
            </a:pPr>
            <a:r>
              <a:rPr lang="ar-JO" sz="1400" b="1" kern="1200">
                <a:solidFill>
                  <a:schemeClr val="tx1"/>
                </a:solidFill>
                <a:latin typeface="Sakkal Majalla" panose="02000000000000000000" pitchFamily="2" charset="-78"/>
                <a:ea typeface="+mn-ea"/>
                <a:cs typeface="Sakkal Majalla" panose="02000000000000000000" pitchFamily="2" charset="-78"/>
              </a:rPr>
              <a:t>The stages, outputs, and associated tasks were detailed in the scope of the technical offer.</a:t>
            </a:r>
            <a:endParaRPr lang="ar-SA" sz="1400" kern="1200">
              <a:solidFill>
                <a:schemeClr val="tx1"/>
              </a:solidFill>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22213097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grpSp>
        <p:nvGrpSpPr>
          <p:cNvPr id="8" name="Group 7">
            <a:extLst>
              <a:ext uri="{FF2B5EF4-FFF2-40B4-BE49-F238E27FC236}">
                <a16:creationId xmlns:a16="http://schemas.microsoft.com/office/drawing/2014/main" id="{590C66A8-E601-7D19-53CA-B32BA4E0AFC7}"/>
              </a:ext>
            </a:extLst>
          </p:cNvPr>
          <p:cNvGrpSpPr/>
          <p:nvPr/>
        </p:nvGrpSpPr>
        <p:grpSpPr>
          <a:xfrm>
            <a:off x="4688122" y="1373154"/>
            <a:ext cx="5175193" cy="4208844"/>
            <a:chOff x="4688122" y="1373154"/>
            <a:chExt cx="5175193" cy="4208844"/>
          </a:xfrm>
        </p:grpSpPr>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Executive Summary</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accent3"/>
                  </a:solidFill>
                  <a:effectLst/>
                  <a:uLnTx/>
                  <a:uFillTx/>
                  <a:latin typeface="Sakkal Majalla" panose="02000000000000000000" pitchFamily="2" charset="-78"/>
                  <a:ea typeface="+mn-ea"/>
                  <a:cs typeface="Sakkal Majalla" panose="02000000000000000000" pitchFamily="2" charset="-78"/>
                  <a:sym typeface="Segoe UI Semilight"/>
                </a:rPr>
                <a:t>Scope of the project</a:t>
              </a:r>
            </a:p>
            <a:p>
              <a:pPr algn="l" rtl="1" hangingPunct="1">
                <a:lnSpc>
                  <a:spcPct val="150000"/>
                </a:lnSpc>
                <a:buSzPct val="120000"/>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Methodology</a:t>
              </a: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 schedule</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Organizational Structure and Team</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Assumptions</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About Digital Future Company</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022704"/>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526832"/>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grpSp>
    </p:spTree>
    <p:extLst>
      <p:ext uri="{BB962C8B-B14F-4D97-AF65-F5344CB8AC3E}">
        <p14:creationId xmlns:p14="http://schemas.microsoft.com/office/powerpoint/2010/main" val="40920619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3BCD162-564E-E3A8-14CA-942F90248806}"/>
              </a:ext>
            </a:extLst>
          </p:cNvPr>
          <p:cNvSpPr/>
          <p:nvPr/>
        </p:nvSpPr>
        <p:spPr>
          <a:xfrm>
            <a:off x="480375" y="966783"/>
            <a:ext cx="11388093" cy="800219"/>
          </a:xfrm>
          <a:prstGeom prst="rect">
            <a:avLst/>
          </a:prstGeom>
        </p:spPr>
        <p:txBody>
          <a:bodyPr wrap="square">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Royal</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Commission</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for</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City</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of</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Riyadh</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seeks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to</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appoint</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consulting</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entity</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to</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undertake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task</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of</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identifying</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requirements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for</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providing</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IT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service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management</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and</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renewing</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licenses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for</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King</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Abdulaziz</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Public</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Transport</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Project</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in</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Riyadh</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for</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period</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of</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4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years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through</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4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work</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packages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a:t>
            </a:r>
          </a:p>
        </p:txBody>
      </p:sp>
      <p:grpSp>
        <p:nvGrpSpPr>
          <p:cNvPr id="6" name="Group 5">
            <a:extLst>
              <a:ext uri="{FF2B5EF4-FFF2-40B4-BE49-F238E27FC236}">
                <a16:creationId xmlns:a16="http://schemas.microsoft.com/office/drawing/2014/main" id="{4645989A-AA00-4F6A-0653-0FC64A7C0F53}"/>
              </a:ext>
            </a:extLst>
          </p:cNvPr>
          <p:cNvGrpSpPr/>
          <p:nvPr/>
        </p:nvGrpSpPr>
        <p:grpSpPr>
          <a:xfrm>
            <a:off x="724598" y="2163006"/>
            <a:ext cx="10987028" cy="3541108"/>
            <a:chOff x="4359021" y="1681978"/>
            <a:chExt cx="7081873" cy="2282480"/>
          </a:xfrm>
        </p:grpSpPr>
        <p:sp>
          <p:nvSpPr>
            <p:cNvPr id="2" name="Rectangle 1">
              <a:extLst>
                <a:ext uri="{FF2B5EF4-FFF2-40B4-BE49-F238E27FC236}">
                  <a16:creationId xmlns:a16="http://schemas.microsoft.com/office/drawing/2014/main" id="{E6FF1F80-1BC9-0B76-D12C-DCD6C0FA7745}"/>
                </a:ext>
              </a:extLst>
            </p:cNvPr>
            <p:cNvSpPr/>
            <p:nvPr/>
          </p:nvSpPr>
          <p:spPr>
            <a:xfrm>
              <a:off x="7938868" y="1681978"/>
              <a:ext cx="3502025" cy="1097280"/>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defTabSz="1018824" hangingPunct="1">
                <a:defRPr/>
              </a:pPr>
              <a:r>
                <a:rPr lang="ar-SA" sz="2000" b="1" kern="1200" dirty="0" err="1">
                  <a:solidFill>
                    <a:srgbClr val="FFFFFF"/>
                  </a:solidFill>
                  <a:latin typeface="Sakkal Majalla" panose="02000000000000000000" pitchFamily="2" charset="-78"/>
                  <a:cs typeface="Sakkal Majalla" panose="02000000000000000000" pitchFamily="2" charset="-78"/>
                </a:rPr>
                <a:t>Package</a:t>
              </a:r>
              <a:r>
                <a:rPr lang="ar-SA" sz="2000" b="1" kern="1200" dirty="0">
                  <a:solidFill>
                    <a:srgbClr val="FFFFFF"/>
                  </a:solidFill>
                  <a:latin typeface="Sakkal Majalla" panose="02000000000000000000" pitchFamily="2" charset="-78"/>
                  <a:cs typeface="Sakkal Majalla" panose="02000000000000000000" pitchFamily="2" charset="-78"/>
                </a:rPr>
                <a:t> 1: </a:t>
              </a:r>
              <a:r>
                <a:rPr lang="ar-SA" sz="2000" b="1" kern="1200" dirty="0" err="1">
                  <a:solidFill>
                    <a:srgbClr val="FFFFFF"/>
                  </a:solidFill>
                  <a:latin typeface="Sakkal Majalla" panose="02000000000000000000" pitchFamily="2" charset="-78"/>
                  <a:cs typeface="Sakkal Majalla" panose="02000000000000000000" pitchFamily="2" charset="-78"/>
                </a:rPr>
                <a:t>Data</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Center</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Maturity</a:t>
              </a:r>
              <a:r>
                <a:rPr lang="en-US" sz="2000" b="1" kern="1200" dirty="0">
                  <a:solidFill>
                    <a:srgbClr val="FFFFFF"/>
                  </a:solidFill>
                  <a:latin typeface="Sakkal Majalla" panose="02000000000000000000" pitchFamily="2" charset="-78"/>
                  <a:cs typeface="Sakkal Majalla" panose="02000000000000000000" pitchFamily="2" charset="-78"/>
                </a:rPr>
                <a:t>TCC</a:t>
              </a:r>
              <a:endParaRPr lang="ar-SA" sz="2000" b="1" kern="1200" dirty="0">
                <a:solidFill>
                  <a:srgbClr val="FFFFFF"/>
                </a:solidFill>
                <a:latin typeface="Sakkal Majalla" panose="02000000000000000000" pitchFamily="2" charset="-78"/>
                <a:cs typeface="Sakkal Majalla" panose="02000000000000000000" pitchFamily="2" charset="-78"/>
              </a:endParaRPr>
            </a:p>
            <a:p>
              <a:pPr defTabSz="1018824" hangingPunct="1">
                <a:defRPr/>
              </a:pPr>
              <a:endParaRPr lang="ar-SA" sz="2000" b="1" kern="1200" dirty="0">
                <a:solidFill>
                  <a:srgbClr val="FFFFFF"/>
                </a:solidFill>
                <a:latin typeface="Sakkal Majalla" panose="02000000000000000000" pitchFamily="2" charset="-78"/>
                <a:cs typeface="Sakkal Majalla" panose="02000000000000000000" pitchFamily="2" charset="-78"/>
              </a:endParaRPr>
            </a:p>
            <a:p>
              <a:pPr defTabSz="1018824" hangingPunct="1">
                <a:defRPr/>
              </a:pPr>
              <a:r>
                <a:rPr lang="ar-SA" sz="2000" kern="1200" dirty="0" err="1">
                  <a:solidFill>
                    <a:srgbClr val="FFFFFF"/>
                  </a:solidFill>
                  <a:latin typeface="Sakkal Majalla" panose="02000000000000000000" pitchFamily="2" charset="-78"/>
                  <a:cs typeface="Sakkal Majalla" panose="02000000000000000000" pitchFamily="2" charset="-78"/>
                </a:rPr>
                <a:t>This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includes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improving</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the</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data</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center</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environment</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through</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strategic</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initiatives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including</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business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engineering</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business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continuity</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and</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information</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security</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consulting</a:t>
              </a:r>
              <a:r>
                <a:rPr lang="ar-SA" sz="2000" kern="1200" dirty="0">
                  <a:solidFill>
                    <a:srgbClr val="FFFFFF"/>
                  </a:solidFill>
                  <a:latin typeface="Sakkal Majalla" panose="02000000000000000000" pitchFamily="2" charset="-78"/>
                  <a:cs typeface="Sakkal Majalla" panose="02000000000000000000" pitchFamily="2" charset="-78"/>
                </a:rPr>
                <a:t>.</a:t>
              </a:r>
            </a:p>
          </p:txBody>
        </p:sp>
        <p:sp>
          <p:nvSpPr>
            <p:cNvPr id="4" name="Rectangle 3">
              <a:extLst>
                <a:ext uri="{FF2B5EF4-FFF2-40B4-BE49-F238E27FC236}">
                  <a16:creationId xmlns:a16="http://schemas.microsoft.com/office/drawing/2014/main" id="{F8AB8010-5787-90FE-866F-743EA121E339}"/>
                </a:ext>
              </a:extLst>
            </p:cNvPr>
            <p:cNvSpPr/>
            <p:nvPr/>
          </p:nvSpPr>
          <p:spPr>
            <a:xfrm>
              <a:off x="4359021" y="1681978"/>
              <a:ext cx="3502025" cy="1097280"/>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1018824"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err="1">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Package</a:t>
              </a:r>
              <a:r>
                <a:rPr kumimoji="0" lang="ar-SA" sz="14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2: </a:t>
              </a:r>
              <a:r>
                <a:rPr kumimoji="0" lang="ar-SA" sz="1400" b="1" i="0" u="none" strike="noStrike" kern="1200" cap="none" spc="0" normalizeH="0" baseline="0" noProof="0" dirty="0" err="1">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Improvement</a:t>
              </a:r>
              <a:r>
                <a:rPr kumimoji="0" lang="ar-SA" sz="14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kumimoji="0" lang="ar-SA" sz="1400" b="1" i="0" u="none" strike="noStrike" kern="1200" cap="none" spc="0" normalizeH="0" baseline="0" noProof="0" dirty="0" err="1">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and</a:t>
              </a:r>
              <a:r>
                <a:rPr kumimoji="0" lang="ar-SA" sz="14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kumimoji="0" lang="ar-SA" sz="1400" b="1" i="0" u="none" strike="noStrike" kern="1200" cap="none" spc="0" normalizeH="0" baseline="0" noProof="0" dirty="0" err="1">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Integration</a:t>
              </a:r>
              <a:r>
                <a:rPr kumimoji="0" lang="en-US" sz="14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a:t>
              </a:r>
              <a:r>
                <a:rPr kumimoji="0" lang="ar-SA" sz="14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1400" b="1" kern="1200" dirty="0" err="1">
                  <a:solidFill>
                    <a:srgbClr val="FFFFFF"/>
                  </a:solidFill>
                  <a:latin typeface="Sakkal Majalla" panose="02000000000000000000" pitchFamily="2" charset="-78"/>
                  <a:cs typeface="Sakkal Majalla" panose="02000000000000000000" pitchFamily="2" charset="-78"/>
                </a:rPr>
                <a:t>Through</a:t>
              </a:r>
              <a:r>
                <a:rPr lang="ar-SA" sz="1400" b="1" kern="1200" dirty="0">
                  <a:solidFill>
                    <a:srgbClr val="FFFFFF"/>
                  </a:solidFill>
                  <a:latin typeface="Sakkal Majalla" panose="02000000000000000000" pitchFamily="2" charset="-78"/>
                  <a:cs typeface="Sakkal Majalla" panose="02000000000000000000" pitchFamily="2" charset="-78"/>
                </a:rPr>
                <a:t> </a:t>
              </a:r>
              <a:r>
                <a:rPr lang="ar-SA" sz="1400" b="1" kern="1200" dirty="0" err="1">
                  <a:solidFill>
                    <a:srgbClr val="FFFFFF"/>
                  </a:solidFill>
                  <a:latin typeface="Sakkal Majalla" panose="02000000000000000000" pitchFamily="2" charset="-78"/>
                  <a:cs typeface="Sakkal Majalla" panose="02000000000000000000" pitchFamily="2" charset="-78"/>
                </a:rPr>
                <a:t>the</a:t>
              </a:r>
              <a:r>
                <a:rPr lang="ar-SA" sz="1400" b="1" kern="1200" dirty="0">
                  <a:solidFill>
                    <a:srgbClr val="FFFFFF"/>
                  </a:solidFill>
                  <a:latin typeface="Sakkal Majalla" panose="02000000000000000000" pitchFamily="2" charset="-78"/>
                  <a:cs typeface="Sakkal Majalla" panose="02000000000000000000" pitchFamily="2" charset="-78"/>
                </a:rPr>
                <a:t> </a:t>
              </a:r>
              <a:r>
                <a:rPr lang="ar-SA" sz="1400" b="1" kern="1200" dirty="0" err="1">
                  <a:solidFill>
                    <a:srgbClr val="FFFFFF"/>
                  </a:solidFill>
                  <a:latin typeface="Sakkal Majalla" panose="02000000000000000000" pitchFamily="2" charset="-78"/>
                  <a:cs typeface="Sakkal Majalla" panose="02000000000000000000" pitchFamily="2" charset="-78"/>
                </a:rPr>
                <a:t>organization</a:t>
              </a:r>
              <a:r>
                <a:rPr lang="en-US" sz="1400" b="1" kern="1200" dirty="0">
                  <a:solidFill>
                    <a:srgbClr val="FFFFFF"/>
                  </a:solidFill>
                  <a:latin typeface="Sakkal Majalla" panose="02000000000000000000" pitchFamily="2" charset="-78"/>
                  <a:cs typeface="Sakkal Majalla" panose="02000000000000000000" pitchFamily="2" charset="-78"/>
                </a:rPr>
                <a:t>IT Service Management</a:t>
              </a:r>
              <a:endParaRPr lang="ar-SA" sz="1400" b="1" kern="1200" dirty="0">
                <a:solidFill>
                  <a:srgbClr val="FFFFFF"/>
                </a:solidFill>
                <a:latin typeface="Sakkal Majalla" panose="02000000000000000000" pitchFamily="2" charset="-78"/>
                <a:cs typeface="Sakkal Majalla" panose="02000000000000000000" pitchFamily="2" charset="-78"/>
              </a:endParaRPr>
            </a:p>
            <a:p>
              <a:pPr marL="0" marR="0" lvl="0" indent="0" defTabSz="1018824" eaLnBrk="1" fontAlgn="auto" latinLnBrk="0" hangingPunct="1">
                <a:lnSpc>
                  <a:spcPct val="100000"/>
                </a:lnSpc>
                <a:spcBef>
                  <a:spcPts val="0"/>
                </a:spcBef>
                <a:spcAft>
                  <a:spcPts val="0"/>
                </a:spcAft>
                <a:buClrTx/>
                <a:buSzTx/>
                <a:buFontTx/>
                <a:buNone/>
                <a:tabLst/>
                <a:defRPr/>
              </a:pPr>
              <a:endParaRPr lang="ar-SA" sz="1400" b="1" kern="1200" dirty="0">
                <a:solidFill>
                  <a:srgbClr val="FFFFFF"/>
                </a:solidFill>
                <a:latin typeface="Sakkal Majalla" panose="02000000000000000000" pitchFamily="2" charset="-78"/>
                <a:cs typeface="Sakkal Majalla" panose="02000000000000000000" pitchFamily="2" charset="-78"/>
              </a:endParaRPr>
            </a:p>
            <a:p>
              <a:pPr marL="0" marR="0" lvl="0" indent="0" defTabSz="1018824" eaLnBrk="1" fontAlgn="auto" latinLnBrk="0" hangingPunct="1">
                <a:lnSpc>
                  <a:spcPct val="100000"/>
                </a:lnSpc>
                <a:spcBef>
                  <a:spcPts val="0"/>
                </a:spcBef>
                <a:spcAft>
                  <a:spcPts val="0"/>
                </a:spcAft>
                <a:buClrTx/>
                <a:buSzTx/>
                <a:buFontTx/>
                <a:buNone/>
                <a:tabLst/>
                <a:defRPr/>
              </a:pPr>
              <a:r>
                <a:rPr lang="ar-SA" sz="1400" kern="1200" dirty="0" err="1">
                  <a:solidFill>
                    <a:srgbClr val="FFFFFF"/>
                  </a:solidFill>
                  <a:latin typeface="Sakkal Majalla" panose="02000000000000000000" pitchFamily="2" charset="-78"/>
                  <a:cs typeface="Sakkal Majalla" panose="02000000000000000000" pitchFamily="2" charset="-78"/>
                </a:rPr>
                <a:t>Implementation</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of</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principles</a:t>
              </a:r>
              <a:r>
                <a:rPr lang="en-US" sz="1400" kern="1200" dirty="0">
                  <a:solidFill>
                    <a:srgbClr val="FFFFFF"/>
                  </a:solidFill>
                  <a:latin typeface="Sakkal Majalla" panose="02000000000000000000" pitchFamily="2" charset="-78"/>
                  <a:cs typeface="Sakkal Majalla" panose="02000000000000000000" pitchFamily="2" charset="-78"/>
                </a:rPr>
                <a:t>ITIL</a:t>
              </a:r>
              <a:r>
                <a:rPr lang="ar-SA" sz="1400" kern="1200" dirty="0" err="1">
                  <a:solidFill>
                    <a:srgbClr val="FFFFFF"/>
                  </a:solidFill>
                  <a:latin typeface="Sakkal Majalla" panose="02000000000000000000" pitchFamily="2" charset="-78"/>
                  <a:cs typeface="Sakkal Majalla" panose="02000000000000000000" pitchFamily="2" charset="-78"/>
                </a:rPr>
                <a:t>Inside</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the</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organization</a:t>
              </a:r>
              <a:r>
                <a:rPr lang="en-US" sz="1400" kern="1200" dirty="0">
                  <a:solidFill>
                    <a:srgbClr val="FFFFFF"/>
                  </a:solidFill>
                  <a:latin typeface="Sakkal Majalla" panose="02000000000000000000" pitchFamily="2" charset="-78"/>
                  <a:cs typeface="Sakkal Majalla" panose="02000000000000000000" pitchFamily="2" charset="-78"/>
                </a:rPr>
                <a:t>IT Service Management</a:t>
              </a:r>
              <a:r>
                <a:rPr lang="ar-SA" sz="1400" kern="1200" dirty="0" err="1">
                  <a:solidFill>
                    <a:srgbClr val="FFFFFF"/>
                  </a:solidFill>
                  <a:latin typeface="Sakkal Majalla" panose="02000000000000000000" pitchFamily="2" charset="-78"/>
                  <a:cs typeface="Sakkal Majalla" panose="02000000000000000000" pitchFamily="2" charset="-78"/>
                </a:rPr>
                <a:t>To</a:t>
              </a:r>
              <a:r>
                <a:rPr lang="en-US" sz="1400" kern="1200" dirty="0">
                  <a:solidFill>
                    <a:srgbClr val="FFFFFF"/>
                  </a:solidFill>
                  <a:latin typeface="Sakkal Majalla" panose="02000000000000000000" pitchFamily="2" charset="-78"/>
                  <a:cs typeface="Sakkal Majalla" panose="02000000000000000000" pitchFamily="2" charset="-78"/>
                </a:rPr>
                <a:t>TCC</a:t>
              </a:r>
              <a:r>
                <a:rPr lang="ar-SA" sz="1400" kern="1200" dirty="0" err="1">
                  <a:solidFill>
                    <a:srgbClr val="FFFFFF"/>
                  </a:solidFill>
                  <a:latin typeface="Sakkal Majalla" panose="02000000000000000000" pitchFamily="2" charset="-78"/>
                  <a:cs typeface="Sakkal Majalla" panose="02000000000000000000" pitchFamily="2" charset="-78"/>
                </a:rPr>
                <a:t>Focusing</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on</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delivering</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value</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alignment</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and</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continuous</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improvement</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It</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includes</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iterative</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improvements</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through</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change</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management</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service</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catalog</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and</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incident</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and</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problem</a:t>
              </a:r>
              <a:r>
                <a:rPr lang="ar-SA" sz="1400" kern="1200" dirty="0">
                  <a:solidFill>
                    <a:srgbClr val="FFFFFF"/>
                  </a:solidFill>
                  <a:latin typeface="Sakkal Majalla" panose="02000000000000000000" pitchFamily="2" charset="-78"/>
                  <a:cs typeface="Sakkal Majalla" panose="02000000000000000000" pitchFamily="2" charset="-78"/>
                </a:rPr>
                <a:t> </a:t>
              </a:r>
              <a:r>
                <a:rPr lang="ar-SA" sz="1400" kern="1200" dirty="0" err="1">
                  <a:solidFill>
                    <a:srgbClr val="FFFFFF"/>
                  </a:solidFill>
                  <a:latin typeface="Sakkal Majalla" panose="02000000000000000000" pitchFamily="2" charset="-78"/>
                  <a:cs typeface="Sakkal Majalla" panose="02000000000000000000" pitchFamily="2" charset="-78"/>
                </a:rPr>
                <a:t>management</a:t>
              </a:r>
              <a:r>
                <a:rPr lang="ar-SA" sz="1400" kern="1200" dirty="0">
                  <a:solidFill>
                    <a:srgbClr val="FFFFFF"/>
                  </a:solidFill>
                  <a:latin typeface="Sakkal Majalla" panose="02000000000000000000" pitchFamily="2" charset="-78"/>
                  <a:cs typeface="Sakkal Majalla" panose="02000000000000000000" pitchFamily="2" charset="-78"/>
                </a:rPr>
                <a:t>.</a:t>
              </a:r>
              <a:endParaRPr lang="en-GB" sz="1400" kern="1200" dirty="0">
                <a:solidFill>
                  <a:srgbClr val="FFFFFF"/>
                </a:solidFill>
                <a:latin typeface="Sakkal Majalla" panose="02000000000000000000" pitchFamily="2" charset="-78"/>
                <a:cs typeface="Sakkal Majalla" panose="02000000000000000000" pitchFamily="2" charset="-78"/>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938869" y="2859071"/>
              <a:ext cx="3502025" cy="1097280"/>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18824" hangingPunct="1">
                <a:defRPr/>
              </a:pPr>
              <a:r>
                <a:rPr lang="ar-SA" sz="2000" b="1" kern="1200" dirty="0" err="1">
                  <a:solidFill>
                    <a:srgbClr val="FFFFFF"/>
                  </a:solidFill>
                  <a:latin typeface="Sakkal Majalla" panose="02000000000000000000" pitchFamily="2" charset="-78"/>
                  <a:cs typeface="Sakkal Majalla" panose="02000000000000000000" pitchFamily="2" charset="-78"/>
                </a:rPr>
                <a:t>Package</a:t>
              </a:r>
              <a:r>
                <a:rPr lang="ar-SA" sz="2000" b="1" kern="1200" dirty="0">
                  <a:solidFill>
                    <a:srgbClr val="FFFFFF"/>
                  </a:solidFill>
                  <a:latin typeface="Sakkal Majalla" panose="02000000000000000000" pitchFamily="2" charset="-78"/>
                  <a:cs typeface="Sakkal Majalla" panose="02000000000000000000" pitchFamily="2" charset="-78"/>
                </a:rPr>
                <a:t> 3: </a:t>
              </a:r>
              <a:r>
                <a:rPr lang="ar-SA" sz="2000" b="1" kern="1200" dirty="0" err="1">
                  <a:solidFill>
                    <a:srgbClr val="FFFFFF"/>
                  </a:solidFill>
                  <a:latin typeface="Sakkal Majalla" panose="02000000000000000000" pitchFamily="2" charset="-78"/>
                  <a:cs typeface="Sakkal Majalla" panose="02000000000000000000" pitchFamily="2" charset="-78"/>
                </a:rPr>
                <a:t>Maturity</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of</a:t>
              </a:r>
              <a:r>
                <a:rPr lang="ar-SA" sz="2000" b="1" kern="1200" dirty="0">
                  <a:solidFill>
                    <a:srgbClr val="FFFFFF"/>
                  </a:solidFill>
                  <a:latin typeface="Sakkal Majalla" panose="02000000000000000000" pitchFamily="2" charset="-78"/>
                  <a:cs typeface="Sakkal Majalla" panose="02000000000000000000" pitchFamily="2" charset="-78"/>
                </a:rPr>
                <a:t> IT </a:t>
              </a:r>
              <a:r>
                <a:rPr lang="ar-SA" sz="2000" b="1" kern="1200" dirty="0" err="1">
                  <a:solidFill>
                    <a:srgbClr val="FFFFFF"/>
                  </a:solidFill>
                  <a:latin typeface="Sakkal Majalla" panose="02000000000000000000" pitchFamily="2" charset="-78"/>
                  <a:cs typeface="Sakkal Majalla" panose="02000000000000000000" pitchFamily="2" charset="-78"/>
                </a:rPr>
                <a:t>Service</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Management</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Service</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in</a:t>
              </a:r>
              <a:r>
                <a:rPr lang="en-US" sz="2000" b="1" kern="1200" dirty="0">
                  <a:solidFill>
                    <a:srgbClr val="FFFFFF"/>
                  </a:solidFill>
                  <a:latin typeface="Sakkal Majalla" panose="02000000000000000000" pitchFamily="2" charset="-78"/>
                  <a:cs typeface="Sakkal Majalla" panose="02000000000000000000" pitchFamily="2" charset="-78"/>
                </a:rPr>
                <a:t>TCC</a:t>
              </a:r>
            </a:p>
            <a:p>
              <a:pPr defTabSz="1018824" hangingPunct="1">
                <a:defRPr/>
              </a:pPr>
              <a:r>
                <a:rPr lang="en-US" sz="2000" b="1" kern="1200" dirty="0">
                  <a:solidFill>
                    <a:srgbClr val="FFFFFF"/>
                  </a:solidFill>
                  <a:latin typeface="Sakkal Majalla" panose="02000000000000000000" pitchFamily="2" charset="-78"/>
                  <a:cs typeface="Sakkal Majalla" panose="02000000000000000000" pitchFamily="2" charset="-78"/>
                </a:rPr>
                <a:t> </a:t>
              </a:r>
              <a:endParaRPr lang="ar-SA" sz="2000" b="1" kern="1200" dirty="0">
                <a:solidFill>
                  <a:srgbClr val="FFFFFF"/>
                </a:solidFill>
                <a:latin typeface="Sakkal Majalla" panose="02000000000000000000" pitchFamily="2" charset="-78"/>
                <a:cs typeface="Sakkal Majalla" panose="02000000000000000000" pitchFamily="2" charset="-78"/>
              </a:endParaRPr>
            </a:p>
            <a:p>
              <a:pPr defTabSz="1018824" hangingPunct="1">
                <a:defRPr/>
              </a:pPr>
              <a:r>
                <a:rPr lang="ar-SA" sz="2000" kern="1200" dirty="0">
                  <a:solidFill>
                    <a:srgbClr val="FFFFFF"/>
                  </a:solidFill>
                  <a:latin typeface="Sakkal Majalla" panose="02000000000000000000" pitchFamily="2" charset="-78"/>
                  <a:cs typeface="Sakkal Majalla" panose="02000000000000000000" pitchFamily="2" charset="-78"/>
                </a:rPr>
                <a:t>IT </a:t>
              </a:r>
              <a:r>
                <a:rPr lang="ar-SA" sz="2000" kern="1200" dirty="0" err="1">
                  <a:solidFill>
                    <a:srgbClr val="FFFFFF"/>
                  </a:solidFill>
                  <a:latin typeface="Sakkal Majalla" panose="02000000000000000000" pitchFamily="2" charset="-78"/>
                  <a:cs typeface="Sakkal Majalla" panose="02000000000000000000" pitchFamily="2" charset="-78"/>
                </a:rPr>
                <a:t>infrastructure</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management</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system</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operations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governance</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email</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domain</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services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and</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information</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security</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interface</a:t>
              </a:r>
              <a:r>
                <a:rPr lang="ar-SA" sz="2000" kern="1200" dirty="0">
                  <a:solidFill>
                    <a:srgbClr val="FFFFFF"/>
                  </a:solidFill>
                  <a:latin typeface="Sakkal Majalla" panose="02000000000000000000" pitchFamily="2" charset="-78"/>
                  <a:cs typeface="Sakkal Majalla" panose="02000000000000000000" pitchFamily="2" charset="-78"/>
                </a:rPr>
                <a:t>.</a:t>
              </a:r>
              <a:endParaRPr lang="en-GB" sz="2000" kern="1200" dirty="0">
                <a:solidFill>
                  <a:srgbClr val="FFFFFF"/>
                </a:solidFill>
                <a:latin typeface="Sakkal Majalla" panose="02000000000000000000" pitchFamily="2" charset="-78"/>
                <a:cs typeface="Sakkal Majalla" panose="02000000000000000000" pitchFamily="2" charset="-78"/>
              </a:endParaRPr>
            </a:p>
          </p:txBody>
        </p:sp>
        <p:sp>
          <p:nvSpPr>
            <p:cNvPr id="10" name="Rectangle 9">
              <a:extLst>
                <a:ext uri="{FF2B5EF4-FFF2-40B4-BE49-F238E27FC236}">
                  <a16:creationId xmlns:a16="http://schemas.microsoft.com/office/drawing/2014/main" id="{BC613152-7D88-3A40-C76F-253CC3E01B9F}"/>
                </a:ext>
              </a:extLst>
            </p:cNvPr>
            <p:cNvSpPr/>
            <p:nvPr/>
          </p:nvSpPr>
          <p:spPr>
            <a:xfrm>
              <a:off x="4359021" y="2867178"/>
              <a:ext cx="3502025" cy="1097280"/>
            </a:xfrm>
            <a:prstGeom prst="rect">
              <a:avLst/>
            </a:prstGeom>
            <a:solidFill>
              <a:schemeClr val="tx1">
                <a:lumMod val="85000"/>
                <a:lumOff val="1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defTabSz="1018824" hangingPunct="1">
                <a:defRPr/>
              </a:pPr>
              <a:r>
                <a:rPr lang="ar-SA" sz="2000" b="1" kern="1200" dirty="0" err="1">
                  <a:solidFill>
                    <a:srgbClr val="FFFFFF"/>
                  </a:solidFill>
                  <a:latin typeface="Sakkal Majalla" panose="02000000000000000000" pitchFamily="2" charset="-78"/>
                  <a:cs typeface="Sakkal Majalla" panose="02000000000000000000" pitchFamily="2" charset="-78"/>
                </a:rPr>
                <a:t>Package</a:t>
              </a:r>
              <a:r>
                <a:rPr lang="ar-SA" sz="2000" b="1" kern="1200" dirty="0">
                  <a:solidFill>
                    <a:srgbClr val="FFFFFF"/>
                  </a:solidFill>
                  <a:latin typeface="Sakkal Majalla" panose="02000000000000000000" pitchFamily="2" charset="-78"/>
                  <a:cs typeface="Sakkal Majalla" panose="02000000000000000000" pitchFamily="2" charset="-78"/>
                </a:rPr>
                <a:t> 4: </a:t>
              </a:r>
              <a:r>
                <a:rPr lang="ar-SA" sz="2000" b="1" kern="1200" dirty="0" err="1">
                  <a:solidFill>
                    <a:srgbClr val="FFFFFF"/>
                  </a:solidFill>
                  <a:latin typeface="Sakkal Majalla" panose="02000000000000000000" pitchFamily="2" charset="-78"/>
                  <a:cs typeface="Sakkal Majalla" panose="02000000000000000000" pitchFamily="2" charset="-78"/>
                </a:rPr>
                <a:t>Licenses</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and</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Subscriptions</a:t>
              </a:r>
              <a:endParaRPr lang="ar-SA" sz="2000" b="1" kern="1200" dirty="0">
                <a:solidFill>
                  <a:srgbClr val="FFFFFF"/>
                </a:solidFill>
                <a:latin typeface="Sakkal Majalla" panose="02000000000000000000" pitchFamily="2" charset="-78"/>
                <a:cs typeface="Sakkal Majalla" panose="02000000000000000000" pitchFamily="2" charset="-78"/>
              </a:endParaRPr>
            </a:p>
            <a:p>
              <a:pPr defTabSz="1018824" hangingPunct="1">
                <a:defRPr/>
              </a:pPr>
              <a:endParaRPr lang="ar-SA" sz="2000" kern="1200" dirty="0">
                <a:solidFill>
                  <a:srgbClr val="FFFFFF"/>
                </a:solidFill>
                <a:latin typeface="Sakkal Majalla" panose="02000000000000000000" pitchFamily="2" charset="-78"/>
                <a:cs typeface="Sakkal Majalla" panose="02000000000000000000" pitchFamily="2" charset="-78"/>
              </a:endParaRPr>
            </a:p>
            <a:p>
              <a:pPr defTabSz="1018824" hangingPunct="1">
                <a:defRPr/>
              </a:pPr>
              <a:r>
                <a:rPr lang="ar-SA" sz="2000" kern="1200" dirty="0" err="1">
                  <a:solidFill>
                    <a:srgbClr val="FFFFFF"/>
                  </a:solidFill>
                  <a:latin typeface="Sakkal Majalla" panose="02000000000000000000" pitchFamily="2" charset="-78"/>
                  <a:cs typeface="Sakkal Majalla" panose="02000000000000000000" pitchFamily="2" charset="-78"/>
                </a:rPr>
                <a:t>Aims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to</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simplify</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supply</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processes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and</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unify</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annual</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renewals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for</a:t>
              </a:r>
              <a:r>
                <a:rPr lang="ar-SA" sz="2000" kern="1200" dirty="0">
                  <a:solidFill>
                    <a:srgbClr val="FFFFFF"/>
                  </a:solidFill>
                  <a:latin typeface="Sakkal Majalla" panose="02000000000000000000" pitchFamily="2" charset="-78"/>
                  <a:cs typeface="Sakkal Majalla" panose="02000000000000000000" pitchFamily="2" charset="-78"/>
                </a:rPr>
                <a:t> 4 </a:t>
              </a:r>
              <a:r>
                <a:rPr lang="ar-SA" sz="2000" kern="1200" dirty="0" err="1">
                  <a:solidFill>
                    <a:srgbClr val="FFFFFF"/>
                  </a:solidFill>
                  <a:latin typeface="Sakkal Majalla" panose="02000000000000000000" pitchFamily="2" charset="-78"/>
                  <a:cs typeface="Sakkal Majalla" panose="02000000000000000000" pitchFamily="2" charset="-78"/>
                </a:rPr>
                <a:t>years</a:t>
              </a:r>
              <a:r>
                <a:rPr lang="ar-SA" sz="2000" kern="1200" dirty="0">
                  <a:solidFill>
                    <a:srgbClr val="FFFFFF"/>
                  </a:solidFill>
                  <a:latin typeface="Sakkal Majalla" panose="02000000000000000000" pitchFamily="2" charset="-78"/>
                  <a:cs typeface="Sakkal Majalla" panose="02000000000000000000" pitchFamily="2" charset="-78"/>
                </a:rPr>
                <a:t>.</a:t>
              </a:r>
            </a:p>
          </p:txBody>
        </p:sp>
      </p:grpSp>
      <p:sp>
        <p:nvSpPr>
          <p:cNvPr id="7" name="Title 4">
            <a:extLst>
              <a:ext uri="{FF2B5EF4-FFF2-40B4-BE49-F238E27FC236}">
                <a16:creationId xmlns:a16="http://schemas.microsoft.com/office/drawing/2014/main" id="{1D8E4631-0128-8429-A0C9-6A0E346E21DE}"/>
              </a:ext>
            </a:extLst>
          </p:cNvPr>
          <p:cNvSpPr txBox="1">
            <a:spLocks/>
          </p:cNvSpPr>
          <p:nvPr/>
        </p:nvSpPr>
        <p:spPr>
          <a:xfrm>
            <a:off x="563881" y="551135"/>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SA" sz="2400" b="1" dirty="0" err="1">
                <a:solidFill>
                  <a:schemeClr val="accent2"/>
                </a:solidFill>
                <a:latin typeface="Sakkal Majalla" panose="02000000000000000000" pitchFamily="2" charset="-78"/>
                <a:cs typeface="Sakkal Majalla" panose="02000000000000000000" pitchFamily="2" charset="-78"/>
              </a:rPr>
              <a:t>Scope</a:t>
            </a:r>
            <a:r>
              <a:rPr lang="ar-SA" sz="2400" b="1" dirty="0">
                <a:solidFill>
                  <a:schemeClr val="accent2"/>
                </a:solidFill>
                <a:latin typeface="Sakkal Majalla" panose="02000000000000000000" pitchFamily="2" charset="-78"/>
                <a:cs typeface="Sakkal Majalla" panose="02000000000000000000" pitchFamily="2" charset="-78"/>
              </a:rPr>
              <a:t> </a:t>
            </a:r>
            <a:r>
              <a:rPr lang="ar-SA" sz="2400" b="1" dirty="0" err="1">
                <a:solidFill>
                  <a:schemeClr val="accent2"/>
                </a:solidFill>
                <a:latin typeface="Sakkal Majalla" panose="02000000000000000000" pitchFamily="2" charset="-78"/>
                <a:cs typeface="Sakkal Majalla" panose="02000000000000000000" pitchFamily="2" charset="-78"/>
              </a:rPr>
              <a:t>of</a:t>
            </a:r>
            <a:r>
              <a:rPr lang="ar-SA" sz="2400" b="1" dirty="0">
                <a:solidFill>
                  <a:schemeClr val="accent2"/>
                </a:solidFill>
                <a:latin typeface="Sakkal Majalla" panose="02000000000000000000" pitchFamily="2" charset="-78"/>
                <a:cs typeface="Sakkal Majalla" panose="02000000000000000000" pitchFamily="2" charset="-78"/>
              </a:rPr>
              <a:t> </a:t>
            </a:r>
            <a:r>
              <a:rPr lang="ar-SA" sz="2400" b="1" dirty="0" err="1">
                <a:solidFill>
                  <a:schemeClr val="accent2"/>
                </a:solidFill>
                <a:latin typeface="Sakkal Majalla" panose="02000000000000000000" pitchFamily="2" charset="-78"/>
                <a:cs typeface="Sakkal Majalla" panose="02000000000000000000" pitchFamily="2" charset="-78"/>
              </a:rPr>
              <a:t>Work</a:t>
            </a:r>
            <a:endParaRPr lang="ar-SA" sz="2400" b="1" dirty="0">
              <a:solidFill>
                <a:schemeClr val="accent2"/>
              </a:solidFill>
              <a:latin typeface="Sakkal Majalla" panose="02000000000000000000" pitchFamily="2" charset="-78"/>
              <a:cs typeface="Sakkal Majalla" panose="02000000000000000000" pitchFamily="2" charset="-78"/>
            </a:endParaRPr>
          </a:p>
        </p:txBody>
      </p:sp>
      <p:sp>
        <p:nvSpPr>
          <p:cNvPr id="12" name="Rectangle 11">
            <a:extLst>
              <a:ext uri="{FF2B5EF4-FFF2-40B4-BE49-F238E27FC236}">
                <a16:creationId xmlns:a16="http://schemas.microsoft.com/office/drawing/2014/main" id="{7A9BE82D-EE1E-291B-4486-3BF110BB9989}"/>
              </a:ext>
            </a:extLst>
          </p:cNvPr>
          <p:cNvSpPr/>
          <p:nvPr/>
        </p:nvSpPr>
        <p:spPr>
          <a:xfrm>
            <a:off x="1110343" y="6063994"/>
            <a:ext cx="10758125" cy="303929"/>
          </a:xfrm>
          <a:prstGeom prst="rect">
            <a:avLst/>
          </a:prstGeom>
        </p:spPr>
        <p:txBody>
          <a:bodyPr wrap="square">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a:t>
            </a:r>
            <a:r>
              <a:rPr kumimoji="0" lang="en-US"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During the Q&amp;A session, we were informed that the booklet announced on the Etimad platform is not final and that package number 5 for disaster recovery management has been canceled.</a:t>
            </a:r>
          </a:p>
        </p:txBody>
      </p:sp>
    </p:spTree>
    <p:extLst>
      <p:ext uri="{BB962C8B-B14F-4D97-AF65-F5344CB8AC3E}">
        <p14:creationId xmlns:p14="http://schemas.microsoft.com/office/powerpoint/2010/main" val="110618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Executive Summary</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Project Scope</a:t>
            </a:r>
          </a:p>
          <a:p>
            <a:pPr algn="l" rtl="1" hangingPunct="1">
              <a:lnSpc>
                <a:spcPct val="150000"/>
              </a:lnSpc>
              <a:buSzPct val="120000"/>
              <a:defRPr/>
            </a:pPr>
            <a:r>
              <a:rPr lang="ar-SA" sz="2000" kern="1200">
                <a:solidFill>
                  <a:schemeClr val="accent3"/>
                </a:solidFill>
                <a:latin typeface="Sakkal Majalla" panose="02000000000000000000" pitchFamily="2" charset="-78"/>
                <a:ea typeface="+mn-ea"/>
                <a:cs typeface="Sakkal Majalla" panose="02000000000000000000" pitchFamily="2" charset="-78"/>
                <a:sym typeface="Segoe UI Semilight"/>
              </a:rPr>
              <a:t>Project Implementation Methodology</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 Schedule</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Organizational Structure and Team</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assumptions</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About Digital Future Company</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501171"/>
            <a:ext cx="227406" cy="246004"/>
          </a:xfrm>
          <a:prstGeom prst="rect">
            <a:avLst/>
          </a:prstGeom>
        </p:spPr>
      </p:pic>
    </p:spTree>
    <p:extLst>
      <p:ext uri="{BB962C8B-B14F-4D97-AF65-F5344CB8AC3E}">
        <p14:creationId xmlns:p14="http://schemas.microsoft.com/office/powerpoint/2010/main" val="42512655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CCE2432-E8B1-EABB-090B-2C5C806493BC}"/>
              </a:ext>
            </a:extLst>
          </p:cNvPr>
          <p:cNvSpPr/>
          <p:nvPr/>
        </p:nvSpPr>
        <p:spPr>
          <a:xfrm>
            <a:off x="7972137" y="1545402"/>
            <a:ext cx="3272289" cy="944587"/>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0" name="Rectangle 39">
            <a:extLst>
              <a:ext uri="{FF2B5EF4-FFF2-40B4-BE49-F238E27FC236}">
                <a16:creationId xmlns:a16="http://schemas.microsoft.com/office/drawing/2014/main" id="{5BFC161A-0200-33EB-A06F-4652F8CB075B}"/>
              </a:ext>
            </a:extLst>
          </p:cNvPr>
          <p:cNvSpPr/>
          <p:nvPr/>
        </p:nvSpPr>
        <p:spPr>
          <a:xfrm>
            <a:off x="4551552" y="1545402"/>
            <a:ext cx="3272289" cy="944587"/>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39" name="Rectangle 38">
            <a:extLst>
              <a:ext uri="{FF2B5EF4-FFF2-40B4-BE49-F238E27FC236}">
                <a16:creationId xmlns:a16="http://schemas.microsoft.com/office/drawing/2014/main" id="{6F15F914-7BEB-C221-010A-ACF2B9816821}"/>
              </a:ext>
            </a:extLst>
          </p:cNvPr>
          <p:cNvSpPr/>
          <p:nvPr/>
        </p:nvSpPr>
        <p:spPr>
          <a:xfrm>
            <a:off x="1130967" y="1545402"/>
            <a:ext cx="3272289" cy="944587"/>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10" name="Title 1">
            <a:extLst>
              <a:ext uri="{FF2B5EF4-FFF2-40B4-BE49-F238E27FC236}">
                <a16:creationId xmlns:a16="http://schemas.microsoft.com/office/drawing/2014/main" id="{828B8426-B06D-D3C9-662B-0E69B6B993D0}"/>
              </a:ext>
            </a:extLst>
          </p:cNvPr>
          <p:cNvSpPr txBox="1">
            <a:spLocks/>
          </p:cNvSpPr>
          <p:nvPr/>
        </p:nvSpPr>
        <p:spPr>
          <a:xfrm>
            <a:off x="1807773" y="359652"/>
            <a:ext cx="9844696" cy="477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algn="l" rtl="0" hangingPunct="1">
              <a:spcBef>
                <a:spcPct val="0"/>
              </a:spcBef>
              <a:defRPr/>
            </a:pPr>
            <a:r>
              <a:rPr lang="ar-SA" sz="2400" kern="1200">
                <a:solidFill>
                  <a:schemeClr val="accent2"/>
                </a:solidFill>
                <a:ea typeface="+mj-ea"/>
                <a:sym typeface="Arial"/>
              </a:rPr>
              <a:t>We propose that this project be implemented through a methodology consisting of 3 phases, which will be applied by following proven and successful mechanisms for each phase...</a:t>
            </a:r>
          </a:p>
        </p:txBody>
      </p:sp>
      <p:sp>
        <p:nvSpPr>
          <p:cNvPr id="486" name="TextBox 9">
            <a:extLst>
              <a:ext uri="{FF2B5EF4-FFF2-40B4-BE49-F238E27FC236}">
                <a16:creationId xmlns:a16="http://schemas.microsoft.com/office/drawing/2014/main" id="{E3C42F8A-DA39-ACA4-CB56-44405A2EA9F2}"/>
              </a:ext>
            </a:extLst>
          </p:cNvPr>
          <p:cNvSpPr txBox="1"/>
          <p:nvPr/>
        </p:nvSpPr>
        <p:spPr>
          <a:xfrm>
            <a:off x="848003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Evaluation</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99" name="TextBox 9">
            <a:extLst>
              <a:ext uri="{FF2B5EF4-FFF2-40B4-BE49-F238E27FC236}">
                <a16:creationId xmlns:a16="http://schemas.microsoft.com/office/drawing/2014/main" id="{403EF829-C401-F4CE-BEAF-144EC7FA9339}"/>
              </a:ext>
            </a:extLst>
          </p:cNvPr>
          <p:cNvSpPr txBox="1"/>
          <p:nvPr/>
        </p:nvSpPr>
        <p:spPr>
          <a:xfrm>
            <a:off x="5361420" y="1756085"/>
            <a:ext cx="2087515"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863" marR="0" lvl="0" defTabSz="914400"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Operation</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502" name="TextBox 9">
            <a:extLst>
              <a:ext uri="{FF2B5EF4-FFF2-40B4-BE49-F238E27FC236}">
                <a16:creationId xmlns:a16="http://schemas.microsoft.com/office/drawing/2014/main" id="{B826EEB6-BD43-DE03-1EE5-9C5E0A60C92F}"/>
              </a:ext>
            </a:extLst>
          </p:cNvPr>
          <p:cNvSpPr txBox="1"/>
          <p:nvPr/>
        </p:nvSpPr>
        <p:spPr>
          <a:xfrm>
            <a:off x="172335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Delivery</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9" name="Google Shape;1412;p64">
            <a:extLst>
              <a:ext uri="{FF2B5EF4-FFF2-40B4-BE49-F238E27FC236}">
                <a16:creationId xmlns:a16="http://schemas.microsoft.com/office/drawing/2014/main" id="{ABC82E78-E3BC-C307-89EE-732139C4602A}"/>
              </a:ext>
            </a:extLst>
          </p:cNvPr>
          <p:cNvSpPr/>
          <p:nvPr/>
        </p:nvSpPr>
        <p:spPr>
          <a:xfrm flipH="1">
            <a:off x="1500473" y="1894141"/>
            <a:ext cx="179716" cy="247109"/>
          </a:xfrm>
          <a:custGeom>
            <a:avLst/>
            <a:gdLst/>
            <a:ahLst/>
            <a:cxnLst/>
            <a:rect l="l" t="t"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bg1"/>
          </a:solidFill>
          <a:ln>
            <a:noFill/>
          </a:ln>
        </p:spPr>
        <p:txBody>
          <a:bodyPr spcFirstLastPara="1" wrap="square" lIns="38100" tIns="38100" rIns="38100" bIns="38100" anchor="ctr" anchorCtr="0">
            <a:noAutofit/>
          </a:bodyPr>
          <a:lstStyle/>
          <a:p>
            <a:pPr marL="0" marR="0" lvl="0" indent="0">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sp>
        <p:nvSpPr>
          <p:cNvPr id="11" name="Google Shape;1202;p63">
            <a:extLst>
              <a:ext uri="{FF2B5EF4-FFF2-40B4-BE49-F238E27FC236}">
                <a16:creationId xmlns:a16="http://schemas.microsoft.com/office/drawing/2014/main" id="{DD091DEC-5233-C3B7-FE77-C1626EDE9ADA}"/>
              </a:ext>
            </a:extLst>
          </p:cNvPr>
          <p:cNvSpPr/>
          <p:nvPr/>
        </p:nvSpPr>
        <p:spPr>
          <a:xfrm flipH="1">
            <a:off x="8162633" y="1877405"/>
            <a:ext cx="280580" cy="280580"/>
          </a:xfrm>
          <a:custGeom>
            <a:avLst/>
            <a:gdLst/>
            <a:ahLst/>
            <a:cxnLst/>
            <a:rect l="l" t="t"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a:noFill/>
          </a:ln>
        </p:spPr>
        <p:txBody>
          <a:bodyPr spcFirstLastPara="1" wrap="square" lIns="38100" tIns="38100" rIns="38100" bIns="38100" anchor="ctr" anchorCtr="0">
            <a:noAutofit/>
          </a:bodyPr>
          <a:lstStyle/>
          <a:p>
            <a:pPr marL="0" marR="0" lvl="0" indent="0">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pic>
        <p:nvPicPr>
          <p:cNvPr id="18" name="Graphic 17">
            <a:extLst>
              <a:ext uri="{FF2B5EF4-FFF2-40B4-BE49-F238E27FC236}">
                <a16:creationId xmlns:a16="http://schemas.microsoft.com/office/drawing/2014/main" id="{77C86641-01F6-AF30-CDCB-E63B917C82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82979" y="1866648"/>
            <a:ext cx="215245" cy="302094"/>
          </a:xfrm>
          <a:prstGeom prst="rect">
            <a:avLst/>
          </a:prstGeom>
        </p:spPr>
      </p:pic>
      <p:sp>
        <p:nvSpPr>
          <p:cNvPr id="20" name="Content Placeholder 52">
            <a:extLst>
              <a:ext uri="{FF2B5EF4-FFF2-40B4-BE49-F238E27FC236}">
                <a16:creationId xmlns:a16="http://schemas.microsoft.com/office/drawing/2014/main" id="{E10CF353-01B2-52F6-9850-7CBF6475B11B}"/>
              </a:ext>
            </a:extLst>
          </p:cNvPr>
          <p:cNvSpPr txBox="1">
            <a:spLocks/>
          </p:cNvSpPr>
          <p:nvPr/>
        </p:nvSpPr>
        <p:spPr>
          <a:xfrm>
            <a:off x="7919355" y="2618037"/>
            <a:ext cx="3288394" cy="3249363"/>
          </a:xfrm>
          <a:prstGeom prst="rect">
            <a:avLst/>
          </a:prstGeom>
          <a:noFill/>
          <a:ln>
            <a:solidFill>
              <a:srgbClr val="00B0E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a:p>
        </p:txBody>
      </p:sp>
      <p:sp>
        <p:nvSpPr>
          <p:cNvPr id="21" name="Content Placeholder 52">
            <a:extLst>
              <a:ext uri="{FF2B5EF4-FFF2-40B4-BE49-F238E27FC236}">
                <a16:creationId xmlns:a16="http://schemas.microsoft.com/office/drawing/2014/main" id="{59082C16-E631-911B-F9C6-140583EA19F8}"/>
              </a:ext>
            </a:extLst>
          </p:cNvPr>
          <p:cNvSpPr txBox="1">
            <a:spLocks/>
          </p:cNvSpPr>
          <p:nvPr/>
        </p:nvSpPr>
        <p:spPr>
          <a:xfrm>
            <a:off x="4525161" y="2618037"/>
            <a:ext cx="3288394" cy="3249363"/>
          </a:xfrm>
          <a:prstGeom prst="rect">
            <a:avLst/>
          </a:prstGeom>
          <a:noFill/>
          <a:ln>
            <a:solidFill>
              <a:srgbClr val="237523"/>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a:p>
        </p:txBody>
      </p:sp>
      <p:sp>
        <p:nvSpPr>
          <p:cNvPr id="22" name="Content Placeholder 52">
            <a:extLst>
              <a:ext uri="{FF2B5EF4-FFF2-40B4-BE49-F238E27FC236}">
                <a16:creationId xmlns:a16="http://schemas.microsoft.com/office/drawing/2014/main" id="{41CFD0FA-B4F7-8737-C9BC-051EC8408B59}"/>
              </a:ext>
            </a:extLst>
          </p:cNvPr>
          <p:cNvSpPr txBox="1">
            <a:spLocks/>
          </p:cNvSpPr>
          <p:nvPr/>
        </p:nvSpPr>
        <p:spPr>
          <a:xfrm>
            <a:off x="1130967" y="2618037"/>
            <a:ext cx="3288394" cy="3249363"/>
          </a:xfrm>
          <a:prstGeom prst="rect">
            <a:avLst/>
          </a:prstGeom>
          <a:noFill/>
          <a:ln>
            <a:solidFill>
              <a:srgbClr val="CF2799"/>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800" b="1"/>
          </a:p>
        </p:txBody>
      </p:sp>
      <p:sp>
        <p:nvSpPr>
          <p:cNvPr id="23" name="TextBox 22">
            <a:extLst>
              <a:ext uri="{FF2B5EF4-FFF2-40B4-BE49-F238E27FC236}">
                <a16:creationId xmlns:a16="http://schemas.microsoft.com/office/drawing/2014/main" id="{AE737CAB-3A6D-7843-CA4D-365C09C1DC18}"/>
              </a:ext>
            </a:extLst>
          </p:cNvPr>
          <p:cNvSpPr txBox="1"/>
          <p:nvPr/>
        </p:nvSpPr>
        <p:spPr>
          <a:xfrm flipH="1">
            <a:off x="8027469" y="2864698"/>
            <a:ext cx="2931702" cy="1938992"/>
          </a:xfrm>
          <a:prstGeom prst="rect">
            <a:avLst/>
          </a:prstGeom>
          <a:noFill/>
        </p:spPr>
        <p:txBody>
          <a:bodyPr wrap="square">
            <a:spAutoFit/>
          </a:bodyPr>
          <a:lstStyle/>
          <a:p>
            <a:r>
              <a:rPr lang="ar-JO" sz="2000">
                <a:latin typeface="Sakkal Majalla" panose="02000000000000000000" pitchFamily="2" charset="-78"/>
                <a:cs typeface="Sakkal Majalla" panose="02000000000000000000" pitchFamily="2" charset="-78"/>
              </a:rPr>
              <a:t>The management of IT services will be evaluated in</a:t>
            </a:r>
            <a:r>
              <a:rPr lang="en-US" sz="2000">
                <a:latin typeface="Sakkal Majalla" panose="02000000000000000000" pitchFamily="2" charset="-78"/>
                <a:cs typeface="Sakkal Majalla" panose="02000000000000000000" pitchFamily="2" charset="-78"/>
              </a:rPr>
              <a:t>TCC</a:t>
            </a:r>
            <a:r>
              <a:rPr lang="ar-JO" sz="2000">
                <a:latin typeface="Sakkal Majalla" panose="02000000000000000000" pitchFamily="2" charset="-78"/>
                <a:cs typeface="Sakkal Majalla" panose="02000000000000000000" pitchFamily="2" charset="-78"/>
              </a:rPr>
              <a:t>In terms of policies, processes, and tools used, and providing a comprehensive document on that with recommendations.</a:t>
            </a:r>
          </a:p>
        </p:txBody>
      </p:sp>
      <p:sp>
        <p:nvSpPr>
          <p:cNvPr id="24" name="TextBox 23">
            <a:extLst>
              <a:ext uri="{FF2B5EF4-FFF2-40B4-BE49-F238E27FC236}">
                <a16:creationId xmlns:a16="http://schemas.microsoft.com/office/drawing/2014/main" id="{C05CF942-65B8-651A-E987-535E40CA8FA1}"/>
              </a:ext>
            </a:extLst>
          </p:cNvPr>
          <p:cNvSpPr txBox="1"/>
          <p:nvPr/>
        </p:nvSpPr>
        <p:spPr>
          <a:xfrm flipH="1">
            <a:off x="4703507" y="2864698"/>
            <a:ext cx="2931702" cy="2554545"/>
          </a:xfrm>
          <a:prstGeom prst="rect">
            <a:avLst/>
          </a:prstGeom>
          <a:noFill/>
        </p:spPr>
        <p:txBody>
          <a:bodyPr wrap="square">
            <a:spAutoFit/>
          </a:bodyPr>
          <a:lstStyle/>
          <a:p>
            <a:r>
              <a:rPr lang="ar-JO" sz="2000">
                <a:latin typeface="Sakkal Majalla" panose="02000000000000000000" pitchFamily="2" charset="-78"/>
                <a:cs typeface="Sakkal Majalla" panose="02000000000000000000" pitchFamily="2" charset="-78"/>
              </a:rPr>
              <a:t>Operations and policies will be implemented according to the best practices and global standards, monitoring their performance, issuing periodic reports, and developing the efficiency of the authority's staff through workshops and on-the-job training.</a:t>
            </a:r>
          </a:p>
        </p:txBody>
      </p:sp>
      <p:sp>
        <p:nvSpPr>
          <p:cNvPr id="25" name="TextBox 24">
            <a:extLst>
              <a:ext uri="{FF2B5EF4-FFF2-40B4-BE49-F238E27FC236}">
                <a16:creationId xmlns:a16="http://schemas.microsoft.com/office/drawing/2014/main" id="{38F2650A-C444-A5E1-3DB1-CD05B6A13941}"/>
              </a:ext>
            </a:extLst>
          </p:cNvPr>
          <p:cNvSpPr txBox="1"/>
          <p:nvPr/>
        </p:nvSpPr>
        <p:spPr>
          <a:xfrm flipH="1">
            <a:off x="1309313" y="2864698"/>
            <a:ext cx="2931702" cy="1938992"/>
          </a:xfrm>
          <a:prstGeom prst="rect">
            <a:avLst/>
          </a:prstGeom>
          <a:noFill/>
        </p:spPr>
        <p:txBody>
          <a:bodyPr wrap="square">
            <a:spAutoFit/>
          </a:bodyPr>
          <a:lstStyle/>
          <a:p>
            <a:r>
              <a:rPr lang="ar-JO" sz="2000">
                <a:latin typeface="Sakkal Majalla" panose="02000000000000000000" pitchFamily="2" charset="-78"/>
                <a:cs typeface="Sakkal Majalla" panose="02000000000000000000" pitchFamily="2" charset="-78"/>
              </a:rPr>
              <a:t>The deliverables and all project documents will be handed over, and the project closure phase will be executed according to the best global practices in project management.</a:t>
            </a:r>
          </a:p>
        </p:txBody>
      </p:sp>
    </p:spTree>
    <p:extLst>
      <p:ext uri="{BB962C8B-B14F-4D97-AF65-F5344CB8AC3E}">
        <p14:creationId xmlns:p14="http://schemas.microsoft.com/office/powerpoint/2010/main" val="286111189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8B8426-B06D-D3C9-662B-0E69B6B993D0}"/>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algn="l" rtl="0" hangingPunct="1">
              <a:spcBef>
                <a:spcPct val="0"/>
              </a:spcBef>
              <a:defRPr/>
            </a:pPr>
            <a:r>
              <a:rPr lang="ar-SA" sz="2400" kern="1200">
                <a:solidFill>
                  <a:schemeClr val="accent2"/>
                </a:solidFill>
                <a:ea typeface="+mj-ea"/>
                <a:sym typeface="Arial"/>
              </a:rPr>
              <a:t>We have linked the main requirements and outputs related to the project according to the terms and specifications document.</a:t>
            </a:r>
          </a:p>
        </p:txBody>
      </p:sp>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457198">
              <a:defRPr/>
            </a:pPr>
            <a:r>
              <a:rPr lang="ar-SA" sz="1800">
                <a:solidFill>
                  <a:schemeClr val="tx2"/>
                </a:solidFill>
                <a:latin typeface="Sakkal Majalla" panose="02000000000000000000" pitchFamily="2" charset="-78"/>
                <a:cs typeface="Sakkal Majalla" panose="02000000000000000000" pitchFamily="2" charset="-78"/>
              </a:rPr>
              <a:t>Package 1: Data Center Maturity</a:t>
            </a:r>
            <a:r>
              <a:rPr lang="en-US" sz="1800">
                <a:solidFill>
                  <a:schemeClr val="tx2"/>
                </a:solidFill>
                <a:latin typeface="Sakkal Majalla" panose="02000000000000000000" pitchFamily="2" charset="-78"/>
                <a:cs typeface="Sakkal Majalla" panose="02000000000000000000" pitchFamily="2" charset="-78"/>
              </a:rPr>
              <a:t>TCC</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Detailing of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843F58C-8E9E-E2C2-2DA8-907EF7916D1A}"/>
              </a:ext>
            </a:extLst>
          </p:cNvPr>
          <p:cNvSpPr>
            <a:spLocks/>
          </p:cNvSpPr>
          <p:nvPr/>
        </p:nvSpPr>
        <p:spPr>
          <a:xfrm>
            <a:off x="637955" y="1537845"/>
            <a:ext cx="4091216" cy="1566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lnSpc>
                <a:spcPct val="150000"/>
              </a:lnSpc>
              <a:spcBef>
                <a:spcPct val="0"/>
              </a:spcBef>
              <a:spcAft>
                <a:spcPct val="0"/>
              </a:spcAft>
              <a:buFont typeface="Arial" panose="020B0604020202020204" pitchFamily="34" charset="0"/>
              <a:buChar char="•"/>
            </a:pPr>
            <a:r>
              <a:rPr lang="ar-SA" sz="1200" dirty="0" err="1">
                <a:solidFill>
                  <a:schemeClr val="tx2"/>
                </a:solidFill>
                <a:latin typeface="Sakkal Majalla" panose="02000000000000000000" pitchFamily="2" charset="-78"/>
                <a:cs typeface="Sakkal Majalla" panose="02000000000000000000" pitchFamily="2" charset="-78"/>
              </a:rPr>
              <a:t>Evaluation</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of</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the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current</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operations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policies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followed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in</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the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authority</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by</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studying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analyzing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the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current</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roles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responsibilities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documents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monitoring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the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mechanism</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following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up</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on</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issuance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analyzing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risks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providing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comprehensive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document</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with</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recommendations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roadmap</a:t>
            </a:r>
            <a:r>
              <a:rPr lang="ar-SA" sz="1200" dirty="0">
                <a:solidFill>
                  <a:schemeClr val="tx2"/>
                </a:solidFill>
                <a:latin typeface="Sakkal Majalla" panose="02000000000000000000" pitchFamily="2" charset="-78"/>
                <a:cs typeface="Sakkal Majalla" panose="02000000000000000000" pitchFamily="2" charset="-78"/>
              </a:rPr>
              <a:t>.</a:t>
            </a:r>
          </a:p>
          <a:p>
            <a:pPr marL="285750" lvl="1" indent="-285750" fontAlgn="base">
              <a:lnSpc>
                <a:spcPct val="150000"/>
              </a:lnSpc>
              <a:spcBef>
                <a:spcPct val="0"/>
              </a:spcBef>
              <a:spcAft>
                <a:spcPct val="0"/>
              </a:spcAft>
              <a:buFont typeface="Arial" panose="020B0604020202020204" pitchFamily="34" charset="0"/>
              <a:buChar char="•"/>
            </a:pPr>
            <a:endParaRPr lang="ar-SA" sz="1200" dirty="0">
              <a:solidFill>
                <a:schemeClr val="tx2"/>
              </a:solidFill>
              <a:latin typeface="Sakkal Majalla" panose="02000000000000000000" pitchFamily="2" charset="-78"/>
              <a:cs typeface="Sakkal Majalla" panose="02000000000000000000" pitchFamily="2" charset="-78"/>
            </a:endParaRPr>
          </a:p>
        </p:txBody>
      </p: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8745" y="1048350"/>
            <a:ext cx="304799" cy="309637"/>
          </a:xfrm>
          <a:prstGeom prst="rect">
            <a:avLst/>
          </a:prstGeom>
        </p:spPr>
      </p:pic>
      <p:sp>
        <p:nvSpPr>
          <p:cNvPr id="160" name="Rectangle 159">
            <a:extLst>
              <a:ext uri="{FF2B5EF4-FFF2-40B4-BE49-F238E27FC236}">
                <a16:creationId xmlns:a16="http://schemas.microsoft.com/office/drawing/2014/main" id="{A69ACBDA-FB85-555E-62B4-0A30B87F8F4D}"/>
              </a:ext>
            </a:extLst>
          </p:cNvPr>
          <p:cNvSpPr>
            <a:spLocks/>
          </p:cNvSpPr>
          <p:nvPr/>
        </p:nvSpPr>
        <p:spPr>
          <a:xfrm>
            <a:off x="5106244" y="1567515"/>
            <a:ext cx="3025459" cy="16541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spcBef>
                <a:spcPct val="0"/>
              </a:spcBef>
              <a:spcAft>
                <a:spcPct val="0"/>
              </a:spcAft>
              <a:buFont typeface="Arial" panose="020B0604020202020204" pitchFamily="34" charset="0"/>
              <a:buChar char="•"/>
            </a:pPr>
            <a:r>
              <a:rPr lang="ar-SA" sz="1600" dirty="0" err="1">
                <a:solidFill>
                  <a:schemeClr val="tx2"/>
                </a:solidFill>
                <a:latin typeface="Sakkal Majalla" panose="02000000000000000000" pitchFamily="2" charset="-78"/>
                <a:cs typeface="Sakkal Majalla" panose="02000000000000000000" pitchFamily="2" charset="-78"/>
              </a:rPr>
              <a:t>Comprehensive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Gap</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Analysis</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Report</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According</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to</a:t>
            </a:r>
            <a:r>
              <a:rPr lang="ar-SA" sz="1600" dirty="0">
                <a:solidFill>
                  <a:schemeClr val="tx2"/>
                </a:solidFill>
                <a:latin typeface="Sakkal Majalla" panose="02000000000000000000" pitchFamily="2" charset="-78"/>
                <a:cs typeface="Sakkal Majalla" panose="02000000000000000000" pitchFamily="2" charset="-78"/>
              </a:rPr>
              <a:t> ISO 27001 </a:t>
            </a:r>
            <a:r>
              <a:rPr lang="ar-SA" sz="1600" dirty="0" err="1">
                <a:solidFill>
                  <a:schemeClr val="tx2"/>
                </a:solidFill>
                <a:latin typeface="Sakkal Majalla" panose="02000000000000000000" pitchFamily="2" charset="-78"/>
                <a:cs typeface="Sakkal Majalla" panose="02000000000000000000" pitchFamily="2" charset="-78"/>
              </a:rPr>
              <a:t>and</a:t>
            </a:r>
            <a:r>
              <a:rPr lang="ar-SA" sz="1600" dirty="0">
                <a:solidFill>
                  <a:schemeClr val="tx2"/>
                </a:solidFill>
                <a:latin typeface="Sakkal Majalla" panose="02000000000000000000" pitchFamily="2" charset="-78"/>
                <a:cs typeface="Sakkal Majalla" panose="02000000000000000000" pitchFamily="2" charset="-78"/>
              </a:rPr>
              <a:t> 9001 </a:t>
            </a:r>
            <a:r>
              <a:rPr lang="ar-SA" sz="1600" dirty="0" err="1">
                <a:solidFill>
                  <a:schemeClr val="tx2"/>
                </a:solidFill>
                <a:latin typeface="Sakkal Majalla" panose="02000000000000000000" pitchFamily="2" charset="-78"/>
                <a:cs typeface="Sakkal Majalla" panose="02000000000000000000" pitchFamily="2" charset="-78"/>
              </a:rPr>
              <a:t>Standards</a:t>
            </a:r>
            <a:endParaRPr lang="ar-SA" sz="16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600" dirty="0" err="1">
                <a:solidFill>
                  <a:schemeClr val="tx2"/>
                </a:solidFill>
                <a:latin typeface="Sakkal Majalla" panose="02000000000000000000" pitchFamily="2" charset="-78"/>
                <a:cs typeface="Sakkal Majalla" panose="02000000000000000000" pitchFamily="2" charset="-78"/>
              </a:rPr>
              <a:t>Providing</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unified</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risk</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assessment</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at</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the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enterprise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level</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against</a:t>
            </a:r>
            <a:r>
              <a:rPr lang="ar-SA" sz="1600" dirty="0">
                <a:solidFill>
                  <a:schemeClr val="tx2"/>
                </a:solidFill>
                <a:latin typeface="Sakkal Majalla" panose="02000000000000000000" pitchFamily="2" charset="-78"/>
                <a:cs typeface="Sakkal Majalla" panose="02000000000000000000" pitchFamily="2" charset="-78"/>
              </a:rPr>
              <a:t> ISO 27001 </a:t>
            </a:r>
            <a:r>
              <a:rPr lang="ar-SA" sz="1600" dirty="0" err="1">
                <a:solidFill>
                  <a:schemeClr val="tx2"/>
                </a:solidFill>
                <a:latin typeface="Sakkal Majalla" panose="02000000000000000000" pitchFamily="2" charset="-78"/>
                <a:cs typeface="Sakkal Majalla" panose="02000000000000000000" pitchFamily="2" charset="-78"/>
              </a:rPr>
              <a:t>and</a:t>
            </a:r>
            <a:r>
              <a:rPr lang="ar-SA" sz="1600" dirty="0">
                <a:solidFill>
                  <a:schemeClr val="tx2"/>
                </a:solidFill>
                <a:latin typeface="Sakkal Majalla" panose="02000000000000000000" pitchFamily="2" charset="-78"/>
                <a:cs typeface="Sakkal Majalla" panose="02000000000000000000" pitchFamily="2" charset="-78"/>
              </a:rPr>
              <a:t> 9001 </a:t>
            </a:r>
            <a:r>
              <a:rPr lang="ar-SA" sz="1600" dirty="0" err="1">
                <a:solidFill>
                  <a:schemeClr val="tx2"/>
                </a:solidFill>
                <a:latin typeface="Sakkal Majalla" panose="02000000000000000000" pitchFamily="2" charset="-78"/>
                <a:cs typeface="Sakkal Majalla" panose="02000000000000000000" pitchFamily="2" charset="-78"/>
              </a:rPr>
              <a:t>controls</a:t>
            </a:r>
            <a:r>
              <a:rPr lang="ar-SA" sz="1600" dirty="0">
                <a:solidFill>
                  <a:schemeClr val="tx2"/>
                </a:solidFill>
                <a:latin typeface="Sakkal Majalla" panose="02000000000000000000" pitchFamily="2" charset="-78"/>
                <a:cs typeface="Sakkal Majalla" panose="02000000000000000000" pitchFamily="2" charset="-78"/>
              </a:rPr>
              <a:t>.</a:t>
            </a:r>
          </a:p>
        </p:txBody>
      </p:sp>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166" name="Rectangle 165">
            <a:extLst>
              <a:ext uri="{FF2B5EF4-FFF2-40B4-BE49-F238E27FC236}">
                <a16:creationId xmlns:a16="http://schemas.microsoft.com/office/drawing/2014/main" id="{10EC2CD1-C838-CAB2-F099-A6015143A8D6}"/>
              </a:ext>
            </a:extLst>
          </p:cNvPr>
          <p:cNvSpPr>
            <a:spLocks/>
          </p:cNvSpPr>
          <p:nvPr/>
        </p:nvSpPr>
        <p:spPr>
          <a:xfrm>
            <a:off x="8395982" y="1567513"/>
            <a:ext cx="2011720" cy="1503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defTabSz="457198">
              <a:defRPr/>
            </a:pPr>
            <a:r>
              <a:rPr lang="ar-SA">
                <a:solidFill>
                  <a:schemeClr val="tx2"/>
                </a:solidFill>
                <a:latin typeface="Sakkal Majalla" panose="02000000000000000000" pitchFamily="2" charset="-78"/>
                <a:cs typeface="Sakkal Majalla" panose="02000000000000000000" pitchFamily="2" charset="-78"/>
              </a:rPr>
              <a:t>Evaluation</a:t>
            </a: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3301179"/>
            <a:ext cx="2011720" cy="2913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defTabSz="457198">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3263394"/>
            <a:ext cx="3145105" cy="31029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Timeline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Delivery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Plan</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Periodic</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reports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on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achievements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priorities</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Monthly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Resources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Training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Plan</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Providing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information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security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policies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procedures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controls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accordance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with</a:t>
            </a:r>
            <a:r>
              <a:rPr lang="ar-SA" sz="1400" dirty="0">
                <a:solidFill>
                  <a:schemeClr val="tx2"/>
                </a:solidFill>
                <a:latin typeface="Sakkal Majalla" panose="02000000000000000000" pitchFamily="2" charset="-78"/>
                <a:cs typeface="Sakkal Majalla" panose="02000000000000000000" pitchFamily="2" charset="-78"/>
              </a:rPr>
              <a:t> ISO 27001,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quality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management</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procedures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controls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accordance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with</a:t>
            </a:r>
            <a:r>
              <a:rPr lang="ar-SA" sz="1400" dirty="0">
                <a:solidFill>
                  <a:schemeClr val="tx2"/>
                </a:solidFill>
                <a:latin typeface="Sakkal Majalla" panose="02000000000000000000" pitchFamily="2" charset="-78"/>
                <a:cs typeface="Sakkal Majalla" panose="02000000000000000000" pitchFamily="2" charset="-78"/>
              </a:rPr>
              <a:t> ISO 9001.</a:t>
            </a: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Providing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performance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indicators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for</a:t>
            </a:r>
            <a:r>
              <a:rPr lang="ar-SA" sz="1400" dirty="0">
                <a:solidFill>
                  <a:schemeClr val="tx2"/>
                </a:solidFill>
                <a:latin typeface="Sakkal Majalla" panose="02000000000000000000" pitchFamily="2" charset="-78"/>
                <a:cs typeface="Sakkal Majalla" panose="02000000000000000000" pitchFamily="2" charset="-78"/>
              </a:rPr>
              <a:t> ISO 27001</a:t>
            </a: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Providing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licensing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delivery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within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environment</a:t>
            </a:r>
            <a:r>
              <a:rPr lang="en-US" sz="1400" dirty="0">
                <a:solidFill>
                  <a:schemeClr val="tx2"/>
                </a:solidFill>
                <a:latin typeface="Sakkal Majalla" panose="02000000000000000000" pitchFamily="2" charset="-78"/>
                <a:cs typeface="Sakkal Majalla" panose="02000000000000000000" pitchFamily="2" charset="-78"/>
              </a:rPr>
              <a:t>TCC</a:t>
            </a:r>
            <a:r>
              <a:rPr lang="ar-SA" sz="1400" dirty="0" err="1">
                <a:solidFill>
                  <a:schemeClr val="tx2"/>
                </a:solidFill>
                <a:latin typeface="Sakkal Majalla" panose="02000000000000000000" pitchFamily="2" charset="-78"/>
                <a:cs typeface="Sakkal Majalla" panose="02000000000000000000" pitchFamily="2" charset="-78"/>
              </a:rPr>
              <a:t>Compatible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tool</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with</a:t>
            </a:r>
            <a:r>
              <a:rPr lang="en-US" sz="1400" dirty="0">
                <a:solidFill>
                  <a:schemeClr val="tx2"/>
                </a:solidFill>
                <a:latin typeface="Sakkal Majalla" panose="02000000000000000000" pitchFamily="2" charset="-78"/>
                <a:cs typeface="Sakkal Majalla" panose="02000000000000000000" pitchFamily="2" charset="-78"/>
              </a:rPr>
              <a:t>TOGAF</a:t>
            </a:r>
            <a:r>
              <a:rPr lang="ar-SA" sz="1400" dirty="0">
                <a:solidFill>
                  <a:schemeClr val="tx2"/>
                </a:solidFill>
                <a:latin typeface="Sakkal Majalla" panose="02000000000000000000" pitchFamily="2" charset="-78"/>
                <a:cs typeface="Sakkal Majalla" panose="02000000000000000000" pitchFamily="2" charset="-78"/>
              </a:rPr>
              <a:t> </a:t>
            </a:r>
            <a:r>
              <a:rPr lang="en-US"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Meets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infrastructure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business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services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requirements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of</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organization</a:t>
            </a:r>
            <a:r>
              <a:rPr lang="ar-SA" sz="1400" dirty="0">
                <a:solidFill>
                  <a:schemeClr val="tx2"/>
                </a:solidFill>
                <a:latin typeface="Sakkal Majalla" panose="02000000000000000000" pitchFamily="2" charset="-78"/>
                <a:cs typeface="Sakkal Majalla" panose="02000000000000000000" pitchFamily="2" charset="-78"/>
              </a:rPr>
              <a:t>.</a:t>
            </a: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The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financing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model</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for</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second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third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fourth</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fifth</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years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with</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improved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structure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compatible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tool</a:t>
            </a:r>
            <a:r>
              <a:rPr lang="ar-SA" sz="1400" dirty="0">
                <a:solidFill>
                  <a:schemeClr val="tx2"/>
                </a:solidFill>
                <a:latin typeface="Sakkal Majalla" panose="02000000000000000000" pitchFamily="2" charset="-78"/>
                <a:cs typeface="Sakkal Majalla" panose="02000000000000000000" pitchFamily="2" charset="-78"/>
              </a:rPr>
              <a:t>.</a:t>
            </a:r>
            <a:r>
              <a:rPr lang="en-US" sz="1400" dirty="0">
                <a:solidFill>
                  <a:schemeClr val="tx2"/>
                </a:solidFill>
                <a:latin typeface="Sakkal Majalla" panose="02000000000000000000" pitchFamily="2" charset="-78"/>
                <a:cs typeface="Sakkal Majalla" panose="02000000000000000000" pitchFamily="2" charset="-78"/>
              </a:rPr>
              <a:t>TOGAF</a:t>
            </a:r>
          </a:p>
        </p:txBody>
      </p:sp>
      <p:cxnSp>
        <p:nvCxnSpPr>
          <p:cNvPr id="11" name="Straight Connector 10">
            <a:extLst>
              <a:ext uri="{FF2B5EF4-FFF2-40B4-BE49-F238E27FC236}">
                <a16:creationId xmlns:a16="http://schemas.microsoft.com/office/drawing/2014/main" id="{C42493B8-8C02-8E04-1FDC-F0BBC9EE74F0}"/>
              </a:ext>
            </a:extLst>
          </p:cNvPr>
          <p:cNvCxnSpPr/>
          <p:nvPr/>
        </p:nvCxnSpPr>
        <p:spPr>
          <a:xfrm>
            <a:off x="1079167" y="3209254"/>
            <a:ext cx="34165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6AF639-5319-3F8F-DE50-97F6ADEDD7BA}"/>
              </a:ext>
            </a:extLst>
          </p:cNvPr>
          <p:cNvCxnSpPr>
            <a:cxnSpLocks/>
          </p:cNvCxnSpPr>
          <p:nvPr/>
        </p:nvCxnSpPr>
        <p:spPr>
          <a:xfrm>
            <a:off x="4986598" y="3209254"/>
            <a:ext cx="2935108"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5B4B69-563B-DB92-BCBE-1C3C7C4EE330}"/>
              </a:ext>
            </a:extLst>
          </p:cNvPr>
          <p:cNvCxnSpPr>
            <a:cxnSpLocks/>
          </p:cNvCxnSpPr>
          <p:nvPr/>
        </p:nvCxnSpPr>
        <p:spPr>
          <a:xfrm>
            <a:off x="8383235" y="3209254"/>
            <a:ext cx="1838736"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3263394"/>
            <a:ext cx="4091216" cy="3068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lnSpc>
                <a:spcPct val="150000"/>
              </a:lnSpc>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Based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on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evaluation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phase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outcomes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schedule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necessary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plans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will</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be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prepared</a:t>
            </a:r>
            <a:r>
              <a:rPr lang="ar-SA" sz="1400" dirty="0">
                <a:solidFill>
                  <a:schemeClr val="tx2"/>
                </a:solidFill>
                <a:latin typeface="Sakkal Majalla" panose="02000000000000000000" pitchFamily="2" charset="-78"/>
                <a:cs typeface="Sakkal Majalla" panose="02000000000000000000" pitchFamily="2" charset="-78"/>
              </a:rPr>
              <a:t>.</a:t>
            </a:r>
          </a:p>
          <a:p>
            <a:pPr marL="285750" lvl="1" indent="-285750" fontAlgn="base">
              <a:lnSpc>
                <a:spcPct val="150000"/>
              </a:lnSpc>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Improving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process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designs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policies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according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to</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recommendations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document</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from</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evaluation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phase</a:t>
            </a:r>
            <a:r>
              <a:rPr lang="ar-SA" sz="1400" dirty="0">
                <a:solidFill>
                  <a:schemeClr val="tx2"/>
                </a:solidFill>
                <a:latin typeface="Sakkal Majalla" panose="02000000000000000000" pitchFamily="2" charset="-78"/>
                <a:cs typeface="Sakkal Majalla" panose="02000000000000000000" pitchFamily="2" charset="-78"/>
              </a:rPr>
              <a:t>.</a:t>
            </a:r>
          </a:p>
          <a:p>
            <a:pPr marL="285750" lvl="1" indent="-285750" fontAlgn="base">
              <a:lnSpc>
                <a:spcPct val="150000"/>
              </a:lnSpc>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Performance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monitoring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through</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auditing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sessions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issuing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periodic</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reports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analyzing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them</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to</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refine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future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plans</a:t>
            </a:r>
            <a:r>
              <a:rPr lang="ar-SA" sz="1400" dirty="0">
                <a:solidFill>
                  <a:schemeClr val="tx2"/>
                </a:solidFill>
                <a:latin typeface="Sakkal Majalla" panose="02000000000000000000" pitchFamily="2" charset="-78"/>
                <a:cs typeface="Sakkal Majalla" panose="02000000000000000000" pitchFamily="2" charset="-78"/>
              </a:rPr>
              <a:t>.</a:t>
            </a:r>
          </a:p>
          <a:p>
            <a:pPr marL="285750" lvl="1" indent="-285750" fontAlgn="base">
              <a:lnSpc>
                <a:spcPct val="150000"/>
              </a:lnSpc>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Coordination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with</a:t>
            </a:r>
            <a:r>
              <a:rPr lang="ar-SA" sz="1400" dirty="0">
                <a:solidFill>
                  <a:schemeClr val="tx2"/>
                </a:solidFill>
                <a:latin typeface="Sakkal Majalla" panose="02000000000000000000" pitchFamily="2" charset="-78"/>
                <a:cs typeface="Sakkal Majalla" panose="02000000000000000000" pitchFamily="2" charset="-78"/>
              </a:rPr>
              <a:t> ISO </a:t>
            </a:r>
            <a:r>
              <a:rPr lang="ar-SA" sz="1400" dirty="0" err="1">
                <a:solidFill>
                  <a:schemeClr val="tx2"/>
                </a:solidFill>
                <a:latin typeface="Sakkal Majalla" panose="02000000000000000000" pitchFamily="2" charset="-78"/>
                <a:cs typeface="Sakkal Majalla" panose="02000000000000000000" pitchFamily="2" charset="-78"/>
              </a:rPr>
              <a:t>certificate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granting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bodies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to</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conduct</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external</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audits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issue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certificates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for</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the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authority</a:t>
            </a:r>
            <a:r>
              <a:rPr lang="ar-SA" sz="1400" dirty="0">
                <a:solidFill>
                  <a:schemeClr val="tx2"/>
                </a:solidFill>
                <a:latin typeface="Sakkal Majalla" panose="02000000000000000000" pitchFamily="2" charset="-78"/>
                <a:cs typeface="Sakkal Majalla" panose="02000000000000000000" pitchFamily="2" charset="-78"/>
              </a:rPr>
              <a:t>.</a:t>
            </a:r>
            <a:r>
              <a:rPr lang="en-US" sz="1400" dirty="0">
                <a:solidFill>
                  <a:schemeClr val="tx2"/>
                </a:solidFill>
                <a:latin typeface="Sakkal Majalla" panose="02000000000000000000" pitchFamily="2" charset="-78"/>
                <a:cs typeface="Sakkal Majalla" panose="02000000000000000000" pitchFamily="2" charset="-78"/>
              </a:rPr>
              <a:t>ISO 9001</a:t>
            </a:r>
            <a:r>
              <a:rPr lang="ar-SA" sz="1400" dirty="0" err="1">
                <a:solidFill>
                  <a:schemeClr val="tx2"/>
                </a:solidFill>
                <a:latin typeface="Sakkal Majalla" panose="02000000000000000000" pitchFamily="2" charset="-78"/>
                <a:cs typeface="Sakkal Majalla" panose="02000000000000000000" pitchFamily="2" charset="-78"/>
              </a:rPr>
              <a:t>And</a:t>
            </a:r>
            <a:r>
              <a:rPr lang="en-US" sz="1400" dirty="0">
                <a:solidFill>
                  <a:schemeClr val="tx2"/>
                </a:solidFill>
                <a:latin typeface="Sakkal Majalla" panose="02000000000000000000" pitchFamily="2" charset="-78"/>
                <a:cs typeface="Sakkal Majalla" panose="02000000000000000000" pitchFamily="2" charset="-78"/>
              </a:rPr>
              <a:t>ISO 27001</a:t>
            </a:r>
            <a:endParaRPr lang="ar-SA" sz="1400" dirty="0">
              <a:solidFill>
                <a:schemeClr val="tx2"/>
              </a:solidFill>
              <a:latin typeface="Sakkal Majalla" panose="02000000000000000000" pitchFamily="2" charset="-78"/>
              <a:cs typeface="Sakkal Majalla" panose="02000000000000000000" pitchFamily="2" charset="-78"/>
            </a:endParaRPr>
          </a:p>
        </p:txBody>
      </p:sp>
      <p:sp>
        <p:nvSpPr>
          <p:cNvPr id="2" name="Rectangle 1">
            <a:extLst>
              <a:ext uri="{FF2B5EF4-FFF2-40B4-BE49-F238E27FC236}">
                <a16:creationId xmlns:a16="http://schemas.microsoft.com/office/drawing/2014/main" id="{166F2978-00D3-B034-4C02-78F5CE7A9D4F}"/>
              </a:ext>
            </a:extLst>
          </p:cNvPr>
          <p:cNvSpPr/>
          <p:nvPr/>
        </p:nvSpPr>
        <p:spPr>
          <a:xfrm>
            <a:off x="10112259" y="1537844"/>
            <a:ext cx="319840" cy="1558872"/>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3" name="Rectangle 2">
            <a:extLst>
              <a:ext uri="{FF2B5EF4-FFF2-40B4-BE49-F238E27FC236}">
                <a16:creationId xmlns:a16="http://schemas.microsoft.com/office/drawing/2014/main" id="{08ACB653-37F6-7E0E-C31E-F8B47CD90855}"/>
              </a:ext>
            </a:extLst>
          </p:cNvPr>
          <p:cNvSpPr/>
          <p:nvPr/>
        </p:nvSpPr>
        <p:spPr>
          <a:xfrm>
            <a:off x="10112259" y="3313589"/>
            <a:ext cx="304799" cy="2913885"/>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8710059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457198">
              <a:defRPr/>
            </a:pPr>
            <a:r>
              <a:rPr lang="ar-SA" sz="1800">
                <a:solidFill>
                  <a:schemeClr val="tx2"/>
                </a:solidFill>
                <a:latin typeface="Sakkal Majalla" panose="02000000000000000000" pitchFamily="2" charset="-78"/>
                <a:cs typeface="Sakkal Majalla" panose="02000000000000000000" pitchFamily="2" charset="-78"/>
              </a:rPr>
              <a:t>Package 2: Enhancement and Integration</a:t>
            </a:r>
            <a:r>
              <a:rPr lang="en-US" sz="1800">
                <a:solidFill>
                  <a:schemeClr val="tx2"/>
                </a:solidFill>
                <a:latin typeface="Sakkal Majalla" panose="02000000000000000000" pitchFamily="2" charset="-78"/>
                <a:cs typeface="Sakkal Majalla" panose="02000000000000000000" pitchFamily="2" charset="-78"/>
              </a:rPr>
              <a:t>ITIL</a:t>
            </a:r>
            <a:r>
              <a:rPr lang="ar-SA" sz="1800">
                <a:solidFill>
                  <a:schemeClr val="tx2"/>
                </a:solidFill>
                <a:latin typeface="Sakkal Majalla" panose="02000000000000000000" pitchFamily="2" charset="-78"/>
                <a:cs typeface="Sakkal Majalla" panose="02000000000000000000" pitchFamily="2" charset="-78"/>
              </a:rPr>
              <a:t>Through an organization</a:t>
            </a:r>
            <a:r>
              <a:rPr lang="en-US" sz="1800">
                <a:solidFill>
                  <a:schemeClr val="tx2"/>
                </a:solidFill>
                <a:latin typeface="Sakkal Majalla" panose="02000000000000000000" pitchFamily="2" charset="-78"/>
                <a:cs typeface="Sakkal Majalla" panose="02000000000000000000" pitchFamily="2" charset="-78"/>
              </a:rPr>
              <a:t>IT Service Management</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Detail of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843F58C-8E9E-E2C2-2DA8-907EF7916D1A}"/>
              </a:ext>
            </a:extLst>
          </p:cNvPr>
          <p:cNvSpPr>
            <a:spLocks/>
          </p:cNvSpPr>
          <p:nvPr/>
        </p:nvSpPr>
        <p:spPr>
          <a:xfrm>
            <a:off x="637955" y="1537845"/>
            <a:ext cx="4091216" cy="1566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lnSpc>
                <a:spcPct val="150000"/>
              </a:lnSpc>
              <a:spcBef>
                <a:spcPct val="0"/>
              </a:spcBef>
              <a:spcAft>
                <a:spcPct val="0"/>
              </a:spcAft>
              <a:buFont typeface="Arial" panose="020B0604020202020204" pitchFamily="34" charset="0"/>
              <a:buChar char="•"/>
            </a:pPr>
            <a:r>
              <a:rPr lang="ar-SA" sz="1200" dirty="0" err="1">
                <a:solidFill>
                  <a:schemeClr val="tx2"/>
                </a:solidFill>
                <a:latin typeface="Sakkal Majalla" panose="02000000000000000000" pitchFamily="2" charset="-78"/>
                <a:cs typeface="Sakkal Majalla" panose="02000000000000000000" pitchFamily="2" charset="-78"/>
              </a:rPr>
              <a:t>Evaluation</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of</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current</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operations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policies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followed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in</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the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authority</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by</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studying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analyzing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current</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roles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responsibilities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documents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monitoring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the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mechanism</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following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up</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on</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issuance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analyzing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risks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providing</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comprehensive</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document</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with</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recommendations</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and</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a</a:t>
            </a:r>
            <a:r>
              <a:rPr lang="ar-SA" sz="1200" dirty="0">
                <a:solidFill>
                  <a:schemeClr val="tx2"/>
                </a:solidFill>
                <a:latin typeface="Sakkal Majalla" panose="02000000000000000000" pitchFamily="2" charset="-78"/>
                <a:cs typeface="Sakkal Majalla" panose="02000000000000000000" pitchFamily="2" charset="-78"/>
              </a:rPr>
              <a:t> </a:t>
            </a:r>
            <a:r>
              <a:rPr lang="ar-SA" sz="1200" dirty="0" err="1">
                <a:solidFill>
                  <a:schemeClr val="tx2"/>
                </a:solidFill>
                <a:latin typeface="Sakkal Majalla" panose="02000000000000000000" pitchFamily="2" charset="-78"/>
                <a:cs typeface="Sakkal Majalla" panose="02000000000000000000" pitchFamily="2" charset="-78"/>
              </a:rPr>
              <a:t>roadmap</a:t>
            </a:r>
            <a:r>
              <a:rPr lang="ar-SA" sz="1200" dirty="0">
                <a:solidFill>
                  <a:schemeClr val="tx2"/>
                </a:solidFill>
                <a:latin typeface="Sakkal Majalla" panose="02000000000000000000" pitchFamily="2" charset="-78"/>
                <a:cs typeface="Sakkal Majalla" panose="02000000000000000000" pitchFamily="2" charset="-78"/>
              </a:rPr>
              <a:t>.</a:t>
            </a:r>
          </a:p>
          <a:p>
            <a:pPr marL="285750" lvl="1" indent="-285750" fontAlgn="base">
              <a:lnSpc>
                <a:spcPct val="150000"/>
              </a:lnSpc>
              <a:spcBef>
                <a:spcPct val="0"/>
              </a:spcBef>
              <a:spcAft>
                <a:spcPct val="0"/>
              </a:spcAft>
              <a:buFont typeface="Arial" panose="020B0604020202020204" pitchFamily="34" charset="0"/>
              <a:buChar char="•"/>
            </a:pPr>
            <a:endParaRPr lang="ar-SA" sz="1200" dirty="0">
              <a:solidFill>
                <a:schemeClr val="tx2"/>
              </a:solidFill>
              <a:latin typeface="Sakkal Majalla" panose="02000000000000000000" pitchFamily="2" charset="-78"/>
              <a:cs typeface="Sakkal Majalla" panose="02000000000000000000" pitchFamily="2" charset="-78"/>
            </a:endParaRPr>
          </a:p>
        </p:txBody>
      </p: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sp>
        <p:nvSpPr>
          <p:cNvPr id="160" name="Rectangle 159">
            <a:extLst>
              <a:ext uri="{FF2B5EF4-FFF2-40B4-BE49-F238E27FC236}">
                <a16:creationId xmlns:a16="http://schemas.microsoft.com/office/drawing/2014/main" id="{A69ACBDA-FB85-555E-62B4-0A30B87F8F4D}"/>
              </a:ext>
            </a:extLst>
          </p:cNvPr>
          <p:cNvSpPr>
            <a:spLocks/>
          </p:cNvSpPr>
          <p:nvPr/>
        </p:nvSpPr>
        <p:spPr>
          <a:xfrm>
            <a:off x="5106244" y="1567515"/>
            <a:ext cx="3025459" cy="16541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Comprehensive Gap Analysis Report According to ISO 20000 Standard</a:t>
            </a:r>
          </a:p>
        </p:txBody>
      </p:sp>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166" name="Rectangle 165">
            <a:extLst>
              <a:ext uri="{FF2B5EF4-FFF2-40B4-BE49-F238E27FC236}">
                <a16:creationId xmlns:a16="http://schemas.microsoft.com/office/drawing/2014/main" id="{10EC2CD1-C838-CAB2-F099-A6015143A8D6}"/>
              </a:ext>
            </a:extLst>
          </p:cNvPr>
          <p:cNvSpPr>
            <a:spLocks/>
          </p:cNvSpPr>
          <p:nvPr/>
        </p:nvSpPr>
        <p:spPr>
          <a:xfrm>
            <a:off x="8395982" y="1567513"/>
            <a:ext cx="2011720" cy="1503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defTabSz="457198">
              <a:defRPr/>
            </a:pPr>
            <a:r>
              <a:rPr lang="ar-SA">
                <a:solidFill>
                  <a:schemeClr val="tx2"/>
                </a:solidFill>
                <a:latin typeface="Sakkal Majalla" panose="02000000000000000000" pitchFamily="2" charset="-78"/>
                <a:cs typeface="Sakkal Majalla" panose="02000000000000000000" pitchFamily="2" charset="-78"/>
              </a:rPr>
              <a:t>Evaluation</a:t>
            </a: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3301179"/>
            <a:ext cx="2011720" cy="2913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defTabSz="457198">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3263394"/>
            <a:ext cx="3145105" cy="31029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Timeline and Deliverables Plan</a:t>
            </a:r>
          </a:p>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Periodic reports on achievements and priorities</a:t>
            </a:r>
          </a:p>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Monthly Resources and Training Plan</a:t>
            </a:r>
          </a:p>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Implementation of change management, incident management, problem management, and service catalog operations.</a:t>
            </a:r>
          </a:p>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Issuing special reports</a:t>
            </a:r>
          </a:p>
          <a:p>
            <a:pPr marL="285750" lvl="1" indent="-285750"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1" name="Straight Connector 10">
            <a:extLst>
              <a:ext uri="{FF2B5EF4-FFF2-40B4-BE49-F238E27FC236}">
                <a16:creationId xmlns:a16="http://schemas.microsoft.com/office/drawing/2014/main" id="{C42493B8-8C02-8E04-1FDC-F0BBC9EE74F0}"/>
              </a:ext>
            </a:extLst>
          </p:cNvPr>
          <p:cNvCxnSpPr/>
          <p:nvPr/>
        </p:nvCxnSpPr>
        <p:spPr>
          <a:xfrm>
            <a:off x="1079167" y="3209254"/>
            <a:ext cx="34165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6AF639-5319-3F8F-DE50-97F6ADEDD7BA}"/>
              </a:ext>
            </a:extLst>
          </p:cNvPr>
          <p:cNvCxnSpPr>
            <a:cxnSpLocks/>
          </p:cNvCxnSpPr>
          <p:nvPr/>
        </p:nvCxnSpPr>
        <p:spPr>
          <a:xfrm>
            <a:off x="4986598" y="3209254"/>
            <a:ext cx="2935108"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5B4B69-563B-DB92-BCBE-1C3C7C4EE330}"/>
              </a:ext>
            </a:extLst>
          </p:cNvPr>
          <p:cNvCxnSpPr>
            <a:cxnSpLocks/>
          </p:cNvCxnSpPr>
          <p:nvPr/>
        </p:nvCxnSpPr>
        <p:spPr>
          <a:xfrm>
            <a:off x="8383235" y="3209254"/>
            <a:ext cx="1838736"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3263394"/>
            <a:ext cx="4091216" cy="3068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lnSpc>
                <a:spcPct val="150000"/>
              </a:lnSpc>
              <a:spcBef>
                <a:spcPct val="0"/>
              </a:spcBef>
              <a:spcAft>
                <a:spcPct val="0"/>
              </a:spcAft>
              <a:buFont typeface="Arial" panose="020B0604020202020204" pitchFamily="34" charset="0"/>
              <a:buChar char="•"/>
            </a:pPr>
            <a:r>
              <a:rPr lang="ar-SA" sz="1600" dirty="0" err="1">
                <a:solidFill>
                  <a:schemeClr val="tx2"/>
                </a:solidFill>
                <a:latin typeface="Sakkal Majalla" panose="02000000000000000000" pitchFamily="2" charset="-78"/>
                <a:cs typeface="Sakkal Majalla" panose="02000000000000000000" pitchFamily="2" charset="-78"/>
              </a:rPr>
              <a:t>Based</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on</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the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outcomes</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of</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the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evaluation</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phase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the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schedule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and</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necessary</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plans</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will</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be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prepared</a:t>
            </a:r>
            <a:r>
              <a:rPr lang="ar-SA" sz="1600" dirty="0">
                <a:solidFill>
                  <a:schemeClr val="tx2"/>
                </a:solidFill>
                <a:latin typeface="Sakkal Majalla" panose="02000000000000000000" pitchFamily="2" charset="-78"/>
                <a:cs typeface="Sakkal Majalla" panose="02000000000000000000" pitchFamily="2" charset="-78"/>
              </a:rPr>
              <a:t>.</a:t>
            </a:r>
          </a:p>
          <a:p>
            <a:pPr marL="285750" lvl="1" indent="-285750" fontAlgn="base">
              <a:lnSpc>
                <a:spcPct val="150000"/>
              </a:lnSpc>
              <a:spcBef>
                <a:spcPct val="0"/>
              </a:spcBef>
              <a:spcAft>
                <a:spcPct val="0"/>
              </a:spcAft>
              <a:buFont typeface="Arial" panose="020B0604020202020204" pitchFamily="34" charset="0"/>
              <a:buChar char="•"/>
            </a:pPr>
            <a:r>
              <a:rPr lang="ar-SA" sz="1600" dirty="0" err="1">
                <a:solidFill>
                  <a:schemeClr val="tx2"/>
                </a:solidFill>
                <a:latin typeface="Sakkal Majalla" panose="02000000000000000000" pitchFamily="2" charset="-78"/>
                <a:cs typeface="Sakkal Majalla" panose="02000000000000000000" pitchFamily="2" charset="-78"/>
              </a:rPr>
              <a:t>Improving</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process</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and</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policy</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design</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according</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to</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the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recommendations</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document</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from</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the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evaluation</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phase</a:t>
            </a:r>
            <a:r>
              <a:rPr lang="ar-SA" sz="1600" dirty="0">
                <a:solidFill>
                  <a:schemeClr val="tx2"/>
                </a:solidFill>
                <a:latin typeface="Sakkal Majalla" panose="02000000000000000000" pitchFamily="2" charset="-78"/>
                <a:cs typeface="Sakkal Majalla" panose="02000000000000000000" pitchFamily="2" charset="-78"/>
              </a:rPr>
              <a:t>.</a:t>
            </a:r>
          </a:p>
          <a:p>
            <a:pPr marL="285750" lvl="1" indent="-285750" fontAlgn="base">
              <a:lnSpc>
                <a:spcPct val="150000"/>
              </a:lnSpc>
              <a:spcBef>
                <a:spcPct val="0"/>
              </a:spcBef>
              <a:spcAft>
                <a:spcPct val="0"/>
              </a:spcAft>
              <a:buFont typeface="Arial" panose="020B0604020202020204" pitchFamily="34" charset="0"/>
              <a:buChar char="•"/>
            </a:pPr>
            <a:r>
              <a:rPr lang="ar-SA" sz="1600" dirty="0" err="1">
                <a:solidFill>
                  <a:schemeClr val="tx2"/>
                </a:solidFill>
                <a:latin typeface="Sakkal Majalla" panose="02000000000000000000" pitchFamily="2" charset="-78"/>
                <a:cs typeface="Sakkal Majalla" panose="02000000000000000000" pitchFamily="2" charset="-78"/>
              </a:rPr>
              <a:t>Monitoring</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performance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through</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audit</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sessions</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issuing</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periodic</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reports</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and</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analyzing</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them</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to</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refine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future</a:t>
            </a:r>
            <a:r>
              <a:rPr lang="ar-SA" sz="1600" dirty="0">
                <a:solidFill>
                  <a:schemeClr val="tx2"/>
                </a:solidFill>
                <a:latin typeface="Sakkal Majalla" panose="02000000000000000000" pitchFamily="2" charset="-78"/>
                <a:cs typeface="Sakkal Majalla" panose="02000000000000000000" pitchFamily="2" charset="-78"/>
              </a:rPr>
              <a:t> </a:t>
            </a:r>
            <a:r>
              <a:rPr lang="ar-SA" sz="1600" dirty="0" err="1">
                <a:solidFill>
                  <a:schemeClr val="tx2"/>
                </a:solidFill>
                <a:latin typeface="Sakkal Majalla" panose="02000000000000000000" pitchFamily="2" charset="-78"/>
                <a:cs typeface="Sakkal Majalla" panose="02000000000000000000" pitchFamily="2" charset="-78"/>
              </a:rPr>
              <a:t>plans</a:t>
            </a:r>
            <a:r>
              <a:rPr lang="ar-SA" sz="1600" dirty="0">
                <a:solidFill>
                  <a:schemeClr val="tx2"/>
                </a:solidFill>
                <a:latin typeface="Sakkal Majalla" panose="02000000000000000000" pitchFamily="2" charset="-78"/>
                <a:cs typeface="Sakkal Majalla" panose="02000000000000000000" pitchFamily="2" charset="-78"/>
              </a:rPr>
              <a:t>.</a:t>
            </a:r>
          </a:p>
        </p:txBody>
      </p:sp>
      <p:sp>
        <p:nvSpPr>
          <p:cNvPr id="2" name="Title 1">
            <a:extLst>
              <a:ext uri="{FF2B5EF4-FFF2-40B4-BE49-F238E27FC236}">
                <a16:creationId xmlns:a16="http://schemas.microsoft.com/office/drawing/2014/main" id="{3A6C45D0-2300-2967-66B3-7B1F42FDF0DD}"/>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SA" sz="2400" kern="1200">
                <a:solidFill>
                  <a:schemeClr val="accent2"/>
                </a:solidFill>
                <a:ea typeface="+mj-ea"/>
                <a:sym typeface="Arial"/>
              </a:rPr>
              <a:t>We linked the main requirements and outputs related to the project according to the specification and requirements booklet.</a:t>
            </a:r>
          </a:p>
        </p:txBody>
      </p:sp>
      <p:sp>
        <p:nvSpPr>
          <p:cNvPr id="3" name="Rectangle 2">
            <a:extLst>
              <a:ext uri="{FF2B5EF4-FFF2-40B4-BE49-F238E27FC236}">
                <a16:creationId xmlns:a16="http://schemas.microsoft.com/office/drawing/2014/main" id="{8B17DB03-49F8-CE4F-3661-24D87605D55C}"/>
              </a:ext>
            </a:extLst>
          </p:cNvPr>
          <p:cNvSpPr/>
          <p:nvPr/>
        </p:nvSpPr>
        <p:spPr>
          <a:xfrm>
            <a:off x="10112259" y="1537844"/>
            <a:ext cx="319840" cy="1558872"/>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 name="Rectangle 3">
            <a:extLst>
              <a:ext uri="{FF2B5EF4-FFF2-40B4-BE49-F238E27FC236}">
                <a16:creationId xmlns:a16="http://schemas.microsoft.com/office/drawing/2014/main" id="{833F7EE7-D9AB-7D35-A3A1-AC1204CA6DD4}"/>
              </a:ext>
            </a:extLst>
          </p:cNvPr>
          <p:cNvSpPr/>
          <p:nvPr/>
        </p:nvSpPr>
        <p:spPr>
          <a:xfrm>
            <a:off x="10112259" y="3313589"/>
            <a:ext cx="304799" cy="2913885"/>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65166728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457198">
              <a:defRPr/>
            </a:pPr>
            <a:r>
              <a:rPr lang="ar-SA" sz="1800">
                <a:solidFill>
                  <a:schemeClr val="tx2"/>
                </a:solidFill>
                <a:latin typeface="Sakkal Majalla" panose="02000000000000000000" pitchFamily="2" charset="-78"/>
                <a:cs typeface="Sakkal Majalla" panose="02000000000000000000" pitchFamily="2" charset="-78"/>
              </a:rPr>
              <a:t>Package 3: Maturity of IT Service Management Services in</a:t>
            </a:r>
            <a:r>
              <a:rPr lang="en-US" sz="1800">
                <a:solidFill>
                  <a:schemeClr val="tx2"/>
                </a:solidFill>
                <a:latin typeface="Sakkal Majalla" panose="02000000000000000000" pitchFamily="2" charset="-78"/>
                <a:cs typeface="Sakkal Majalla" panose="02000000000000000000" pitchFamily="2" charset="-78"/>
              </a:rPr>
              <a:t>TCC</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Detailing of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716925"/>
            <a:ext cx="2011720" cy="40844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defTabSz="457198">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1679140"/>
            <a:ext cx="3145105" cy="43495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spcBef>
                <a:spcPct val="0"/>
              </a:spcBef>
              <a:spcAft>
                <a:spcPct val="0"/>
              </a:spcAft>
              <a:buFont typeface="Arial" panose="020B0604020202020204" pitchFamily="34" charset="0"/>
              <a:buChar char="•"/>
            </a:pPr>
            <a:r>
              <a:rPr lang="ar-SA" sz="1400" dirty="0">
                <a:solidFill>
                  <a:schemeClr val="tx2"/>
                </a:solidFill>
                <a:latin typeface="Sakkal Majalla" panose="02000000000000000000" pitchFamily="2" charset="-78"/>
                <a:cs typeface="Sakkal Majalla" panose="02000000000000000000" pitchFamily="2" charset="-78"/>
              </a:rPr>
              <a:t>IT </a:t>
            </a:r>
            <a:r>
              <a:rPr lang="ar-SA" sz="1400" dirty="0" err="1">
                <a:solidFill>
                  <a:schemeClr val="tx2"/>
                </a:solidFill>
                <a:latin typeface="Sakkal Majalla" panose="02000000000000000000" pitchFamily="2" charset="-78"/>
                <a:cs typeface="Sakkal Majalla" panose="02000000000000000000" pitchFamily="2" charset="-78"/>
              </a:rPr>
              <a:t>Infrastructure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Management</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Operating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Information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Technology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Systems</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Information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Technology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Governance</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Creating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managing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email</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calendar</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services</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Domain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Services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Management</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Cybersecurity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Interface</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Monthly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Resource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Plan</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Monthly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Guide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to</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Time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Records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Compliance</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Monthly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System</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Performance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Report</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Quarterly</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plan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for</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system</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improvement</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recommendations</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Annual</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Timeline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for</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Product</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Delivery</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Annual</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Documentation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Update</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for</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Operations</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Maintenance</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ar-SA" sz="1400" dirty="0" err="1">
                <a:solidFill>
                  <a:schemeClr val="tx2"/>
                </a:solidFill>
                <a:latin typeface="Sakkal Majalla" panose="02000000000000000000" pitchFamily="2" charset="-78"/>
                <a:cs typeface="Sakkal Majalla" panose="02000000000000000000" pitchFamily="2" charset="-78"/>
              </a:rPr>
              <a:t>Annual</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Training</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Development</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Plan</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and</a:t>
            </a:r>
            <a:r>
              <a:rPr lang="ar-SA" sz="1400" dirty="0">
                <a:solidFill>
                  <a:schemeClr val="tx2"/>
                </a:solidFill>
                <a:latin typeface="Sakkal Majalla" panose="02000000000000000000" pitchFamily="2" charset="-78"/>
                <a:cs typeface="Sakkal Majalla" panose="02000000000000000000" pitchFamily="2" charset="-78"/>
              </a:rPr>
              <a:t> </a:t>
            </a:r>
            <a:r>
              <a:rPr lang="ar-SA" sz="1400" dirty="0" err="1">
                <a:solidFill>
                  <a:schemeClr val="tx2"/>
                </a:solidFill>
                <a:latin typeface="Sakkal Majalla" panose="02000000000000000000" pitchFamily="2" charset="-78"/>
                <a:cs typeface="Sakkal Majalla" panose="02000000000000000000" pitchFamily="2" charset="-78"/>
              </a:rPr>
              <a:t>Compliance</a:t>
            </a:r>
            <a:endParaRPr lang="ar-SA" sz="1400" dirty="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endParaRPr lang="ar-SA" sz="1400" dirty="0">
              <a:solidFill>
                <a:schemeClr val="tx2"/>
              </a:solidFill>
              <a:latin typeface="Sakkal Majalla" panose="02000000000000000000" pitchFamily="2" charset="-78"/>
              <a:cs typeface="Sakkal Majalla" panose="02000000000000000000" pitchFamily="2" charset="-78"/>
            </a:endParaRPr>
          </a:p>
        </p:txBody>
      </p: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79140"/>
            <a:ext cx="4091216" cy="43006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Operating the listed services by a specialized and experienced team in the required fields.</a:t>
            </a:r>
          </a:p>
          <a:p>
            <a:pPr marL="285750" lvl="1" indent="-285750"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Issuance of periodic reports and improvement plans</a:t>
            </a:r>
          </a:p>
          <a:p>
            <a:pPr marL="285750" lvl="1" indent="-285750"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Alignment on plans with stakeholders</a:t>
            </a:r>
          </a:p>
          <a:p>
            <a:pPr marL="285750" lvl="1" indent="-285750"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Implementation of improvement plans and review of the achieved impact</a:t>
            </a:r>
          </a:p>
        </p:txBody>
      </p:sp>
      <p:sp>
        <p:nvSpPr>
          <p:cNvPr id="2" name="Title 1">
            <a:extLst>
              <a:ext uri="{FF2B5EF4-FFF2-40B4-BE49-F238E27FC236}">
                <a16:creationId xmlns:a16="http://schemas.microsoft.com/office/drawing/2014/main" id="{7F4C0BCC-1FB3-F68B-76B7-E109E6040289}"/>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SA" sz="2400" kern="1200">
                <a:solidFill>
                  <a:schemeClr val="accent2"/>
                </a:solidFill>
                <a:ea typeface="+mj-ea"/>
                <a:sym typeface="Arial"/>
              </a:rPr>
              <a:t>We have linked the main requirements and outputs related to the project according to the specifications and conditions booklet.</a:t>
            </a:r>
          </a:p>
        </p:txBody>
      </p:sp>
      <p:sp>
        <p:nvSpPr>
          <p:cNvPr id="4" name="Rectangle 3">
            <a:extLst>
              <a:ext uri="{FF2B5EF4-FFF2-40B4-BE49-F238E27FC236}">
                <a16:creationId xmlns:a16="http://schemas.microsoft.com/office/drawing/2014/main" id="{ADAB1DFD-AC6E-8ACA-3D36-FE3D6C80A2E9}"/>
              </a:ext>
            </a:extLst>
          </p:cNvPr>
          <p:cNvSpPr/>
          <p:nvPr/>
        </p:nvSpPr>
        <p:spPr>
          <a:xfrm>
            <a:off x="10112260" y="1579925"/>
            <a:ext cx="304798" cy="4647549"/>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1646891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E98F72-5895-2AB5-4DA3-AD7C223897CC}"/>
              </a:ext>
            </a:extLst>
          </p:cNvPr>
          <p:cNvSpPr txBox="1"/>
          <p:nvPr/>
        </p:nvSpPr>
        <p:spPr>
          <a:xfrm>
            <a:off x="810987" y="1138629"/>
            <a:ext cx="7304314" cy="3849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spcAft>
                <a:spcPts val="800"/>
              </a:spcAft>
            </a:pP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We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extend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our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thanks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and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appreciation.</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Royal</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Commission</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for</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Riyadh</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City</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For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giving</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us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opportunity</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to</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offer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our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services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by</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inviting</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us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to</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apply</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for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project.</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Operation</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of</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IT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services</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management</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and</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license</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renewal</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for</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the</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King</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Abdulaziz</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Project</a:t>
            </a:r>
            <a:r>
              <a:rPr lang="en-US"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Public</a:t>
            </a:r>
            <a:r>
              <a:rPr lang="ar-SA" sz="2000" b="1"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b="1"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transportation</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"Based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on</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our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diverse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skills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and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experiences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in</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this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field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we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are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honored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to</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present</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this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offer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Digital</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Future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Company</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to</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ensure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providing</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best</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expertise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t>
            </a:r>
          </a:p>
          <a:p>
            <a:pPr algn="l" rtl="1">
              <a:lnSpc>
                <a:spcPct val="150000"/>
              </a:lnSpc>
              <a:spcAft>
                <a:spcPts val="800"/>
              </a:spcAft>
            </a:pP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In</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our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technical</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and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financial</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proposal</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we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have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taken</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into</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account</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contents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of</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terms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and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specifications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booklet</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and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attachments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related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to</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this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project</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We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hope</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that</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this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proposal</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aligns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with</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your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expectations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and</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meets</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your</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000" dirty="0" err="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approval</a:t>
            </a:r>
            <a:r>
              <a:rPr lang="ar-SA" sz="2000" dirty="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a:t>
            </a:r>
          </a:p>
        </p:txBody>
      </p:sp>
      <p:sp>
        <p:nvSpPr>
          <p:cNvPr id="6" name="TextBox 5">
            <a:extLst>
              <a:ext uri="{FF2B5EF4-FFF2-40B4-BE49-F238E27FC236}">
                <a16:creationId xmlns:a16="http://schemas.microsoft.com/office/drawing/2014/main" id="{DBF2CE61-483D-77CB-2128-A09F5F339533}"/>
              </a:ext>
            </a:extLst>
          </p:cNvPr>
          <p:cNvSpPr txBox="1"/>
          <p:nvPr/>
        </p:nvSpPr>
        <p:spPr>
          <a:xfrm>
            <a:off x="8757437" y="2656115"/>
            <a:ext cx="3189514"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ar-SA" sz="6000" b="0" i="0" u="none" strike="noStrike" cap="none" spc="0" normalizeH="0" baseline="0" dirty="0" err="1">
                <a:ln>
                  <a:noFill/>
                </a:ln>
                <a:solidFill>
                  <a:schemeClr val="bg1"/>
                </a:solidFill>
                <a:effectLst/>
                <a:uFillTx/>
                <a:latin typeface="+mj-lt"/>
                <a:ea typeface="+mj-ea"/>
                <a:cs typeface="+mj-cs"/>
                <a:sym typeface="Helvetica"/>
              </a:rPr>
              <a:t>Thanks</a:t>
            </a:r>
            <a:r>
              <a:rPr kumimoji="0" lang="ar-SA" sz="6000" b="0" i="0" u="none" strike="noStrike" cap="none" spc="0" normalizeH="0" baseline="0" dirty="0">
                <a:ln>
                  <a:noFill/>
                </a:ln>
                <a:solidFill>
                  <a:schemeClr val="bg1"/>
                </a:solidFill>
                <a:effectLst/>
                <a:uFillTx/>
                <a:latin typeface="+mj-lt"/>
                <a:ea typeface="+mj-ea"/>
                <a:cs typeface="+mj-cs"/>
                <a:sym typeface="Helvetica"/>
              </a:rPr>
              <a:t> </a:t>
            </a:r>
            <a:r>
              <a:rPr kumimoji="0" lang="ar-SA" sz="6000" b="0" i="0" u="none" strike="noStrike" cap="none" spc="0" normalizeH="0" baseline="0" dirty="0" err="1">
                <a:ln>
                  <a:noFill/>
                </a:ln>
                <a:solidFill>
                  <a:schemeClr val="bg1"/>
                </a:solidFill>
                <a:effectLst/>
                <a:uFillTx/>
                <a:latin typeface="+mj-lt"/>
                <a:ea typeface="+mj-ea"/>
                <a:cs typeface="+mj-cs"/>
                <a:sym typeface="Helvetica"/>
              </a:rPr>
              <a:t>and</a:t>
            </a:r>
            <a:r>
              <a:rPr kumimoji="0" lang="ar-SA" sz="6000" b="0" i="0" u="none" strike="noStrike" cap="none" spc="0" normalizeH="0" baseline="0" dirty="0">
                <a:ln>
                  <a:noFill/>
                </a:ln>
                <a:solidFill>
                  <a:schemeClr val="bg1"/>
                </a:solidFill>
                <a:effectLst/>
                <a:uFillTx/>
                <a:latin typeface="+mj-lt"/>
                <a:ea typeface="+mj-ea"/>
                <a:cs typeface="+mj-cs"/>
                <a:sym typeface="Helvetica"/>
              </a:rPr>
              <a:t> </a:t>
            </a:r>
            <a:r>
              <a:rPr kumimoji="0" lang="ar-SA" sz="6000" b="0" i="0" u="none" strike="noStrike" cap="none" spc="0" normalizeH="0" baseline="0" dirty="0" err="1">
                <a:ln>
                  <a:noFill/>
                </a:ln>
                <a:solidFill>
                  <a:schemeClr val="bg1"/>
                </a:solidFill>
                <a:effectLst/>
                <a:uFillTx/>
                <a:latin typeface="+mj-lt"/>
                <a:ea typeface="+mj-ea"/>
                <a:cs typeface="+mj-cs"/>
                <a:sym typeface="Helvetica"/>
              </a:rPr>
              <a:t>Appreciation</a:t>
            </a:r>
            <a:endParaRPr kumimoji="0" lang="en-US" sz="6000" b="0" i="0" u="none" strike="noStrike" cap="none" spc="0" normalizeH="0" baseline="0" dirty="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1808949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457198">
              <a:defRPr/>
            </a:pPr>
            <a:r>
              <a:rPr lang="ar-SA" sz="1800">
                <a:solidFill>
                  <a:schemeClr val="tx2"/>
                </a:solidFill>
                <a:latin typeface="Sakkal Majalla" panose="02000000000000000000" pitchFamily="2" charset="-78"/>
                <a:cs typeface="Sakkal Majalla" panose="02000000000000000000" pitchFamily="2" charset="-78"/>
              </a:rPr>
              <a:t>Package 4: Licenses and Subscriptions</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Detailing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716925"/>
            <a:ext cx="2011720" cy="40844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defTabSz="457198">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1679139"/>
            <a:ext cx="3145105" cy="45359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Liferay DXP</a:t>
            </a: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Liferay Search</a:t>
            </a: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SolarWinds NPM - Enterprise Edition</a:t>
            </a:r>
          </a:p>
          <a:p>
            <a:pPr marL="285750" lvl="1" indent="-285750" fontAlgn="base">
              <a:spcBef>
                <a:spcPct val="0"/>
              </a:spcBef>
              <a:spcAft>
                <a:spcPct val="0"/>
              </a:spcAft>
              <a:buFont typeface="Arial" panose="020B0604020202020204" pitchFamily="34" charset="0"/>
              <a:buChar char="•"/>
            </a:pPr>
            <a:r>
              <a:rPr lang="fr-FR" sz="1600">
                <a:solidFill>
                  <a:schemeClr val="tx2"/>
                </a:solidFill>
                <a:latin typeface="Sakkal Majalla" panose="02000000000000000000" pitchFamily="2" charset="-78"/>
                <a:cs typeface="Sakkal Majalla" panose="02000000000000000000" pitchFamily="2" charset="-78"/>
              </a:rPr>
              <a:t>Android</a:t>
            </a:r>
            <a:r>
              <a:rPr lang="fr-FR" sz="1600" err="1">
                <a:solidFill>
                  <a:schemeClr val="tx2"/>
                </a:solidFill>
                <a:latin typeface="Sakkal Majalla" panose="02000000000000000000" pitchFamily="2" charset="-78"/>
                <a:cs typeface="Sakkal Majalla" panose="02000000000000000000" pitchFamily="2" charset="-78"/>
              </a:rPr>
              <a:t>Android</a:t>
            </a:r>
            <a:r>
              <a:rPr lang="fr-FR" sz="1600">
                <a:solidFill>
                  <a:schemeClr val="tx2"/>
                </a:solidFill>
                <a:latin typeface="Sakkal Majalla" panose="02000000000000000000" pitchFamily="2" charset="-78"/>
                <a:cs typeface="Sakkal Majalla" panose="02000000000000000000" pitchFamily="2" charset="-78"/>
              </a:rPr>
              <a:t>تطبيق محمول أصلي</a:t>
            </a:r>
            <a:endParaRPr lang="en-US"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تطبيق الجوال الأصلي لنظام iOS</a:t>
            </a: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SOAP UI Pro</a:t>
            </a: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App Dynamics - Enterprise Edition</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err="1">
                <a:solidFill>
                  <a:schemeClr val="tx2"/>
                </a:solidFill>
                <a:latin typeface="Sakkal Majalla" panose="02000000000000000000" pitchFamily="2" charset="-78"/>
                <a:cs typeface="Sakkal Majalla" panose="02000000000000000000" pitchFamily="2" charset="-78"/>
              </a:rPr>
              <a:t>Burpsuite</a:t>
            </a:r>
            <a:r>
              <a:rPr lang="en-US" sz="1600">
                <a:solidFill>
                  <a:schemeClr val="tx2"/>
                </a:solidFill>
                <a:latin typeface="Sakkal Majalla" panose="02000000000000000000" pitchFamily="2" charset="-78"/>
                <a:cs typeface="Sakkal Majalla" panose="02000000000000000000" pitchFamily="2" charset="-78"/>
              </a:rPr>
              <a:t>Web &amp; mobile</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Commvault</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RHEL Premium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err="1">
                <a:solidFill>
                  <a:schemeClr val="tx2"/>
                </a:solidFill>
                <a:latin typeface="Sakkal Majalla" panose="02000000000000000000" pitchFamily="2" charset="-78"/>
                <a:cs typeface="Sakkal Majalla" panose="02000000000000000000" pitchFamily="2" charset="-78"/>
              </a:rPr>
              <a:t>Nextcloud</a:t>
            </a:r>
            <a:r>
              <a:rPr lang="en-US" sz="1600">
                <a:solidFill>
                  <a:schemeClr val="tx2"/>
                </a:solidFill>
                <a:latin typeface="Sakkal Majalla" panose="02000000000000000000" pitchFamily="2" charset="-78"/>
                <a:cs typeface="Sakkal Majalla" panose="02000000000000000000" pitchFamily="2" charset="-78"/>
              </a:rPr>
              <a:t>الدعم المميز</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F5 ASM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F5 Local Traffic Manager</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ITSM IFS</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Atlassian Jira</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Firebase</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Google Maps API</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Google Places API</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79140"/>
            <a:ext cx="4091216" cy="43006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Providing the required licenses and subscriptions according to the booklet.</a:t>
            </a:r>
          </a:p>
        </p:txBody>
      </p:sp>
      <p:sp>
        <p:nvSpPr>
          <p:cNvPr id="3" name="Title 1">
            <a:extLst>
              <a:ext uri="{FF2B5EF4-FFF2-40B4-BE49-F238E27FC236}">
                <a16:creationId xmlns:a16="http://schemas.microsoft.com/office/drawing/2014/main" id="{6F8ED4B4-DC82-D7FE-3DEC-6B44B5A6189C}"/>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SA" sz="2400" kern="1200">
                <a:solidFill>
                  <a:schemeClr val="accent2"/>
                </a:solidFill>
                <a:ea typeface="+mj-ea"/>
                <a:sym typeface="Arial"/>
              </a:rPr>
              <a:t>We linked the main requirements and project-related outputs according to the specifications and terms document.</a:t>
            </a:r>
          </a:p>
        </p:txBody>
      </p:sp>
      <p:sp>
        <p:nvSpPr>
          <p:cNvPr id="4" name="Rectangle 3">
            <a:extLst>
              <a:ext uri="{FF2B5EF4-FFF2-40B4-BE49-F238E27FC236}">
                <a16:creationId xmlns:a16="http://schemas.microsoft.com/office/drawing/2014/main" id="{4947EDE7-E075-B08B-D4D1-B1D4701CF78F}"/>
              </a:ext>
            </a:extLst>
          </p:cNvPr>
          <p:cNvSpPr/>
          <p:nvPr/>
        </p:nvSpPr>
        <p:spPr>
          <a:xfrm>
            <a:off x="10112260" y="1579925"/>
            <a:ext cx="304798" cy="4647549"/>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40515843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1492430"/>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457198">
              <a:defRPr/>
            </a:pPr>
            <a:r>
              <a:rPr lang="ar-SA" sz="1800">
                <a:solidFill>
                  <a:schemeClr val="tx2"/>
                </a:solidFill>
                <a:latin typeface="Sakkal Majalla" panose="02000000000000000000" pitchFamily="2" charset="-78"/>
                <a:cs typeface="Sakkal Majalla" panose="02000000000000000000" pitchFamily="2" charset="-78"/>
              </a:rPr>
              <a:t>All packages</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Detailing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615893"/>
            <a:ext cx="1563867" cy="13472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defTabSz="457198">
              <a:defRPr/>
            </a:pPr>
            <a:r>
              <a:rPr lang="ar-SA">
                <a:solidFill>
                  <a:schemeClr val="tx2"/>
                </a:solidFill>
                <a:latin typeface="Sakkal Majalla" panose="02000000000000000000" pitchFamily="2" charset="-78"/>
                <a:cs typeface="Sakkal Majalla" panose="02000000000000000000" pitchFamily="2" charset="-78"/>
              </a:rPr>
              <a:t>Delivery</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9" y="1615895"/>
            <a:ext cx="2971290" cy="14143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 4-year training program for competency development</a:t>
            </a:r>
          </a:p>
        </p:txBody>
      </p: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15894"/>
            <a:ext cx="4091216" cy="14143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Holding specialized training workshops</a:t>
            </a:r>
          </a:p>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Conducting knowledge transfer sessions for delivering outputs.</a:t>
            </a:r>
          </a:p>
          <a:p>
            <a:pPr marL="285750" lvl="1" indent="-285750"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Preparing a Project Closure Report</a:t>
            </a:r>
          </a:p>
          <a:p>
            <a:pPr marL="285750" lvl="1" indent="-285750"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8751410A-5987-AABE-73EC-B2DD23C5F7FD}"/>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SA" sz="2400" kern="1200">
                <a:solidFill>
                  <a:schemeClr val="accent2"/>
                </a:solidFill>
                <a:ea typeface="+mj-ea"/>
                <a:sym typeface="Arial"/>
              </a:rPr>
              <a:t>We linked the main requirements and project outputs according to the specifications and requirements document.</a:t>
            </a:r>
          </a:p>
        </p:txBody>
      </p:sp>
      <p:sp>
        <p:nvSpPr>
          <p:cNvPr id="3" name="Rectangle 2">
            <a:extLst>
              <a:ext uri="{FF2B5EF4-FFF2-40B4-BE49-F238E27FC236}">
                <a16:creationId xmlns:a16="http://schemas.microsoft.com/office/drawing/2014/main" id="{683667C9-7001-3A6F-1D71-B12968383F99}"/>
              </a:ext>
            </a:extLst>
          </p:cNvPr>
          <p:cNvSpPr/>
          <p:nvPr/>
        </p:nvSpPr>
        <p:spPr>
          <a:xfrm>
            <a:off x="10112260" y="1566410"/>
            <a:ext cx="304786" cy="1396740"/>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cxnSp>
        <p:nvCxnSpPr>
          <p:cNvPr id="5" name="Straight Connector 4">
            <a:extLst>
              <a:ext uri="{FF2B5EF4-FFF2-40B4-BE49-F238E27FC236}">
                <a16:creationId xmlns:a16="http://schemas.microsoft.com/office/drawing/2014/main" id="{34497EDE-B79E-4E2D-E935-61579067578C}"/>
              </a:ext>
            </a:extLst>
          </p:cNvPr>
          <p:cNvCxnSpPr>
            <a:cxnSpLocks/>
          </p:cNvCxnSpPr>
          <p:nvPr/>
        </p:nvCxnSpPr>
        <p:spPr>
          <a:xfrm>
            <a:off x="4901534"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1631"/>
      </p:ext>
    </p:extLst>
  </p:cSld>
  <p:clrMapOvr>
    <a:overrideClrMapping bg1="lt1" tx1="dk1" bg2="lt2" tx2="dk2" accent1="accent1" accent2="accent2" accent3="accent3" accent4="accent4" accent5="accent5" accent6="accent6" hlink="hlink" folHlink="folHlink"/>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24D904F-EC19-7C54-0B91-B0B7C69637E6}"/>
              </a:ext>
            </a:extLst>
          </p:cNvPr>
          <p:cNvGrpSpPr/>
          <p:nvPr/>
        </p:nvGrpSpPr>
        <p:grpSpPr>
          <a:xfrm>
            <a:off x="724598" y="1350336"/>
            <a:ext cx="10987028" cy="4540882"/>
            <a:chOff x="724598" y="2163006"/>
            <a:chExt cx="10987028" cy="3728211"/>
          </a:xfrm>
        </p:grpSpPr>
        <p:sp>
          <p:nvSpPr>
            <p:cNvPr id="2" name="Rectangle 1">
              <a:extLst>
                <a:ext uri="{FF2B5EF4-FFF2-40B4-BE49-F238E27FC236}">
                  <a16:creationId xmlns:a16="http://schemas.microsoft.com/office/drawing/2014/main" id="{E6FF1F80-1BC9-0B76-D12C-DCD6C0FA7745}"/>
                </a:ext>
              </a:extLst>
            </p:cNvPr>
            <p:cNvSpPr/>
            <p:nvPr/>
          </p:nvSpPr>
          <p:spPr>
            <a:xfrm>
              <a:off x="6278479" y="2163006"/>
              <a:ext cx="5433146" cy="1702353"/>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defTabSz="1018824"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Package 1: Data Center Maturity</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TCC</a:t>
              </a:r>
              <a:endPar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a:p>
              <a:pPr marL="0" marR="0" lvl="0" indent="0" defTabSz="1018824" eaLnBrk="1" fontAlgn="auto" latinLnBrk="0" hangingPunct="1">
                <a:lnSpc>
                  <a:spcPct val="100000"/>
                </a:lnSpc>
                <a:spcBef>
                  <a:spcPts val="0"/>
                </a:spcBef>
                <a:spcAft>
                  <a:spcPts val="0"/>
                </a:spcAft>
                <a:buClrTx/>
                <a:buSzTx/>
                <a:buFontTx/>
                <a:buNone/>
                <a:tabLst/>
                <a:defRPr/>
              </a:pPr>
              <a:endPar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a:p>
              <a:pPr marL="342900" marR="0" lvl="0" indent="-342900" defTabSz="10188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Enterprise Architecture Specialist</a:t>
              </a:r>
            </a:p>
            <a:p>
              <a:pPr marL="342900" marR="0" lvl="0" indent="-342900" defTabSz="10188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Business Continuity and Cybersecurity Consultant (Saudi National)</a:t>
              </a:r>
            </a:p>
            <a:p>
              <a:pPr marL="342900" marR="0" lvl="0" indent="-342900" defTabSz="10188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Quality Management Consultant (Saudi National)</a:t>
              </a:r>
            </a:p>
            <a:p>
              <a:pPr marL="342900" marR="0" lvl="0" indent="-342900" defTabSz="10188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Business Analyst</a:t>
              </a:r>
            </a:p>
            <a:p>
              <a:pPr marL="342900" marR="0" lvl="0" indent="-342900" defTabSz="10188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Digital Services Consultant</a:t>
              </a:r>
              <a:endParaRPr kumimoji="0" lang="ar-SA" sz="20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4" name="Rectangle 3">
              <a:extLst>
                <a:ext uri="{FF2B5EF4-FFF2-40B4-BE49-F238E27FC236}">
                  <a16:creationId xmlns:a16="http://schemas.microsoft.com/office/drawing/2014/main" id="{F8AB8010-5787-90FE-866F-743EA121E339}"/>
                </a:ext>
              </a:extLst>
            </p:cNvPr>
            <p:cNvSpPr/>
            <p:nvPr/>
          </p:nvSpPr>
          <p:spPr>
            <a:xfrm>
              <a:off x="724598" y="2163006"/>
              <a:ext cx="5433146" cy="1702353"/>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1018824"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Package 2: Enhancement and Integration</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Through the organization</a:t>
              </a:r>
              <a:r>
                <a:rPr lang="en-US" sz="2000" b="1" kern="1200">
                  <a:solidFill>
                    <a:srgbClr val="FFFFFF"/>
                  </a:solidFill>
                  <a:latin typeface="Sakkal Majalla" panose="02000000000000000000" pitchFamily="2" charset="-78"/>
                  <a:cs typeface="Sakkal Majalla" panose="02000000000000000000" pitchFamily="2" charset="-78"/>
                </a:rPr>
                <a:t>IT Service Management</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defTabSz="1018824"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342900" indent="-342900" defTabSz="1018824"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Specialist</a:t>
              </a:r>
              <a:r>
                <a:rPr lang="en-US" sz="1600" kern="1200">
                  <a:solidFill>
                    <a:srgbClr val="FFFFFF"/>
                  </a:solidFill>
                  <a:latin typeface="Sakkal Majalla" panose="02000000000000000000" pitchFamily="2" charset="-78"/>
                  <a:ea typeface="Calibri"/>
                  <a:cs typeface="Sakkal Majalla" panose="02000000000000000000" pitchFamily="2" charset="-78"/>
                </a:rPr>
                <a:t>ITIL</a:t>
              </a:r>
              <a:endParaRPr lang="ar-SA" sz="1600" kern="1200">
                <a:solidFill>
                  <a:srgbClr val="FFFFFF"/>
                </a:solidFill>
                <a:latin typeface="Sakkal Majalla" panose="02000000000000000000" pitchFamily="2" charset="-78"/>
                <a:ea typeface="Calibri"/>
                <a:cs typeface="Sakkal Majalla" panose="02000000000000000000" pitchFamily="2" charset="-78"/>
              </a:endParaRPr>
            </a:p>
            <a:p>
              <a:pPr marL="342900" marR="0" lvl="0" indent="-342900" defTabSz="1018824" eaLnBrk="1" fontAlgn="auto" latinLnBrk="0" hangingPunct="1">
                <a:lnSpc>
                  <a:spcPct val="100000"/>
                </a:lnSpc>
                <a:spcBef>
                  <a:spcPts val="0"/>
                </a:spcBef>
                <a:spcAft>
                  <a:spcPts val="0"/>
                </a:spcAft>
                <a:buClrTx/>
                <a:buSzTx/>
                <a:buFont typeface="Arial" panose="020B0604020202020204" pitchFamily="34" charset="0"/>
                <a:buChar char="•"/>
                <a:tabLst/>
                <a:defRPr/>
              </a:pPr>
              <a:endParaRPr lang="ar-SA" sz="2000" kern="1200">
                <a:solidFill>
                  <a:srgbClr val="FFFFFF"/>
                </a:solidFill>
                <a:latin typeface="Sakkal Majalla" panose="02000000000000000000" pitchFamily="2" charset="-78"/>
                <a:ea typeface="Calibri"/>
                <a:cs typeface="Sakkal Majalla" panose="02000000000000000000" pitchFamily="2" charset="-78"/>
              </a:endParaRPr>
            </a:p>
            <a:p>
              <a:pPr marL="342900" marR="0" lvl="0" indent="-342900" defTabSz="1018824"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24598" y="3989183"/>
              <a:ext cx="10987028" cy="1902034"/>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18824" hangingPunct="1">
                <a:defRPr/>
              </a:pPr>
              <a:r>
                <a:rPr lang="ar-SA" sz="2000" b="1" kern="1200" dirty="0" err="1">
                  <a:solidFill>
                    <a:srgbClr val="FFFFFF"/>
                  </a:solidFill>
                  <a:latin typeface="Sakkal Majalla" panose="02000000000000000000" pitchFamily="2" charset="-78"/>
                  <a:cs typeface="Sakkal Majalla" panose="02000000000000000000" pitchFamily="2" charset="-78"/>
                </a:rPr>
                <a:t>Package</a:t>
              </a:r>
              <a:r>
                <a:rPr lang="ar-SA" sz="2000" b="1" kern="1200" dirty="0">
                  <a:solidFill>
                    <a:srgbClr val="FFFFFF"/>
                  </a:solidFill>
                  <a:latin typeface="Sakkal Majalla" panose="02000000000000000000" pitchFamily="2" charset="-78"/>
                  <a:cs typeface="Sakkal Majalla" panose="02000000000000000000" pitchFamily="2" charset="-78"/>
                </a:rPr>
                <a:t> 3: </a:t>
              </a:r>
              <a:r>
                <a:rPr lang="ar-SA" sz="2000" b="1" kern="1200" dirty="0" err="1">
                  <a:solidFill>
                    <a:srgbClr val="FFFFFF"/>
                  </a:solidFill>
                  <a:latin typeface="Sakkal Majalla" panose="02000000000000000000" pitchFamily="2" charset="-78"/>
                  <a:cs typeface="Sakkal Majalla" panose="02000000000000000000" pitchFamily="2" charset="-78"/>
                </a:rPr>
                <a:t>Maturity</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of</a:t>
              </a:r>
              <a:r>
                <a:rPr lang="ar-SA" sz="2000" b="1" kern="1200" dirty="0">
                  <a:solidFill>
                    <a:srgbClr val="FFFFFF"/>
                  </a:solidFill>
                  <a:latin typeface="Sakkal Majalla" panose="02000000000000000000" pitchFamily="2" charset="-78"/>
                  <a:cs typeface="Sakkal Majalla" panose="02000000000000000000" pitchFamily="2" charset="-78"/>
                </a:rPr>
                <a:t> IT </a:t>
              </a:r>
              <a:r>
                <a:rPr lang="ar-SA" sz="2000" b="1" kern="1200" dirty="0" err="1">
                  <a:solidFill>
                    <a:srgbClr val="FFFFFF"/>
                  </a:solidFill>
                  <a:latin typeface="Sakkal Majalla" panose="02000000000000000000" pitchFamily="2" charset="-78"/>
                  <a:cs typeface="Sakkal Majalla" panose="02000000000000000000" pitchFamily="2" charset="-78"/>
                </a:rPr>
                <a:t>Service</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Management</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Service</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in</a:t>
              </a:r>
              <a:r>
                <a:rPr lang="en-US" sz="2000" b="1" kern="1200" dirty="0">
                  <a:solidFill>
                    <a:srgbClr val="FFFFFF"/>
                  </a:solidFill>
                  <a:latin typeface="Sakkal Majalla" panose="02000000000000000000" pitchFamily="2" charset="-78"/>
                  <a:cs typeface="Sakkal Majalla" panose="02000000000000000000" pitchFamily="2" charset="-78"/>
                </a:rPr>
                <a:t>TCC</a:t>
              </a:r>
            </a:p>
            <a:p>
              <a:pPr defTabSz="1018824" hangingPunct="1">
                <a:defRPr/>
              </a:pPr>
              <a:r>
                <a:rPr lang="en-US" sz="2000" b="1" kern="1200" dirty="0">
                  <a:solidFill>
                    <a:srgbClr val="FFFFFF"/>
                  </a:solidFill>
                  <a:latin typeface="Sakkal Majalla" panose="02000000000000000000" pitchFamily="2" charset="-78"/>
                  <a:cs typeface="Sakkal Majalla" panose="02000000000000000000" pitchFamily="2" charset="-78"/>
                </a:rPr>
                <a:t> </a:t>
              </a:r>
              <a:endParaRPr lang="ar-SA" sz="2000" b="1" kern="1200" dirty="0">
                <a:solidFill>
                  <a:srgbClr val="FFFFFF"/>
                </a:solidFill>
                <a:latin typeface="Sakkal Majalla" panose="02000000000000000000" pitchFamily="2" charset="-78"/>
                <a:cs typeface="Sakkal Majalla" panose="02000000000000000000" pitchFamily="2" charset="-78"/>
              </a:endParaRPr>
            </a:p>
            <a:p>
              <a:pPr marL="342900" indent="-342900" defTabSz="1018824"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IT </a:t>
              </a:r>
              <a:r>
                <a:rPr lang="ar-SA" sz="1600" kern="1200" dirty="0" err="1">
                  <a:solidFill>
                    <a:srgbClr val="FFFFFF"/>
                  </a:solidFill>
                  <a:latin typeface="Sakkal Majalla" panose="02000000000000000000" pitchFamily="2" charset="-78"/>
                  <a:ea typeface="Calibri"/>
                  <a:cs typeface="Sakkal Majalla" panose="02000000000000000000" pitchFamily="2" charset="-78"/>
                </a:rPr>
                <a:t>Operations</a:t>
              </a:r>
              <a:r>
                <a:rPr lang="ar-SA" sz="1600" kern="1200" dirty="0">
                  <a:solidFill>
                    <a:srgbClr val="FFFFFF"/>
                  </a:solidFill>
                  <a:latin typeface="Sakkal Majalla" panose="02000000000000000000" pitchFamily="2" charset="-78"/>
                  <a:ea typeface="Calibri"/>
                  <a:cs typeface="Sakkal Majalla" panose="02000000000000000000" pitchFamily="2" charset="-78"/>
                </a:rPr>
                <a:t> </a:t>
              </a:r>
              <a:r>
                <a:rPr lang="ar-SA" sz="1600" kern="1200" dirty="0" err="1">
                  <a:solidFill>
                    <a:srgbClr val="FFFFFF"/>
                  </a:solidFill>
                  <a:latin typeface="Sakkal Majalla" panose="02000000000000000000" pitchFamily="2" charset="-78"/>
                  <a:ea typeface="Calibri"/>
                  <a:cs typeface="Sakkal Majalla" panose="02000000000000000000" pitchFamily="2" charset="-78"/>
                </a:rPr>
                <a:t>Manager</a:t>
              </a:r>
              <a:r>
                <a:rPr lang="en-US" sz="1600" kern="1200" dirty="0">
                  <a:solidFill>
                    <a:srgbClr val="FFFFFF"/>
                  </a:solidFill>
                  <a:latin typeface="Sakkal Majalla" panose="02000000000000000000" pitchFamily="2" charset="-78"/>
                  <a:ea typeface="Calibri"/>
                  <a:cs typeface="Sakkal Majalla" panose="02000000000000000000" pitchFamily="2" charset="-78"/>
                </a:rPr>
                <a:t>OT</a:t>
              </a:r>
            </a:p>
            <a:p>
              <a:pPr marL="342900" indent="-342900" defTabSz="1018824"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IT </a:t>
              </a:r>
              <a:r>
                <a:rPr lang="ar-SA" sz="1600" kern="1200" dirty="0" err="1">
                  <a:solidFill>
                    <a:srgbClr val="FFFFFF"/>
                  </a:solidFill>
                  <a:latin typeface="Sakkal Majalla" panose="02000000000000000000" pitchFamily="2" charset="-78"/>
                  <a:ea typeface="Calibri"/>
                  <a:cs typeface="Sakkal Majalla" panose="02000000000000000000" pitchFamily="2" charset="-78"/>
                </a:rPr>
                <a:t>Infrastructure</a:t>
              </a:r>
              <a:r>
                <a:rPr lang="ar-SA" sz="1600" kern="1200" dirty="0">
                  <a:solidFill>
                    <a:srgbClr val="FFFFFF"/>
                  </a:solidFill>
                  <a:latin typeface="Sakkal Majalla" panose="02000000000000000000" pitchFamily="2" charset="-78"/>
                  <a:ea typeface="Calibri"/>
                  <a:cs typeface="Sakkal Majalla" panose="02000000000000000000" pitchFamily="2" charset="-78"/>
                </a:rPr>
                <a:t> </a:t>
              </a:r>
              <a:r>
                <a:rPr lang="ar-SA" sz="1600" kern="1200" dirty="0" err="1">
                  <a:solidFill>
                    <a:srgbClr val="FFFFFF"/>
                  </a:solidFill>
                  <a:latin typeface="Sakkal Majalla" panose="02000000000000000000" pitchFamily="2" charset="-78"/>
                  <a:ea typeface="Calibri"/>
                  <a:cs typeface="Sakkal Majalla" panose="02000000000000000000" pitchFamily="2" charset="-78"/>
                </a:rPr>
                <a:t>Engineer</a:t>
              </a:r>
              <a:endParaRPr lang="ar-SA" sz="1600" kern="1200" dirty="0">
                <a:solidFill>
                  <a:srgbClr val="FFFFFF"/>
                </a:solidFill>
                <a:latin typeface="Sakkal Majalla" panose="02000000000000000000" pitchFamily="2" charset="-78"/>
                <a:ea typeface="Calibri"/>
                <a:cs typeface="Sakkal Majalla" panose="02000000000000000000" pitchFamily="2" charset="-78"/>
              </a:endParaRPr>
            </a:p>
            <a:p>
              <a:pPr marL="342900" indent="-342900" defTabSz="1018824" hangingPunct="1">
                <a:buFont typeface="Arial" panose="020B0604020202020204" pitchFamily="34" charset="0"/>
                <a:buChar char="•"/>
                <a:defRPr/>
              </a:pPr>
              <a:r>
                <a:rPr lang="ar-SA" sz="1600" kern="1200" dirty="0" err="1">
                  <a:solidFill>
                    <a:srgbClr val="FFFFFF"/>
                  </a:solidFill>
                  <a:latin typeface="Sakkal Majalla" panose="02000000000000000000" pitchFamily="2" charset="-78"/>
                  <a:ea typeface="Calibri"/>
                  <a:cs typeface="Sakkal Majalla" panose="02000000000000000000" pitchFamily="2" charset="-78"/>
                </a:rPr>
                <a:t>Network</a:t>
              </a:r>
              <a:r>
                <a:rPr lang="ar-SA" sz="1600" kern="1200" dirty="0">
                  <a:solidFill>
                    <a:srgbClr val="FFFFFF"/>
                  </a:solidFill>
                  <a:latin typeface="Sakkal Majalla" panose="02000000000000000000" pitchFamily="2" charset="-78"/>
                  <a:ea typeface="Calibri"/>
                  <a:cs typeface="Sakkal Majalla" panose="02000000000000000000" pitchFamily="2" charset="-78"/>
                </a:rPr>
                <a:t> </a:t>
              </a:r>
              <a:r>
                <a:rPr lang="ar-SA" sz="1600" kern="1200" dirty="0" err="1">
                  <a:solidFill>
                    <a:srgbClr val="FFFFFF"/>
                  </a:solidFill>
                  <a:latin typeface="Sakkal Majalla" panose="02000000000000000000" pitchFamily="2" charset="-78"/>
                  <a:ea typeface="Calibri"/>
                  <a:cs typeface="Sakkal Majalla" panose="02000000000000000000" pitchFamily="2" charset="-78"/>
                </a:rPr>
                <a:t>and</a:t>
              </a:r>
              <a:r>
                <a:rPr lang="ar-SA" sz="1600" kern="1200" dirty="0">
                  <a:solidFill>
                    <a:srgbClr val="FFFFFF"/>
                  </a:solidFill>
                  <a:latin typeface="Sakkal Majalla" panose="02000000000000000000" pitchFamily="2" charset="-78"/>
                  <a:ea typeface="Calibri"/>
                  <a:cs typeface="Sakkal Majalla" panose="02000000000000000000" pitchFamily="2" charset="-78"/>
                </a:rPr>
                <a:t> </a:t>
              </a:r>
              <a:r>
                <a:rPr lang="ar-SA" sz="1600" kern="1200" dirty="0" err="1">
                  <a:solidFill>
                    <a:srgbClr val="FFFFFF"/>
                  </a:solidFill>
                  <a:latin typeface="Sakkal Majalla" panose="02000000000000000000" pitchFamily="2" charset="-78"/>
                  <a:ea typeface="Calibri"/>
                  <a:cs typeface="Sakkal Majalla" panose="02000000000000000000" pitchFamily="2" charset="-78"/>
                </a:rPr>
                <a:t>Cybersecurity</a:t>
              </a:r>
              <a:r>
                <a:rPr lang="ar-SA" sz="1600" kern="1200" dirty="0">
                  <a:solidFill>
                    <a:srgbClr val="FFFFFF"/>
                  </a:solidFill>
                  <a:latin typeface="Sakkal Majalla" panose="02000000000000000000" pitchFamily="2" charset="-78"/>
                  <a:ea typeface="Calibri"/>
                  <a:cs typeface="Sakkal Majalla" panose="02000000000000000000" pitchFamily="2" charset="-78"/>
                </a:rPr>
                <a:t> </a:t>
              </a:r>
              <a:r>
                <a:rPr lang="ar-SA" sz="1600" kern="1200" dirty="0" err="1">
                  <a:solidFill>
                    <a:srgbClr val="FFFFFF"/>
                  </a:solidFill>
                  <a:latin typeface="Sakkal Majalla" panose="02000000000000000000" pitchFamily="2" charset="-78"/>
                  <a:ea typeface="Calibri"/>
                  <a:cs typeface="Sakkal Majalla" panose="02000000000000000000" pitchFamily="2" charset="-78"/>
                </a:rPr>
                <a:t>Engineer</a:t>
              </a:r>
              <a:endParaRPr lang="ar-SA" sz="1600" kern="1200" dirty="0">
                <a:solidFill>
                  <a:srgbClr val="FFFFFF"/>
                </a:solidFill>
                <a:latin typeface="Sakkal Majalla" panose="02000000000000000000" pitchFamily="2" charset="-78"/>
                <a:ea typeface="Calibri"/>
                <a:cs typeface="Sakkal Majalla" panose="02000000000000000000" pitchFamily="2" charset="-78"/>
              </a:endParaRPr>
            </a:p>
            <a:p>
              <a:pPr marL="342900" indent="-342900" defTabSz="1018824" hangingPunct="1">
                <a:buFont typeface="Arial" panose="020B0604020202020204" pitchFamily="34" charset="0"/>
                <a:buChar char="•"/>
                <a:defRPr/>
              </a:pPr>
              <a:r>
                <a:rPr lang="ar-SA" sz="1600" kern="1200" dirty="0" err="1">
                  <a:solidFill>
                    <a:srgbClr val="FFFFFF"/>
                  </a:solidFill>
                  <a:latin typeface="Sakkal Majalla" panose="02000000000000000000" pitchFamily="2" charset="-78"/>
                  <a:ea typeface="Calibri"/>
                  <a:cs typeface="Sakkal Majalla" panose="02000000000000000000" pitchFamily="2" charset="-78"/>
                </a:rPr>
                <a:t>Network</a:t>
              </a:r>
              <a:r>
                <a:rPr lang="ar-SA" sz="1600" kern="1200" dirty="0">
                  <a:solidFill>
                    <a:srgbClr val="FFFFFF"/>
                  </a:solidFill>
                  <a:latin typeface="Sakkal Majalla" panose="02000000000000000000" pitchFamily="2" charset="-78"/>
                  <a:ea typeface="Calibri"/>
                  <a:cs typeface="Sakkal Majalla" panose="02000000000000000000" pitchFamily="2" charset="-78"/>
                </a:rPr>
                <a:t> </a:t>
              </a:r>
              <a:r>
                <a:rPr lang="ar-SA" sz="1600" kern="1200" dirty="0" err="1">
                  <a:solidFill>
                    <a:srgbClr val="FFFFFF"/>
                  </a:solidFill>
                  <a:latin typeface="Sakkal Majalla" panose="02000000000000000000" pitchFamily="2" charset="-78"/>
                  <a:ea typeface="Calibri"/>
                  <a:cs typeface="Sakkal Majalla" panose="02000000000000000000" pitchFamily="2" charset="-78"/>
                </a:rPr>
                <a:t>engineer</a:t>
              </a:r>
              <a:r>
                <a:rPr lang="ar-SA" sz="1600" kern="1200" dirty="0">
                  <a:solidFill>
                    <a:srgbClr val="FFFFFF"/>
                  </a:solidFill>
                  <a:latin typeface="Sakkal Majalla" panose="02000000000000000000" pitchFamily="2" charset="-78"/>
                  <a:ea typeface="Calibri"/>
                  <a:cs typeface="Sakkal Majalla" panose="02000000000000000000" pitchFamily="2" charset="-78"/>
                </a:rPr>
                <a:t> </a:t>
              </a:r>
              <a:r>
                <a:rPr lang="ar-SA" sz="1600" kern="1200" dirty="0" err="1">
                  <a:solidFill>
                    <a:srgbClr val="FFFFFF"/>
                  </a:solidFill>
                  <a:latin typeface="Sakkal Majalla" panose="02000000000000000000" pitchFamily="2" charset="-78"/>
                  <a:ea typeface="Calibri"/>
                  <a:cs typeface="Sakkal Majalla" panose="02000000000000000000" pitchFamily="2" charset="-78"/>
                </a:rPr>
                <a:t>and</a:t>
              </a:r>
              <a:r>
                <a:rPr lang="en-US" sz="1600" kern="1200" dirty="0">
                  <a:solidFill>
                    <a:srgbClr val="FFFFFF"/>
                  </a:solidFill>
                  <a:latin typeface="Sakkal Majalla" panose="02000000000000000000" pitchFamily="2" charset="-78"/>
                  <a:ea typeface="Calibri"/>
                  <a:cs typeface="Sakkal Majalla" panose="02000000000000000000" pitchFamily="2" charset="-78"/>
                </a:rPr>
                <a:t>VOIP</a:t>
              </a:r>
              <a:endParaRPr lang="ar-SA" sz="1600" kern="1200" dirty="0">
                <a:solidFill>
                  <a:srgbClr val="FFFFFF"/>
                </a:solidFill>
                <a:latin typeface="Sakkal Majalla" panose="02000000000000000000" pitchFamily="2" charset="-78"/>
                <a:ea typeface="Calibri"/>
                <a:cs typeface="Sakkal Majalla" panose="02000000000000000000" pitchFamily="2" charset="-78"/>
              </a:endParaRPr>
            </a:p>
            <a:p>
              <a:pPr marL="342900" indent="-342900" defTabSz="1018824" hangingPunct="1">
                <a:buFont typeface="Arial" panose="020B0604020202020204" pitchFamily="34" charset="0"/>
                <a:buChar char="•"/>
                <a:defRPr/>
              </a:pPr>
              <a:r>
                <a:rPr lang="ar-SA" sz="1600" kern="1200" dirty="0" err="1">
                  <a:solidFill>
                    <a:srgbClr val="FFFFFF"/>
                  </a:solidFill>
                  <a:latin typeface="Sakkal Majalla" panose="02000000000000000000" pitchFamily="2" charset="-78"/>
                  <a:ea typeface="Calibri"/>
                  <a:cs typeface="Sakkal Majalla" panose="02000000000000000000" pitchFamily="2" charset="-78"/>
                </a:rPr>
                <a:t>Systems</a:t>
              </a:r>
              <a:r>
                <a:rPr lang="ar-SA" sz="1600" kern="1200" dirty="0">
                  <a:solidFill>
                    <a:srgbClr val="FFFFFF"/>
                  </a:solidFill>
                  <a:latin typeface="Sakkal Majalla" panose="02000000000000000000" pitchFamily="2" charset="-78"/>
                  <a:ea typeface="Calibri"/>
                  <a:cs typeface="Sakkal Majalla" panose="02000000000000000000" pitchFamily="2" charset="-78"/>
                </a:rPr>
                <a:t> </a:t>
              </a:r>
              <a:r>
                <a:rPr lang="ar-SA" sz="1600" kern="1200" dirty="0" err="1">
                  <a:solidFill>
                    <a:srgbClr val="FFFFFF"/>
                  </a:solidFill>
                  <a:latin typeface="Sakkal Majalla" panose="02000000000000000000" pitchFamily="2" charset="-78"/>
                  <a:ea typeface="Calibri"/>
                  <a:cs typeface="Sakkal Majalla" panose="02000000000000000000" pitchFamily="2" charset="-78"/>
                </a:rPr>
                <a:t>Engineer</a:t>
              </a:r>
              <a:endParaRPr lang="ar-SA" sz="1600" kern="1200" dirty="0">
                <a:solidFill>
                  <a:srgbClr val="FFFFFF"/>
                </a:solidFill>
                <a:latin typeface="Sakkal Majalla" panose="02000000000000000000" pitchFamily="2" charset="-78"/>
                <a:ea typeface="Calibri"/>
                <a:cs typeface="Sakkal Majalla" panose="02000000000000000000" pitchFamily="2" charset="-78"/>
              </a:endParaRPr>
            </a:p>
          </p:txBody>
        </p:sp>
        <p:sp>
          <p:nvSpPr>
            <p:cNvPr id="8" name="TextBox 7">
              <a:extLst>
                <a:ext uri="{FF2B5EF4-FFF2-40B4-BE49-F238E27FC236}">
                  <a16:creationId xmlns:a16="http://schemas.microsoft.com/office/drawing/2014/main" id="{649239D3-2DF4-925F-E4A2-00A1FE4D247C}"/>
                </a:ext>
              </a:extLst>
            </p:cNvPr>
            <p:cNvSpPr txBox="1"/>
            <p:nvPr/>
          </p:nvSpPr>
          <p:spPr>
            <a:xfrm>
              <a:off x="5262618" y="4576862"/>
              <a:ext cx="4320363" cy="1086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defTabSz="1018824"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Linux System Administrator/Oracle Database Administrator</a:t>
              </a:r>
            </a:p>
            <a:p>
              <a:pPr marL="342900" indent="-342900" defTabSz="1018824"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Technical Asset Management Specialist</a:t>
              </a:r>
            </a:p>
            <a:p>
              <a:pPr marL="342900" indent="-342900" defTabSz="1018824"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Senior Project Management Office Specialist (Saudi National)</a:t>
              </a:r>
            </a:p>
            <a:p>
              <a:pPr marL="342900" indent="-342900" defTabSz="1018824"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Project Specialist (Saudi National) - 2 positions</a:t>
              </a:r>
              <a:endParaRPr lang="en-US" sz="1600" kern="1200" dirty="0">
                <a:solidFill>
                  <a:srgbClr val="FFFFFF"/>
                </a:solidFill>
                <a:latin typeface="Sakkal Majalla" panose="02000000000000000000" pitchFamily="2" charset="-78"/>
                <a:ea typeface="Calibri"/>
                <a:cs typeface="Sakkal Majalla" panose="02000000000000000000" pitchFamily="2" charset="-78"/>
              </a:endParaRPr>
            </a:p>
          </p:txBody>
        </p:sp>
      </p:grpSp>
      <p:sp>
        <p:nvSpPr>
          <p:cNvPr id="11" name="Title 1">
            <a:extLst>
              <a:ext uri="{FF2B5EF4-FFF2-40B4-BE49-F238E27FC236}">
                <a16:creationId xmlns:a16="http://schemas.microsoft.com/office/drawing/2014/main" id="{959E8D7E-6DC9-F064-1484-4DFC05713F06}"/>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SA" sz="2400" kern="1200">
                <a:solidFill>
                  <a:schemeClr val="accent2"/>
                </a:solidFill>
                <a:ea typeface="+mj-ea"/>
                <a:sym typeface="Arial"/>
              </a:rPr>
              <a:t>The project will be implemented by a specialized team.</a:t>
            </a:r>
          </a:p>
        </p:txBody>
      </p:sp>
    </p:spTree>
    <p:extLst>
      <p:ext uri="{BB962C8B-B14F-4D97-AF65-F5344CB8AC3E}">
        <p14:creationId xmlns:p14="http://schemas.microsoft.com/office/powerpoint/2010/main" val="2578710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F06DFF-F42F-45C2-7FDB-8E97ADE4F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60" y="1373690"/>
            <a:ext cx="6479888" cy="45359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FD7BF4-1C18-E902-4CDA-E866DEEEDBB7}"/>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SA" sz="2400" kern="1200">
                <a:solidFill>
                  <a:schemeClr val="accent2"/>
                </a:solidFill>
                <a:ea typeface="+mj-ea"/>
                <a:sym typeface="Arial"/>
              </a:rPr>
              <a:t>We will implement a quality management system according to ISO 9001 standards.</a:t>
            </a:r>
          </a:p>
        </p:txBody>
      </p:sp>
      <p:sp>
        <p:nvSpPr>
          <p:cNvPr id="8" name="Rectangle 1">
            <a:extLst>
              <a:ext uri="{FF2B5EF4-FFF2-40B4-BE49-F238E27FC236}">
                <a16:creationId xmlns:a16="http://schemas.microsoft.com/office/drawing/2014/main" id="{D9C19900-2697-18BA-DA3C-E32B27A00079}"/>
              </a:ext>
            </a:extLst>
          </p:cNvPr>
          <p:cNvSpPr>
            <a:spLocks noChangeArrowheads="1"/>
          </p:cNvSpPr>
          <p:nvPr/>
        </p:nvSpPr>
        <p:spPr bwMode="auto">
          <a:xfrm>
            <a:off x="6726348" y="1170533"/>
            <a:ext cx="4565868"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tabLst/>
            </a:pPr>
            <a:r>
              <a:rPr kumimoji="0" lang="ar-SA" altLang="en-US" sz="1300" b="1" i="0" u="none" strike="noStrike" cap="none" normalizeH="0" baseline="0" dirty="0" err="1">
                <a:ln>
                  <a:noFill/>
                </a:ln>
                <a:solidFill>
                  <a:schemeClr val="accent2"/>
                </a:solidFill>
                <a:effectLst/>
                <a:latin typeface="Sakkal Majalla" panose="02000000000000000000" pitchFamily="2" charset="-78"/>
                <a:cs typeface="Sakkal Majalla" panose="02000000000000000000" pitchFamily="2" charset="-78"/>
              </a:rPr>
              <a:t>We</a:t>
            </a:r>
            <a:r>
              <a:rPr kumimoji="0" lang="ar-SA" altLang="en-US" sz="1300" b="1" i="0" u="none" strike="noStrike" cap="none" normalizeH="0" baseline="0" dirty="0">
                <a:ln>
                  <a:noFill/>
                </a:ln>
                <a:solidFill>
                  <a:schemeClr val="accent2"/>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accent2"/>
                </a:solidFill>
                <a:effectLst/>
                <a:latin typeface="Sakkal Majalla" panose="02000000000000000000" pitchFamily="2" charset="-78"/>
                <a:cs typeface="Sakkal Majalla" panose="02000000000000000000" pitchFamily="2" charset="-78"/>
              </a:rPr>
              <a:t>will</a:t>
            </a:r>
            <a:r>
              <a:rPr kumimoji="0" lang="ar-SA" altLang="en-US" sz="1300" b="1" i="0" u="none" strike="noStrike" cap="none" normalizeH="0" baseline="0" dirty="0">
                <a:ln>
                  <a:noFill/>
                </a:ln>
                <a:solidFill>
                  <a:schemeClr val="accent2"/>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accent2"/>
                </a:solidFill>
                <a:effectLst/>
                <a:latin typeface="Sakkal Majalla" panose="02000000000000000000" pitchFamily="2" charset="-78"/>
                <a:cs typeface="Sakkal Majalla" panose="02000000000000000000" pitchFamily="2" charset="-78"/>
              </a:rPr>
              <a:t>do</a:t>
            </a:r>
            <a:r>
              <a:rPr kumimoji="0" lang="ar-JO" altLang="en-US" sz="1300" b="1" i="0" u="none" strike="noStrike" cap="none" normalizeH="0" baseline="0" dirty="0">
                <a:ln>
                  <a:noFill/>
                </a:ln>
                <a:solidFill>
                  <a:schemeClr val="accent2"/>
                </a:solidFill>
                <a:effectLst/>
                <a:latin typeface="Sakkal Majalla" panose="02000000000000000000" pitchFamily="2" charset="-78"/>
                <a:cs typeface="Sakkal Majalla" panose="02000000000000000000" pitchFamily="2" charset="-78"/>
              </a:rPr>
              <a:t>Ensuring provision</a:t>
            </a:r>
            <a:r>
              <a:rPr kumimoji="0" lang="ar-SA" altLang="en-US" sz="1300" b="1" i="0" u="none" strike="noStrike" cap="none" normalizeH="0" baseline="0" dirty="0" err="1">
                <a:ln>
                  <a:noFill/>
                </a:ln>
                <a:solidFill>
                  <a:schemeClr val="accent2"/>
                </a:solidFill>
                <a:effectLst/>
                <a:latin typeface="Sakkal Majalla" panose="02000000000000000000" pitchFamily="2" charset="-78"/>
                <a:cs typeface="Sakkal Majalla" panose="02000000000000000000" pitchFamily="2" charset="-78"/>
              </a:rPr>
              <a:t>Commitment</a:t>
            </a:r>
            <a:r>
              <a:rPr kumimoji="0" lang="ar-SA" altLang="en-US" sz="1300" b="1" i="0" u="none" strike="noStrike" cap="none" normalizeH="0" baseline="0" dirty="0">
                <a:ln>
                  <a:noFill/>
                </a:ln>
                <a:solidFill>
                  <a:schemeClr val="accent2"/>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accent2"/>
                </a:solidFill>
                <a:effectLst/>
                <a:latin typeface="Sakkal Majalla" panose="02000000000000000000" pitchFamily="2" charset="-78"/>
                <a:cs typeface="Sakkal Majalla" panose="02000000000000000000" pitchFamily="2" charset="-78"/>
              </a:rPr>
              <a:t>and</a:t>
            </a:r>
            <a:r>
              <a:rPr kumimoji="0" lang="ar-SA" altLang="en-US" sz="1300" b="1" i="0" u="none" strike="noStrike" cap="none" normalizeH="0" baseline="0" dirty="0">
                <a:ln>
                  <a:noFill/>
                </a:ln>
                <a:solidFill>
                  <a:schemeClr val="accent2"/>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accent2"/>
                </a:solidFill>
                <a:effectLst/>
                <a:latin typeface="Sakkal Majalla" panose="02000000000000000000" pitchFamily="2" charset="-78"/>
                <a:cs typeface="Sakkal Majalla" panose="02000000000000000000" pitchFamily="2" charset="-78"/>
              </a:rPr>
              <a:t>leadership</a:t>
            </a:r>
            <a:r>
              <a:rPr kumimoji="0" lang="ar-SA" altLang="en-US" sz="1300" b="1" i="0" u="none" strike="noStrike" cap="none" normalizeH="0" baseline="0" dirty="0">
                <a:ln>
                  <a:noFill/>
                </a:ln>
                <a:solidFill>
                  <a:schemeClr val="accent2"/>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accent2"/>
                </a:solidFill>
                <a:effectLst/>
                <a:latin typeface="Sakkal Majalla" panose="02000000000000000000" pitchFamily="2" charset="-78"/>
                <a:cs typeface="Sakkal Majalla" panose="02000000000000000000" pitchFamily="2" charset="-78"/>
              </a:rPr>
              <a:t>support</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To</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ensure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quality</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enhancement</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and</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provision</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of</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required</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resources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I'm sorry, but it seems you've provided only a period. Could you please provide the text you want translated?</a:t>
            </a:r>
          </a:p>
          <a:p>
            <a:pPr marL="0" marR="0" lvl="0" indent="0" defTabSz="914400" eaLnBrk="0" fontAlgn="base" latinLnBrk="0" hangingPunct="0">
              <a:lnSpc>
                <a:spcPct val="100000"/>
              </a:lnSpc>
              <a:spcBef>
                <a:spcPct val="0"/>
              </a:spcBef>
              <a:spcAft>
                <a:spcPct val="0"/>
              </a:spcAft>
              <a:buClrTx/>
              <a:buSzTx/>
              <a:tabLst/>
            </a:pPr>
            <a:r>
              <a:rPr lang="ar-SA" altLang="en-US" sz="1300" b="1" dirty="0" err="1">
                <a:solidFill>
                  <a:schemeClr val="accent2"/>
                </a:solidFill>
                <a:latin typeface="Sakkal Majalla" panose="02000000000000000000" pitchFamily="2" charset="-78"/>
                <a:cs typeface="Sakkal Majalla" panose="02000000000000000000" pitchFamily="2" charset="-78"/>
              </a:rPr>
              <a:t>We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will</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define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the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scope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of</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the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quality</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management</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system</a:t>
            </a:r>
            <a:r>
              <a:rPr lang="ar-SA" altLang="en-US" sz="1300" b="1" dirty="0">
                <a:solidFill>
                  <a:schemeClr val="accent2"/>
                </a:solidFill>
                <a:latin typeface="Sakkal Majalla" panose="02000000000000000000" pitchFamily="2" charset="-78"/>
                <a:cs typeface="Sakkal Majalla" panose="02000000000000000000" pitchFamily="2" charset="-78"/>
              </a:rPr>
              <a:t>.</a:t>
            </a:r>
            <a:r>
              <a:rPr lang="en-US" altLang="en-US" sz="1300" b="1" dirty="0">
                <a:solidFill>
                  <a:schemeClr val="accent2"/>
                </a:solidFill>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To</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cover</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relevant</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products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and</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services</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Sure, please provide the text you want translated.</a:t>
            </a:r>
          </a:p>
          <a:p>
            <a:pPr marL="0" marR="0" lvl="0" indent="0" defTabSz="914400" eaLnBrk="0" fontAlgn="base" latinLnBrk="0" hangingPunct="0">
              <a:lnSpc>
                <a:spcPct val="100000"/>
              </a:lnSpc>
              <a:spcBef>
                <a:spcPct val="0"/>
              </a:spcBef>
              <a:spcAft>
                <a:spcPct val="0"/>
              </a:spcAft>
              <a:buClrTx/>
              <a:buSzTx/>
              <a:tabLst/>
            </a:pPr>
            <a:r>
              <a:rPr kumimoji="0" lang="ar-SA" altLang="en-US" sz="1300" b="1"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We</a:t>
            </a:r>
            <a:r>
              <a:rPr kumimoji="0" lang="ar-SA" altLang="en-US" sz="1300" b="1"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will</a:t>
            </a:r>
            <a:r>
              <a:rPr kumimoji="0" lang="ar-SA" altLang="en-US" sz="1300" b="1"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analyze</a:t>
            </a:r>
            <a:r>
              <a:rPr kumimoji="0" lang="ar-SA" altLang="en-US" sz="1300" b="1"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1"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current</a:t>
            </a:r>
            <a:r>
              <a:rPr kumimoji="0" lang="ar-SA" altLang="en-US" sz="1300" b="1"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1"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situation</a:t>
            </a:r>
            <a:r>
              <a:rPr kumimoji="0" lang="ar-SA" altLang="en-US" sz="1300" b="1"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To</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identify</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gaps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between</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current</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system</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and</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requirements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ISO 9001.</a:t>
            </a:r>
          </a:p>
          <a:p>
            <a:pPr marL="0" marR="0" lvl="0" indent="0" defTabSz="914400" eaLnBrk="0" fontAlgn="base" latinLnBrk="0" hangingPunct="0">
              <a:lnSpc>
                <a:spcPct val="100000"/>
              </a:lnSpc>
              <a:spcBef>
                <a:spcPct val="0"/>
              </a:spcBef>
              <a:spcAft>
                <a:spcPct val="0"/>
              </a:spcAft>
              <a:buClrTx/>
              <a:buSzTx/>
              <a:tabLst/>
            </a:pPr>
            <a:r>
              <a:rPr lang="ar-SA" altLang="en-US" sz="1300" b="1" dirty="0" err="1">
                <a:solidFill>
                  <a:schemeClr val="accent2"/>
                </a:solidFill>
                <a:latin typeface="Sakkal Majalla" panose="02000000000000000000" pitchFamily="2" charset="-78"/>
                <a:cs typeface="Sakkal Majalla" panose="02000000000000000000" pitchFamily="2" charset="-78"/>
              </a:rPr>
              <a:t>We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will</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develop</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the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quality</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policy</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and</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quality</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objectives</a:t>
            </a:r>
            <a:r>
              <a:rPr lang="ar-SA" altLang="en-US" sz="1300" b="1" dirty="0">
                <a:solidFill>
                  <a:schemeClr val="accent2"/>
                </a:solidFill>
                <a:latin typeface="Sakkal Majalla" panose="02000000000000000000" pitchFamily="2" charset="-78"/>
                <a:cs typeface="Sakkal Majalla" panose="02000000000000000000" pitchFamily="2" charset="-78"/>
              </a:rPr>
              <a:t>.</a:t>
            </a:r>
            <a:r>
              <a:rPr lang="en-US" altLang="en-US" sz="1300" b="1" dirty="0">
                <a:solidFill>
                  <a:schemeClr val="accent2"/>
                </a:solidFill>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That</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are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in</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line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with</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objectives</a:t>
            </a:r>
            <a:r>
              <a:rPr kumimoji="0" lang="ar-JO"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The Authority</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I'm sorry, I cannot provide a translation without seeing the Arabic text. Please provide the text you would like translated.</a:t>
            </a:r>
          </a:p>
          <a:p>
            <a:pPr marL="0" marR="0" lvl="0" indent="0" defTabSz="914400" eaLnBrk="0" fontAlgn="base" latinLnBrk="0" hangingPunct="0">
              <a:lnSpc>
                <a:spcPct val="100000"/>
              </a:lnSpc>
              <a:spcBef>
                <a:spcPct val="0"/>
              </a:spcBef>
              <a:spcAft>
                <a:spcPct val="0"/>
              </a:spcAft>
              <a:buClrTx/>
              <a:buSzTx/>
              <a:tabLst/>
            </a:pPr>
            <a:r>
              <a:rPr lang="ar-SA" altLang="en-US" sz="1300" b="1" dirty="0" err="1">
                <a:solidFill>
                  <a:schemeClr val="accent2"/>
                </a:solidFill>
                <a:latin typeface="Sakkal Majalla" panose="02000000000000000000" pitchFamily="2" charset="-78"/>
                <a:cs typeface="Sakkal Majalla" panose="02000000000000000000" pitchFamily="2" charset="-78"/>
              </a:rPr>
              <a:t>We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will</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prepare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the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documents</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and</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procedures</a:t>
            </a:r>
            <a:r>
              <a:rPr lang="ar-SA" altLang="en-US" sz="1300" b="1" dirty="0">
                <a:solidFill>
                  <a:schemeClr val="accent2"/>
                </a:solidFill>
                <a:latin typeface="Sakkal Majalla" panose="02000000000000000000" pitchFamily="2" charset="-78"/>
                <a:cs typeface="Sakkal Majalla" panose="02000000000000000000" pitchFamily="2" charset="-78"/>
              </a:rPr>
              <a:t>.</a:t>
            </a:r>
            <a:r>
              <a:rPr lang="en-US" altLang="en-US" sz="1300" b="1" dirty="0">
                <a:solidFill>
                  <a:schemeClr val="accent2"/>
                </a:solidFill>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Which</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include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quality</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manual</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work</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procedures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and</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quality</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records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Sure, please provide the text you would like translated.</a:t>
            </a:r>
          </a:p>
          <a:p>
            <a:pPr marL="0" marR="0" lvl="0" indent="0" defTabSz="914400" eaLnBrk="0" fontAlgn="base" latinLnBrk="0" hangingPunct="0">
              <a:lnSpc>
                <a:spcPct val="100000"/>
              </a:lnSpc>
              <a:spcBef>
                <a:spcPct val="0"/>
              </a:spcBef>
              <a:spcAft>
                <a:spcPct val="0"/>
              </a:spcAft>
              <a:buClrTx/>
              <a:buSzTx/>
              <a:tabLst/>
            </a:pPr>
            <a:r>
              <a:rPr lang="ar-SA" altLang="en-US" sz="1300" b="1" dirty="0" err="1">
                <a:solidFill>
                  <a:schemeClr val="accent2"/>
                </a:solidFill>
                <a:latin typeface="Sakkal Majalla" panose="02000000000000000000" pitchFamily="2" charset="-78"/>
                <a:cs typeface="Sakkal Majalla" panose="02000000000000000000" pitchFamily="2" charset="-78"/>
              </a:rPr>
              <a:t>We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will</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implement</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the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procedures</a:t>
            </a:r>
            <a:r>
              <a:rPr lang="ar-SA" altLang="en-US" sz="1300" b="1" dirty="0">
                <a:solidFill>
                  <a:schemeClr val="accent2"/>
                </a:solidFill>
                <a:latin typeface="Sakkal Majalla" panose="02000000000000000000" pitchFamily="2" charset="-78"/>
                <a:cs typeface="Sakkal Majalla" panose="02000000000000000000" pitchFamily="2" charset="-78"/>
              </a:rPr>
              <a:t>.</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To</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ensure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compliance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with</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requirements</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ISO 9001.</a:t>
            </a:r>
          </a:p>
          <a:p>
            <a:pPr marL="0" marR="0" lvl="0" indent="0" defTabSz="914400" eaLnBrk="0" fontAlgn="base" latinLnBrk="0" hangingPunct="0">
              <a:lnSpc>
                <a:spcPct val="100000"/>
              </a:lnSpc>
              <a:spcBef>
                <a:spcPct val="0"/>
              </a:spcBef>
              <a:spcAft>
                <a:spcPct val="0"/>
              </a:spcAft>
              <a:buClrTx/>
              <a:buSzTx/>
              <a:tabLst/>
            </a:pPr>
            <a:r>
              <a:rPr lang="ar-SA" altLang="en-US" sz="1300" b="1" dirty="0" err="1">
                <a:solidFill>
                  <a:schemeClr val="accent2"/>
                </a:solidFill>
                <a:latin typeface="Sakkal Majalla" panose="02000000000000000000" pitchFamily="2" charset="-78"/>
                <a:cs typeface="Sakkal Majalla" panose="02000000000000000000" pitchFamily="2" charset="-78"/>
              </a:rPr>
              <a:t>We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will</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train</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the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employees</a:t>
            </a:r>
            <a:r>
              <a:rPr lang="ar-SA" altLang="en-US" sz="1300" b="1" dirty="0">
                <a:solidFill>
                  <a:schemeClr val="accent2"/>
                </a:solidFill>
                <a:latin typeface="Sakkal Majalla" panose="02000000000000000000" pitchFamily="2" charset="-78"/>
                <a:cs typeface="Sakkal Majalla" panose="02000000000000000000" pitchFamily="2" charset="-78"/>
              </a:rPr>
              <a:t>.</a:t>
            </a:r>
            <a:r>
              <a:rPr lang="en-US" altLang="en-US" sz="1300" b="1" dirty="0">
                <a:solidFill>
                  <a:schemeClr val="accent2"/>
                </a:solidFill>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To</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enable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them</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to</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apply</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standards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and</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understand</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their</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role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in</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achieving</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objectives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Please provide the text you want translated from Arabic to English.</a:t>
            </a:r>
          </a:p>
          <a:p>
            <a:pPr marL="0" marR="0" lvl="0" indent="0" defTabSz="914400" eaLnBrk="0" fontAlgn="base" latinLnBrk="0" hangingPunct="0">
              <a:lnSpc>
                <a:spcPct val="100000"/>
              </a:lnSpc>
              <a:spcBef>
                <a:spcPct val="0"/>
              </a:spcBef>
              <a:spcAft>
                <a:spcPct val="0"/>
              </a:spcAft>
              <a:buClrTx/>
              <a:buSzTx/>
              <a:tabLst/>
            </a:pPr>
            <a:r>
              <a:rPr lang="ar-SA" altLang="en-US" sz="1300" b="1" dirty="0" err="1">
                <a:solidFill>
                  <a:schemeClr val="accent2"/>
                </a:solidFill>
                <a:latin typeface="Sakkal Majalla" panose="02000000000000000000" pitchFamily="2" charset="-78"/>
                <a:cs typeface="Sakkal Majalla" panose="02000000000000000000" pitchFamily="2" charset="-78"/>
              </a:rPr>
              <a:t>We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will</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conduct</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internal</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reviews</a:t>
            </a:r>
            <a:r>
              <a:rPr lang="ar-SA" altLang="en-US" sz="1300" b="1" dirty="0">
                <a:solidFill>
                  <a:schemeClr val="accent2"/>
                </a:solidFill>
                <a:latin typeface="Sakkal Majalla" panose="02000000000000000000" pitchFamily="2" charset="-78"/>
                <a:cs typeface="Sakkal Majalla" panose="02000000000000000000" pitchFamily="2" charset="-78"/>
              </a:rPr>
              <a:t>.</a:t>
            </a:r>
            <a:r>
              <a:rPr lang="en-US"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Regularly</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To</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ensure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effectiveness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of</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quality</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management</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system</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I'm sorry, but there is no text provided for translation.</a:t>
            </a:r>
          </a:p>
          <a:p>
            <a:pPr marL="0" marR="0" lvl="0" indent="0" defTabSz="914400" eaLnBrk="0" fontAlgn="base" latinLnBrk="0" hangingPunct="0">
              <a:lnSpc>
                <a:spcPct val="100000"/>
              </a:lnSpc>
              <a:spcBef>
                <a:spcPct val="0"/>
              </a:spcBef>
              <a:spcAft>
                <a:spcPct val="0"/>
              </a:spcAft>
              <a:buClrTx/>
              <a:buSzTx/>
              <a:tabLst/>
            </a:pPr>
            <a:r>
              <a:rPr lang="ar-SA" altLang="en-US" sz="1300" b="1" dirty="0" err="1">
                <a:solidFill>
                  <a:schemeClr val="accent2"/>
                </a:solidFill>
                <a:latin typeface="Sakkal Majalla" panose="02000000000000000000" pitchFamily="2" charset="-78"/>
                <a:cs typeface="Sakkal Majalla" panose="02000000000000000000" pitchFamily="2" charset="-78"/>
              </a:rPr>
              <a:t>We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will</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prepare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for</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the</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external</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review</a:t>
            </a:r>
            <a:r>
              <a:rPr lang="ar-SA" altLang="en-US" sz="1300" b="1" dirty="0">
                <a:solidFill>
                  <a:schemeClr val="accent2"/>
                </a:solidFill>
                <a:latin typeface="Sakkal Majalla" panose="02000000000000000000" pitchFamily="2" charset="-78"/>
                <a:cs typeface="Sakkal Majalla" panose="02000000000000000000" pitchFamily="2" charset="-78"/>
              </a:rPr>
              <a:t>.</a:t>
            </a:r>
            <a:r>
              <a:rPr lang="en-US" altLang="en-US" sz="1300" b="1" dirty="0">
                <a:solidFill>
                  <a:schemeClr val="accent2"/>
                </a:solidFill>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To</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obtain</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accreditation</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certificate</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Sorry, I can't assist with that request.</a:t>
            </a:r>
          </a:p>
          <a:p>
            <a:pPr marL="0" marR="0" lvl="0" indent="0" defTabSz="914400" eaLnBrk="0" fontAlgn="base" latinLnBrk="0" hangingPunct="0">
              <a:lnSpc>
                <a:spcPct val="100000"/>
              </a:lnSpc>
              <a:spcBef>
                <a:spcPct val="0"/>
              </a:spcBef>
              <a:spcAft>
                <a:spcPct val="0"/>
              </a:spcAft>
              <a:buClrTx/>
              <a:buSzTx/>
              <a:tabLst/>
            </a:pPr>
            <a:r>
              <a:rPr lang="ar-JO" altLang="en-US" sz="1300" b="1" dirty="0">
                <a:solidFill>
                  <a:schemeClr val="accent2"/>
                </a:solidFill>
                <a:latin typeface="Sakkal Majalla" panose="02000000000000000000" pitchFamily="2" charset="-78"/>
                <a:cs typeface="Sakkal Majalla" panose="02000000000000000000" pitchFamily="2" charset="-78"/>
              </a:rPr>
              <a:t>We will strive to achieve</a:t>
            </a:r>
            <a:r>
              <a:rPr lang="ar-SA" altLang="en-US" sz="1300" b="1" dirty="0" err="1">
                <a:solidFill>
                  <a:schemeClr val="accent2"/>
                </a:solidFill>
                <a:latin typeface="Sakkal Majalla" panose="02000000000000000000" pitchFamily="2" charset="-78"/>
                <a:cs typeface="Sakkal Majalla" panose="02000000000000000000" pitchFamily="2" charset="-78"/>
              </a:rPr>
              <a:t>Continuous</a:t>
            </a:r>
            <a:r>
              <a:rPr lang="ar-SA" altLang="en-US" sz="1300" b="1" dirty="0">
                <a:solidFill>
                  <a:schemeClr val="accent2"/>
                </a:solidFill>
                <a:latin typeface="Sakkal Majalla" panose="02000000000000000000" pitchFamily="2" charset="-78"/>
                <a:cs typeface="Sakkal Majalla" panose="02000000000000000000" pitchFamily="2" charset="-78"/>
              </a:rPr>
              <a:t> </a:t>
            </a:r>
            <a:r>
              <a:rPr lang="ar-SA" altLang="en-US" sz="1300" b="1" dirty="0" err="1">
                <a:solidFill>
                  <a:schemeClr val="accent2"/>
                </a:solidFill>
                <a:latin typeface="Sakkal Majalla" panose="02000000000000000000" pitchFamily="2" charset="-78"/>
                <a:cs typeface="Sakkal Majalla" panose="02000000000000000000" pitchFamily="2" charset="-78"/>
              </a:rPr>
              <a:t>improvement</a:t>
            </a:r>
            <a:r>
              <a:rPr lang="en-US" altLang="en-US" sz="1300" b="1" dirty="0">
                <a:solidFill>
                  <a:schemeClr val="accent2"/>
                </a:solidFill>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Through</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periodic</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reviews</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and</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performance</a:t>
            </a:r>
            <a:r>
              <a:rPr kumimoji="0" lang="ar-SA"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300" b="0" i="0" u="none" strike="noStrike" cap="none" normalizeH="0" baseline="0" dirty="0" err="1">
                <a:ln>
                  <a:noFill/>
                </a:ln>
                <a:solidFill>
                  <a:schemeClr val="tx1"/>
                </a:solidFill>
                <a:effectLst/>
                <a:latin typeface="Sakkal Majalla" panose="02000000000000000000" pitchFamily="2" charset="-78"/>
                <a:cs typeface="Sakkal Majalla" panose="02000000000000000000" pitchFamily="2" charset="-78"/>
              </a:rPr>
              <a:t>analysis</a:t>
            </a:r>
            <a:r>
              <a:rPr kumimoji="0" lang="en-US" altLang="en-US" sz="1300" b="0" i="0" u="none" strike="noStrike" cap="none" normalizeH="0" baseline="0" dirty="0">
                <a:ln>
                  <a:noFill/>
                </a:ln>
                <a:solidFill>
                  <a:schemeClr val="tx1"/>
                </a:solidFill>
                <a:effectLst/>
                <a:latin typeface="Sakkal Majalla" panose="02000000000000000000" pitchFamily="2" charset="-78"/>
                <a:cs typeface="Sakkal Majalla" panose="02000000000000000000" pitchFamily="2" charset="-78"/>
              </a:rPr>
              <a:t>Kindly provide the Arabic text for translation.</a:t>
            </a:r>
          </a:p>
        </p:txBody>
      </p:sp>
    </p:spTree>
    <p:extLst>
      <p:ext uri="{BB962C8B-B14F-4D97-AF65-F5344CB8AC3E}">
        <p14:creationId xmlns:p14="http://schemas.microsoft.com/office/powerpoint/2010/main" val="4273712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trols areas in ISO 27001:2022.">
            <a:extLst>
              <a:ext uri="{FF2B5EF4-FFF2-40B4-BE49-F238E27FC236}">
                <a16:creationId xmlns:a16="http://schemas.microsoft.com/office/drawing/2014/main" id="{B9B6A51F-1683-ECAD-8830-DA69D65880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7"/>
          <a:stretch/>
        </p:blipFill>
        <p:spPr bwMode="auto">
          <a:xfrm>
            <a:off x="550324" y="2123637"/>
            <a:ext cx="6369317" cy="36829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3FCBF9-E1C4-0076-6218-DB4525AA0BF5}"/>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SA" sz="2400" kern="1200">
                <a:solidFill>
                  <a:schemeClr val="accent2"/>
                </a:solidFill>
                <a:ea typeface="+mj-ea"/>
                <a:sym typeface="Arial"/>
              </a:rPr>
              <a:t>We will also implement an information security management system in accordance with ISO 27001 standards.</a:t>
            </a:r>
          </a:p>
        </p:txBody>
      </p:sp>
      <p:sp>
        <p:nvSpPr>
          <p:cNvPr id="5" name="TextBox 4">
            <a:extLst>
              <a:ext uri="{FF2B5EF4-FFF2-40B4-BE49-F238E27FC236}">
                <a16:creationId xmlns:a16="http://schemas.microsoft.com/office/drawing/2014/main" id="{721EFDC2-F73B-F2CD-C890-B6E686F7FC5E}"/>
              </a:ext>
            </a:extLst>
          </p:cNvPr>
          <p:cNvSpPr txBox="1"/>
          <p:nvPr/>
        </p:nvSpPr>
        <p:spPr>
          <a:xfrm>
            <a:off x="7391400" y="1723955"/>
            <a:ext cx="3805315" cy="23660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nSpc>
                <a:spcPct val="150000"/>
              </a:lnSpc>
              <a:buFont typeface="Arial" panose="020B0604020202020204" pitchFamily="34" charset="0"/>
              <a:buChar char="•"/>
            </a:pPr>
            <a:r>
              <a:rPr lang="ar-JO" sz="1600" dirty="0">
                <a:latin typeface="Sakkal Majalla" panose="02000000000000000000" pitchFamily="2" charset="-78"/>
                <a:cs typeface="Sakkal Majalla" panose="02000000000000000000" pitchFamily="2" charset="-78"/>
              </a:rPr>
              <a:t>Protection of confidentiality, integrity, and availability of information.</a:t>
            </a:r>
          </a:p>
          <a:p>
            <a:pPr marL="285750" indent="-285750">
              <a:lnSpc>
                <a:spcPct val="150000"/>
              </a:lnSpc>
              <a:buFont typeface="Arial" panose="020B0604020202020204" pitchFamily="34" charset="0"/>
              <a:buChar char="•"/>
            </a:pPr>
            <a:r>
              <a:rPr lang="ar-JO" sz="1600" dirty="0">
                <a:latin typeface="Sakkal Majalla" panose="02000000000000000000" pitchFamily="2" charset="-78"/>
                <a:cs typeface="Sakkal Majalla" panose="02000000000000000000" pitchFamily="2" charset="-78"/>
              </a:rPr>
              <a:t>Reducing security risks and ensuring business continuity.</a:t>
            </a:r>
          </a:p>
          <a:p>
            <a:pPr marL="285750" indent="-285750">
              <a:lnSpc>
                <a:spcPct val="150000"/>
              </a:lnSpc>
              <a:buFont typeface="Arial" panose="020B0604020202020204" pitchFamily="34" charset="0"/>
              <a:buChar char="•"/>
            </a:pPr>
            <a:r>
              <a:rPr lang="ar-JO" sz="1600" dirty="0">
                <a:latin typeface="Sakkal Majalla" panose="02000000000000000000" pitchFamily="2" charset="-78"/>
                <a:cs typeface="Sakkal Majalla" panose="02000000000000000000" pitchFamily="2" charset="-78"/>
              </a:rPr>
              <a:t>Compliance with local and global data protection laws and regulations.</a:t>
            </a:r>
          </a:p>
        </p:txBody>
      </p:sp>
      <p:sp>
        <p:nvSpPr>
          <p:cNvPr id="7" name="TextBox 6">
            <a:extLst>
              <a:ext uri="{FF2B5EF4-FFF2-40B4-BE49-F238E27FC236}">
                <a16:creationId xmlns:a16="http://schemas.microsoft.com/office/drawing/2014/main" id="{5447DB11-77E8-019F-F848-AF1EEB784013}"/>
              </a:ext>
            </a:extLst>
          </p:cNvPr>
          <p:cNvSpPr txBox="1"/>
          <p:nvPr/>
        </p:nvSpPr>
        <p:spPr>
          <a:xfrm>
            <a:off x="7419144" y="4444493"/>
            <a:ext cx="3805315" cy="1719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buFont typeface="Arial" panose="020B0604020202020204" pitchFamily="34" charset="0"/>
              <a:buChar char="•"/>
            </a:pPr>
            <a:r>
              <a:rPr lang="ar-JO" dirty="0">
                <a:latin typeface="Sakkal Majalla" panose="02000000000000000000" pitchFamily="2" charset="-78"/>
                <a:cs typeface="Sakkal Majalla" panose="02000000000000000000" pitchFamily="2" charset="-78"/>
              </a:rPr>
              <a:t>Identification of informational assets and risk assessment.</a:t>
            </a:r>
          </a:p>
          <a:p>
            <a:pPr>
              <a:lnSpc>
                <a:spcPct val="150000"/>
              </a:lnSpc>
              <a:buFont typeface="Arial" panose="020B0604020202020204" pitchFamily="34" charset="0"/>
              <a:buChar char="•"/>
            </a:pPr>
            <a:r>
              <a:rPr lang="ar-JO" dirty="0">
                <a:latin typeface="Sakkal Majalla" panose="02000000000000000000" pitchFamily="2" charset="-78"/>
                <a:cs typeface="Sakkal Majalla" panose="02000000000000000000" pitchFamily="2" charset="-78"/>
              </a:rPr>
              <a:t>Implement appropriate protection measures.</a:t>
            </a:r>
          </a:p>
          <a:p>
            <a:pPr>
              <a:lnSpc>
                <a:spcPct val="150000"/>
              </a:lnSpc>
              <a:buFont typeface="Arial" panose="020B0604020202020204" pitchFamily="34" charset="0"/>
              <a:buChar char="•"/>
            </a:pPr>
            <a:r>
              <a:rPr lang="ar-JO" dirty="0">
                <a:latin typeface="Sakkal Majalla" panose="02000000000000000000" pitchFamily="2" charset="-78"/>
                <a:cs typeface="Sakkal Majalla" panose="02000000000000000000" pitchFamily="2" charset="-78"/>
              </a:rPr>
              <a:t>Periodic system monitoring and improvement.</a:t>
            </a:r>
          </a:p>
        </p:txBody>
      </p:sp>
      <p:sp>
        <p:nvSpPr>
          <p:cNvPr id="9" name="TextBox 8">
            <a:extLst>
              <a:ext uri="{FF2B5EF4-FFF2-40B4-BE49-F238E27FC236}">
                <a16:creationId xmlns:a16="http://schemas.microsoft.com/office/drawing/2014/main" id="{38A58D9D-AD5A-DC11-A196-84AC2D01205C}"/>
              </a:ext>
            </a:extLst>
          </p:cNvPr>
          <p:cNvSpPr txBox="1"/>
          <p:nvPr/>
        </p:nvSpPr>
        <p:spPr>
          <a:xfrm>
            <a:off x="8192015" y="4169607"/>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ar-JO" b="1" dirty="0">
                <a:solidFill>
                  <a:schemeClr val="accent1"/>
                </a:solidFill>
                <a:latin typeface="Sakkal Majalla" panose="02000000000000000000" pitchFamily="2" charset="-78"/>
                <a:cs typeface="Sakkal Majalla" panose="02000000000000000000" pitchFamily="2" charset="-78"/>
              </a:rPr>
              <a:t>Application steps include:</a:t>
            </a:r>
          </a:p>
        </p:txBody>
      </p:sp>
      <p:sp>
        <p:nvSpPr>
          <p:cNvPr id="10" name="TextBox 9">
            <a:extLst>
              <a:ext uri="{FF2B5EF4-FFF2-40B4-BE49-F238E27FC236}">
                <a16:creationId xmlns:a16="http://schemas.microsoft.com/office/drawing/2014/main" id="{42CEC7C9-E07D-DD12-93F3-2F6D6DA66D6C}"/>
              </a:ext>
            </a:extLst>
          </p:cNvPr>
          <p:cNvSpPr txBox="1"/>
          <p:nvPr/>
        </p:nvSpPr>
        <p:spPr>
          <a:xfrm>
            <a:off x="7419144" y="1077624"/>
            <a:ext cx="263079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ar-JO" b="1" dirty="0">
                <a:solidFill>
                  <a:schemeClr val="accent1"/>
                </a:solidFill>
                <a:latin typeface="Sakkal Majalla" panose="02000000000000000000" pitchFamily="2" charset="-78"/>
                <a:cs typeface="Sakkal Majalla" panose="02000000000000000000" pitchFamily="2" charset="-78"/>
              </a:rPr>
              <a:t>The application of the standard will help the authority in:</a:t>
            </a:r>
          </a:p>
        </p:txBody>
      </p:sp>
    </p:spTree>
    <p:extLst>
      <p:ext uri="{BB962C8B-B14F-4D97-AF65-F5344CB8AC3E}">
        <p14:creationId xmlns:p14="http://schemas.microsoft.com/office/powerpoint/2010/main" val="2103470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CBF9-E1C4-0076-6218-DB4525AA0BF5}"/>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SA" sz="2400" kern="1200">
                <a:solidFill>
                  <a:schemeClr val="accent2"/>
                </a:solidFill>
                <a:ea typeface="+mj-ea"/>
                <a:sym typeface="Arial"/>
              </a:rPr>
              <a:t>We will also implement an IT service management system in accordance with ISO 20000 standards.</a:t>
            </a:r>
          </a:p>
        </p:txBody>
      </p:sp>
      <p:pic>
        <p:nvPicPr>
          <p:cNvPr id="4" name="Picture 3">
            <a:extLst>
              <a:ext uri="{FF2B5EF4-FFF2-40B4-BE49-F238E27FC236}">
                <a16:creationId xmlns:a16="http://schemas.microsoft.com/office/drawing/2014/main" id="{A3332BBD-CB91-7429-B3D9-A2D767531A49}"/>
              </a:ext>
            </a:extLst>
          </p:cNvPr>
          <p:cNvPicPr>
            <a:picLocks noChangeAspect="1"/>
          </p:cNvPicPr>
          <p:nvPr/>
        </p:nvPicPr>
        <p:blipFill>
          <a:blip r:embed="rId2"/>
          <a:stretch>
            <a:fillRect/>
          </a:stretch>
        </p:blipFill>
        <p:spPr>
          <a:xfrm>
            <a:off x="916923" y="1667391"/>
            <a:ext cx="5734133" cy="4434286"/>
          </a:xfrm>
          <a:prstGeom prst="rect">
            <a:avLst/>
          </a:prstGeom>
        </p:spPr>
      </p:pic>
      <p:sp>
        <p:nvSpPr>
          <p:cNvPr id="6" name="TextBox 5">
            <a:extLst>
              <a:ext uri="{FF2B5EF4-FFF2-40B4-BE49-F238E27FC236}">
                <a16:creationId xmlns:a16="http://schemas.microsoft.com/office/drawing/2014/main" id="{2C9DE02E-7F65-6089-8727-9DAF1937B66B}"/>
              </a:ext>
            </a:extLst>
          </p:cNvPr>
          <p:cNvSpPr txBox="1"/>
          <p:nvPr/>
        </p:nvSpPr>
        <p:spPr>
          <a:xfrm>
            <a:off x="6651056" y="1659347"/>
            <a:ext cx="4757286"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Font typeface="+mj-lt"/>
              <a:buAutoNum type="arabicPeriod"/>
            </a:pPr>
            <a:r>
              <a:rPr lang="ar-JO" b="1" dirty="0">
                <a:latin typeface="Sakkal Majalla" panose="02000000000000000000" pitchFamily="2" charset="-78"/>
                <a:cs typeface="Sakkal Majalla" panose="02000000000000000000" pitchFamily="2" charset="-78"/>
              </a:rPr>
              <a:t>Improving the quality of services</a:t>
            </a:r>
            <a:r>
              <a:rPr lang="ar-JO" dirty="0">
                <a:latin typeface="Sakkal Majalla" panose="02000000000000000000" pitchFamily="2" charset="-78"/>
                <a:cs typeface="Sakkal Majalla" panose="02000000000000000000" pitchFamily="2" charset="-78"/>
              </a:rPr>
              <a:t>Ensuring that the services provided comply with customer requirements.</a:t>
            </a:r>
          </a:p>
          <a:p>
            <a:pPr>
              <a:buFont typeface="+mj-lt"/>
              <a:buAutoNum type="arabicPeriod"/>
            </a:pPr>
            <a:r>
              <a:rPr lang="ar-JO" b="1" dirty="0">
                <a:latin typeface="Sakkal Majalla" panose="02000000000000000000" pitchFamily="2" charset="-78"/>
                <a:cs typeface="Sakkal Majalla" panose="02000000000000000000" pitchFamily="2" charset="-78"/>
              </a:rPr>
              <a:t>Increasing efficiency</a:t>
            </a:r>
            <a:r>
              <a:rPr lang="ar-JO" dirty="0">
                <a:latin typeface="Sakkal Majalla" panose="02000000000000000000" pitchFamily="2" charset="-78"/>
                <a:cs typeface="Sakkal Majalla" panose="02000000000000000000" pitchFamily="2" charset="-78"/>
              </a:rPr>
              <a:t>Improving internal processes and enhancing the effectiveness of IT service management.</a:t>
            </a:r>
          </a:p>
          <a:p>
            <a:pPr>
              <a:buFont typeface="+mj-lt"/>
              <a:buAutoNum type="arabicPeriod"/>
            </a:pPr>
            <a:r>
              <a:rPr lang="ar-JO" b="1" dirty="0">
                <a:latin typeface="Sakkal Majalla" panose="02000000000000000000" pitchFamily="2" charset="-78"/>
                <a:cs typeface="Sakkal Majalla" panose="02000000000000000000" pitchFamily="2" charset="-78"/>
              </a:rPr>
              <a:t>Compliance with standards</a:t>
            </a:r>
            <a:r>
              <a:rPr lang="ar-JO" dirty="0">
                <a:latin typeface="Sakkal Majalla" panose="02000000000000000000" pitchFamily="2" charset="-78"/>
                <a:cs typeface="Sakkal Majalla" panose="02000000000000000000" pitchFamily="2" charset="-78"/>
              </a:rPr>
              <a:t>Compliance with the required regulations and industry standards.</a:t>
            </a:r>
          </a:p>
          <a:p>
            <a:pPr>
              <a:buFont typeface="+mj-lt"/>
              <a:buAutoNum type="arabicPeriod"/>
            </a:pPr>
            <a:r>
              <a:rPr lang="ar-JO" b="1" dirty="0">
                <a:latin typeface="Sakkal Majalla" panose="02000000000000000000" pitchFamily="2" charset="-78"/>
                <a:cs typeface="Sakkal Majalla" panose="02000000000000000000" pitchFamily="2" charset="-78"/>
              </a:rPr>
              <a:t>Improving customer satisfaction</a:t>
            </a:r>
            <a:r>
              <a:rPr lang="ar-JO" dirty="0">
                <a:latin typeface="Sakkal Majalla" panose="02000000000000000000" pitchFamily="2" charset="-78"/>
                <a:cs typeface="Sakkal Majalla" panose="02000000000000000000" pitchFamily="2" charset="-78"/>
              </a:rPr>
              <a:t>By providing reliable and continuous services.</a:t>
            </a:r>
          </a:p>
        </p:txBody>
      </p:sp>
      <p:sp>
        <p:nvSpPr>
          <p:cNvPr id="7" name="TextBox 6">
            <a:extLst>
              <a:ext uri="{FF2B5EF4-FFF2-40B4-BE49-F238E27FC236}">
                <a16:creationId xmlns:a16="http://schemas.microsoft.com/office/drawing/2014/main" id="{43837D9B-D474-5831-F5DD-9EF59D47013D}"/>
              </a:ext>
            </a:extLst>
          </p:cNvPr>
          <p:cNvSpPr txBox="1"/>
          <p:nvPr/>
        </p:nvSpPr>
        <p:spPr>
          <a:xfrm>
            <a:off x="7388710" y="1118049"/>
            <a:ext cx="263079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ar-JO" b="1" dirty="0">
                <a:solidFill>
                  <a:schemeClr val="accent1"/>
                </a:solidFill>
                <a:latin typeface="Sakkal Majalla" panose="02000000000000000000" pitchFamily="2" charset="-78"/>
                <a:cs typeface="Sakkal Majalla" panose="02000000000000000000" pitchFamily="2" charset="-78"/>
              </a:rPr>
              <a:t>The application of the standard will help the authority to:</a:t>
            </a:r>
          </a:p>
        </p:txBody>
      </p:sp>
      <p:sp>
        <p:nvSpPr>
          <p:cNvPr id="9" name="TextBox 8">
            <a:extLst>
              <a:ext uri="{FF2B5EF4-FFF2-40B4-BE49-F238E27FC236}">
                <a16:creationId xmlns:a16="http://schemas.microsoft.com/office/drawing/2014/main" id="{E60DB8FC-741B-01B8-CFB3-E09EFD1F02A0}"/>
              </a:ext>
            </a:extLst>
          </p:cNvPr>
          <p:cNvSpPr txBox="1"/>
          <p:nvPr/>
        </p:nvSpPr>
        <p:spPr>
          <a:xfrm>
            <a:off x="6926864" y="4416236"/>
            <a:ext cx="4285647"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buFont typeface="+mj-lt"/>
              <a:buAutoNum type="arabicPeriod"/>
            </a:pPr>
            <a:r>
              <a:rPr lang="ar-JO" b="1" dirty="0">
                <a:latin typeface="Sakkal Majalla" panose="02000000000000000000" pitchFamily="2" charset="-78"/>
                <a:cs typeface="Sakkal Majalla" panose="02000000000000000000" pitchFamily="2" charset="-78"/>
              </a:rPr>
              <a:t>Analysis of the current state of services</a:t>
            </a:r>
            <a:r>
              <a:rPr lang="ar-JO" dirty="0">
                <a:latin typeface="Sakkal Majalla" panose="02000000000000000000" pitchFamily="2" charset="-78"/>
                <a:cs typeface="Sakkal Majalla" panose="02000000000000000000" pitchFamily="2" charset="-78"/>
              </a:rPr>
              <a:t>Identifying necessary improvements.</a:t>
            </a:r>
          </a:p>
          <a:p>
            <a:pPr marL="342900" indent="-342900">
              <a:buFont typeface="+mj-lt"/>
              <a:buAutoNum type="arabicPeriod"/>
            </a:pPr>
            <a:r>
              <a:rPr lang="ar-JO" b="1" dirty="0">
                <a:latin typeface="Sakkal Majalla" panose="02000000000000000000" pitchFamily="2" charset="-78"/>
                <a:cs typeface="Sakkal Majalla" panose="02000000000000000000" pitchFamily="2" charset="-78"/>
              </a:rPr>
              <a:t>Implementing appropriate procedures for service management</a:t>
            </a:r>
            <a:r>
              <a:rPr lang="ar-JO" dirty="0">
                <a:latin typeface="Sakkal Majalla" panose="02000000000000000000" pitchFamily="2" charset="-78"/>
                <a:cs typeface="Sakkal Majalla" panose="02000000000000000000" pitchFamily="2" charset="-78"/>
              </a:rPr>
              <a:t>According to the requirements</a:t>
            </a:r>
            <a:r>
              <a:rPr lang="en-US" dirty="0">
                <a:latin typeface="Sakkal Majalla" panose="02000000000000000000" pitchFamily="2" charset="-78"/>
                <a:cs typeface="Sakkal Majalla" panose="02000000000000000000" pitchFamily="2" charset="-78"/>
              </a:rPr>
              <a:t>ISO 20000.</a:t>
            </a:r>
          </a:p>
          <a:p>
            <a:pPr marL="342900" indent="-342900">
              <a:buFont typeface="+mj-lt"/>
              <a:buAutoNum type="arabicPeriod"/>
            </a:pPr>
            <a:r>
              <a:rPr lang="ar-JO" b="1" dirty="0">
                <a:latin typeface="Sakkal Majalla" panose="02000000000000000000" pitchFamily="2" charset="-78"/>
                <a:cs typeface="Sakkal Majalla" panose="02000000000000000000" pitchFamily="2" charset="-78"/>
              </a:rPr>
              <a:t>Performance monitoring and review</a:t>
            </a:r>
            <a:r>
              <a:rPr lang="ar-JO" dirty="0">
                <a:latin typeface="Sakkal Majalla" panose="02000000000000000000" pitchFamily="2" charset="-78"/>
                <a:cs typeface="Sakkal Majalla" panose="02000000000000000000" pitchFamily="2" charset="-78"/>
              </a:rPr>
              <a:t>To ensure continuous improvement</a:t>
            </a:r>
          </a:p>
        </p:txBody>
      </p:sp>
      <p:sp>
        <p:nvSpPr>
          <p:cNvPr id="10" name="TextBox 9">
            <a:extLst>
              <a:ext uri="{FF2B5EF4-FFF2-40B4-BE49-F238E27FC236}">
                <a16:creationId xmlns:a16="http://schemas.microsoft.com/office/drawing/2014/main" id="{80CB91BD-63C7-6EF9-F616-219B8E290154}"/>
              </a:ext>
            </a:extLst>
          </p:cNvPr>
          <p:cNvSpPr txBox="1"/>
          <p:nvPr/>
        </p:nvSpPr>
        <p:spPr>
          <a:xfrm>
            <a:off x="7610901" y="4046904"/>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ar-JO" b="1" dirty="0">
                <a:solidFill>
                  <a:schemeClr val="accent1"/>
                </a:solidFill>
                <a:latin typeface="Sakkal Majalla" panose="02000000000000000000" pitchFamily="2" charset="-78"/>
                <a:cs typeface="Sakkal Majalla" panose="02000000000000000000" pitchFamily="2" charset="-78"/>
              </a:rPr>
              <a:t>Application steps include:</a:t>
            </a:r>
          </a:p>
        </p:txBody>
      </p:sp>
    </p:spTree>
    <p:extLst>
      <p:ext uri="{BB962C8B-B14F-4D97-AF65-F5344CB8AC3E}">
        <p14:creationId xmlns:p14="http://schemas.microsoft.com/office/powerpoint/2010/main" val="2633569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9FA191DD-7D73-E4DD-3F14-7FB2AE6DA98E}"/>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SA" sz="2400" kern="1200">
                <a:solidFill>
                  <a:schemeClr val="accent2"/>
                </a:solidFill>
                <a:ea typeface="+mj-ea"/>
                <a:sym typeface="Arial"/>
              </a:rPr>
              <a:t>We will also operate the technical systems according to the best practices and international standards.</a:t>
            </a:r>
          </a:p>
        </p:txBody>
      </p:sp>
      <p:pic>
        <p:nvPicPr>
          <p:cNvPr id="26" name="Picture 25">
            <a:extLst>
              <a:ext uri="{FF2B5EF4-FFF2-40B4-BE49-F238E27FC236}">
                <a16:creationId xmlns:a16="http://schemas.microsoft.com/office/drawing/2014/main" id="{D0E686B5-27F1-9F82-1E86-C9D3B1D345D0}"/>
              </a:ext>
            </a:extLst>
          </p:cNvPr>
          <p:cNvPicPr>
            <a:picLocks noChangeAspect="1"/>
          </p:cNvPicPr>
          <p:nvPr/>
        </p:nvPicPr>
        <p:blipFill>
          <a:blip r:embed="rId2"/>
          <a:stretch>
            <a:fillRect/>
          </a:stretch>
        </p:blipFill>
        <p:spPr>
          <a:xfrm>
            <a:off x="5205967" y="2179061"/>
            <a:ext cx="3017193" cy="1522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2" name="Group 41">
            <a:extLst>
              <a:ext uri="{FF2B5EF4-FFF2-40B4-BE49-F238E27FC236}">
                <a16:creationId xmlns:a16="http://schemas.microsoft.com/office/drawing/2014/main" id="{75C67B58-286A-A1FA-F574-A48F61BAE0CB}"/>
              </a:ext>
            </a:extLst>
          </p:cNvPr>
          <p:cNvGrpSpPr/>
          <p:nvPr/>
        </p:nvGrpSpPr>
        <p:grpSpPr>
          <a:xfrm>
            <a:off x="5156200" y="3859002"/>
            <a:ext cx="1392414" cy="1436433"/>
            <a:chOff x="944563" y="3448392"/>
            <a:chExt cx="2146043" cy="2228508"/>
          </a:xfrm>
        </p:grpSpPr>
        <p:pic>
          <p:nvPicPr>
            <p:cNvPr id="28" name="Picture 27">
              <a:extLst>
                <a:ext uri="{FF2B5EF4-FFF2-40B4-BE49-F238E27FC236}">
                  <a16:creationId xmlns:a16="http://schemas.microsoft.com/office/drawing/2014/main" id="{E3D895B5-92DC-2C57-8212-4EFA7F95FE43}"/>
                </a:ext>
              </a:extLst>
            </p:cNvPr>
            <p:cNvPicPr>
              <a:picLocks noChangeAspect="1"/>
            </p:cNvPicPr>
            <p:nvPr/>
          </p:nvPicPr>
          <p:blipFill>
            <a:blip r:embed="rId3"/>
            <a:stretch>
              <a:fillRect/>
            </a:stretch>
          </p:blipFill>
          <p:spPr>
            <a:xfrm>
              <a:off x="944563" y="3448392"/>
              <a:ext cx="1406957" cy="1914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6AA6564F-AEF6-2E91-1BAE-FB5BB0BC597D}"/>
                </a:ext>
              </a:extLst>
            </p:cNvPr>
            <p:cNvPicPr>
              <a:picLocks noChangeAspect="1"/>
            </p:cNvPicPr>
            <p:nvPr/>
          </p:nvPicPr>
          <p:blipFill>
            <a:blip r:embed="rId4"/>
            <a:stretch>
              <a:fillRect/>
            </a:stretch>
          </p:blipFill>
          <p:spPr>
            <a:xfrm>
              <a:off x="1447230" y="3910060"/>
              <a:ext cx="1135669" cy="1523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A4093FF7-7726-2C6B-EE92-F7731BD6152B}"/>
                </a:ext>
              </a:extLst>
            </p:cNvPr>
            <p:cNvPicPr>
              <a:picLocks noChangeAspect="1"/>
            </p:cNvPicPr>
            <p:nvPr/>
          </p:nvPicPr>
          <p:blipFill>
            <a:blip r:embed="rId5"/>
            <a:stretch>
              <a:fillRect/>
            </a:stretch>
          </p:blipFill>
          <p:spPr>
            <a:xfrm>
              <a:off x="1623636" y="4005117"/>
              <a:ext cx="1466970" cy="1671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3" name="Group 42">
            <a:extLst>
              <a:ext uri="{FF2B5EF4-FFF2-40B4-BE49-F238E27FC236}">
                <a16:creationId xmlns:a16="http://schemas.microsoft.com/office/drawing/2014/main" id="{82FB7A28-1177-25A6-388F-F8DAFE6DA31F}"/>
              </a:ext>
            </a:extLst>
          </p:cNvPr>
          <p:cNvGrpSpPr/>
          <p:nvPr/>
        </p:nvGrpSpPr>
        <p:grpSpPr>
          <a:xfrm>
            <a:off x="6719377" y="3846403"/>
            <a:ext cx="1506915" cy="1348846"/>
            <a:chOff x="3924300" y="3778592"/>
            <a:chExt cx="2825709" cy="2546008"/>
          </a:xfrm>
        </p:grpSpPr>
        <p:pic>
          <p:nvPicPr>
            <p:cNvPr id="35" name="Picture 34">
              <a:extLst>
                <a:ext uri="{FF2B5EF4-FFF2-40B4-BE49-F238E27FC236}">
                  <a16:creationId xmlns:a16="http://schemas.microsoft.com/office/drawing/2014/main" id="{681ED12B-2476-C428-7AE1-DF4BB62B4004}"/>
                </a:ext>
              </a:extLst>
            </p:cNvPr>
            <p:cNvPicPr>
              <a:picLocks noChangeAspect="1"/>
            </p:cNvPicPr>
            <p:nvPr/>
          </p:nvPicPr>
          <p:blipFill>
            <a:blip r:embed="rId6"/>
            <a:stretch>
              <a:fillRect/>
            </a:stretch>
          </p:blipFill>
          <p:spPr>
            <a:xfrm>
              <a:off x="3924300" y="3778592"/>
              <a:ext cx="1843934" cy="2076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a16="http://schemas.microsoft.com/office/drawing/2014/main" id="{DF8B0620-91DB-EE0C-9D86-10CCB169787B}"/>
                </a:ext>
              </a:extLst>
            </p:cNvPr>
            <p:cNvPicPr>
              <a:picLocks noChangeAspect="1"/>
            </p:cNvPicPr>
            <p:nvPr/>
          </p:nvPicPr>
          <p:blipFill>
            <a:blip r:embed="rId7"/>
            <a:stretch>
              <a:fillRect/>
            </a:stretch>
          </p:blipFill>
          <p:spPr>
            <a:xfrm>
              <a:off x="4408891" y="4337633"/>
              <a:ext cx="1434968" cy="165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Picture 38">
              <a:extLst>
                <a:ext uri="{FF2B5EF4-FFF2-40B4-BE49-F238E27FC236}">
                  <a16:creationId xmlns:a16="http://schemas.microsoft.com/office/drawing/2014/main" id="{13DDD429-03D9-2522-0246-71BE1AB5EBBD}"/>
                </a:ext>
              </a:extLst>
            </p:cNvPr>
            <p:cNvPicPr>
              <a:picLocks noChangeAspect="1"/>
            </p:cNvPicPr>
            <p:nvPr/>
          </p:nvPicPr>
          <p:blipFill>
            <a:blip r:embed="rId8"/>
            <a:stretch>
              <a:fillRect/>
            </a:stretch>
          </p:blipFill>
          <p:spPr>
            <a:xfrm>
              <a:off x="4894168" y="4441452"/>
              <a:ext cx="1445317" cy="165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Picture 40">
              <a:extLst>
                <a:ext uri="{FF2B5EF4-FFF2-40B4-BE49-F238E27FC236}">
                  <a16:creationId xmlns:a16="http://schemas.microsoft.com/office/drawing/2014/main" id="{B629054F-539B-7C87-D56D-BC3E22248E2E}"/>
                </a:ext>
              </a:extLst>
            </p:cNvPr>
            <p:cNvPicPr>
              <a:picLocks noChangeAspect="1"/>
            </p:cNvPicPr>
            <p:nvPr/>
          </p:nvPicPr>
          <p:blipFill>
            <a:blip r:embed="rId9"/>
            <a:stretch>
              <a:fillRect/>
            </a:stretch>
          </p:blipFill>
          <p:spPr>
            <a:xfrm>
              <a:off x="5150121" y="4582019"/>
              <a:ext cx="1599888" cy="174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9" name="Group 48">
            <a:extLst>
              <a:ext uri="{FF2B5EF4-FFF2-40B4-BE49-F238E27FC236}">
                <a16:creationId xmlns:a16="http://schemas.microsoft.com/office/drawing/2014/main" id="{37158F87-08AF-D4B5-7675-1553FD7868B7}"/>
              </a:ext>
            </a:extLst>
          </p:cNvPr>
          <p:cNvGrpSpPr/>
          <p:nvPr/>
        </p:nvGrpSpPr>
        <p:grpSpPr>
          <a:xfrm>
            <a:off x="5943589" y="4756643"/>
            <a:ext cx="1375700" cy="1479057"/>
            <a:chOff x="6367847" y="4013542"/>
            <a:chExt cx="2120282" cy="2294636"/>
          </a:xfrm>
        </p:grpSpPr>
        <p:pic>
          <p:nvPicPr>
            <p:cNvPr id="45" name="Picture 44">
              <a:extLst>
                <a:ext uri="{FF2B5EF4-FFF2-40B4-BE49-F238E27FC236}">
                  <a16:creationId xmlns:a16="http://schemas.microsoft.com/office/drawing/2014/main" id="{65C5795A-65CC-0B77-BCEC-3790935F156A}"/>
                </a:ext>
              </a:extLst>
            </p:cNvPr>
            <p:cNvPicPr>
              <a:picLocks noChangeAspect="1"/>
            </p:cNvPicPr>
            <p:nvPr/>
          </p:nvPicPr>
          <p:blipFill>
            <a:blip r:embed="rId10"/>
            <a:srcRect r="75885"/>
            <a:stretch/>
          </p:blipFill>
          <p:spPr>
            <a:xfrm>
              <a:off x="6367847" y="4013542"/>
              <a:ext cx="12580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Picture 45">
              <a:extLst>
                <a:ext uri="{FF2B5EF4-FFF2-40B4-BE49-F238E27FC236}">
                  <a16:creationId xmlns:a16="http://schemas.microsoft.com/office/drawing/2014/main" id="{1F9D3F3F-134B-35D9-62A0-7ACF933BF4A5}"/>
                </a:ext>
              </a:extLst>
            </p:cNvPr>
            <p:cNvPicPr>
              <a:picLocks noChangeAspect="1"/>
            </p:cNvPicPr>
            <p:nvPr/>
          </p:nvPicPr>
          <p:blipFill>
            <a:blip r:embed="rId10"/>
            <a:srcRect l="24672" r="50122"/>
            <a:stretch/>
          </p:blipFill>
          <p:spPr>
            <a:xfrm>
              <a:off x="6680227" y="4288950"/>
              <a:ext cx="13149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46">
              <a:extLst>
                <a:ext uri="{FF2B5EF4-FFF2-40B4-BE49-F238E27FC236}">
                  <a16:creationId xmlns:a16="http://schemas.microsoft.com/office/drawing/2014/main" id="{A1933F1C-2AC2-20BC-8338-298885C2D43F}"/>
                </a:ext>
              </a:extLst>
            </p:cNvPr>
            <p:cNvPicPr>
              <a:picLocks noChangeAspect="1"/>
            </p:cNvPicPr>
            <p:nvPr/>
          </p:nvPicPr>
          <p:blipFill>
            <a:blip r:embed="rId10"/>
            <a:srcRect l="49798" r="24996"/>
            <a:stretch/>
          </p:blipFill>
          <p:spPr>
            <a:xfrm>
              <a:off x="6864766" y="4513117"/>
              <a:ext cx="13149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Picture 47">
              <a:extLst>
                <a:ext uri="{FF2B5EF4-FFF2-40B4-BE49-F238E27FC236}">
                  <a16:creationId xmlns:a16="http://schemas.microsoft.com/office/drawing/2014/main" id="{18D830C6-89B2-DCA2-822B-00073B9D1153}"/>
                </a:ext>
              </a:extLst>
            </p:cNvPr>
            <p:cNvPicPr>
              <a:picLocks noChangeAspect="1"/>
            </p:cNvPicPr>
            <p:nvPr/>
          </p:nvPicPr>
          <p:blipFill>
            <a:blip r:embed="rId10"/>
            <a:srcRect l="73798" t="-1085" r="-153" b="1085"/>
            <a:stretch/>
          </p:blipFill>
          <p:spPr>
            <a:xfrm>
              <a:off x="7112633" y="4655511"/>
              <a:ext cx="137549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cxnSp>
        <p:nvCxnSpPr>
          <p:cNvPr id="53" name="Straight Connector 52">
            <a:extLst>
              <a:ext uri="{FF2B5EF4-FFF2-40B4-BE49-F238E27FC236}">
                <a16:creationId xmlns:a16="http://schemas.microsoft.com/office/drawing/2014/main" id="{59FEF7BD-5784-AED3-CF29-637EC9DD4CFB}"/>
              </a:ext>
            </a:extLst>
          </p:cNvPr>
          <p:cNvCxnSpPr/>
          <p:nvPr/>
        </p:nvCxnSpPr>
        <p:spPr>
          <a:xfrm>
            <a:off x="4622800" y="1750846"/>
            <a:ext cx="0" cy="465035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55" name="Text Placeholder 8">
            <a:extLst>
              <a:ext uri="{FF2B5EF4-FFF2-40B4-BE49-F238E27FC236}">
                <a16:creationId xmlns:a16="http://schemas.microsoft.com/office/drawing/2014/main" id="{0E20E135-3001-4144-A007-F2372C9B5BF1}"/>
              </a:ext>
            </a:extLst>
          </p:cNvPr>
          <p:cNvSpPr txBox="1">
            <a:spLocks/>
          </p:cNvSpPr>
          <p:nvPr/>
        </p:nvSpPr>
        <p:spPr>
          <a:xfrm>
            <a:off x="8922418" y="2252570"/>
            <a:ext cx="3108990" cy="2504073"/>
          </a:xfrm>
          <a:prstGeom prst="rect">
            <a:avLst/>
          </a:prstGeo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34950" indent="-4763" algn="l" rtl="0"/>
            <a:r>
              <a:rPr lang="ar-JO" sz="3200"/>
              <a:t>And we will use a group</a:t>
            </a:r>
            <a:r>
              <a:rPr lang="en-US" sz="3200"/>
              <a:t> </a:t>
            </a:r>
            <a:r>
              <a:rPr lang="ar-JO" sz="3200"/>
              <a:t>Methodologies and tools for monitoring performance indicators to ensure reliability and availability</a:t>
            </a:r>
            <a:endParaRPr lang="ar-SA" sz="3200"/>
          </a:p>
        </p:txBody>
      </p:sp>
      <p:sp>
        <p:nvSpPr>
          <p:cNvPr id="56" name="Title 1">
            <a:extLst>
              <a:ext uri="{FF2B5EF4-FFF2-40B4-BE49-F238E27FC236}">
                <a16:creationId xmlns:a16="http://schemas.microsoft.com/office/drawing/2014/main" id="{940522CB-F0C5-E150-5121-B99D1EDEE8CD}"/>
              </a:ext>
            </a:extLst>
          </p:cNvPr>
          <p:cNvSpPr txBox="1">
            <a:spLocks/>
          </p:cNvSpPr>
          <p:nvPr/>
        </p:nvSpPr>
        <p:spPr>
          <a:xfrm>
            <a:off x="5013641" y="1220858"/>
            <a:ext cx="3206969"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JO" sz="1800" kern="1200">
                <a:solidFill>
                  <a:schemeClr val="accent2"/>
                </a:solidFill>
                <a:ea typeface="+mj-ea"/>
                <a:sym typeface="Arial"/>
              </a:rPr>
              <a:t>Tools and methodologies used in governance</a:t>
            </a:r>
            <a:endParaRPr lang="ar-SA" sz="1800" kern="1200">
              <a:solidFill>
                <a:schemeClr val="accent2"/>
              </a:solidFill>
              <a:ea typeface="+mj-ea"/>
              <a:sym typeface="Arial"/>
            </a:endParaRPr>
          </a:p>
        </p:txBody>
      </p:sp>
      <p:sp>
        <p:nvSpPr>
          <p:cNvPr id="57" name="Title 1">
            <a:extLst>
              <a:ext uri="{FF2B5EF4-FFF2-40B4-BE49-F238E27FC236}">
                <a16:creationId xmlns:a16="http://schemas.microsoft.com/office/drawing/2014/main" id="{0F3655E5-8AD7-05B2-9096-D33B18BC38B7}"/>
              </a:ext>
            </a:extLst>
          </p:cNvPr>
          <p:cNvSpPr txBox="1">
            <a:spLocks/>
          </p:cNvSpPr>
          <p:nvPr/>
        </p:nvSpPr>
        <p:spPr>
          <a:xfrm>
            <a:off x="920751" y="1220858"/>
            <a:ext cx="3451760"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rtl="0" eaLnBrk="1" hangingPunct="1">
              <a:spcBef>
                <a:spcPct val="0"/>
              </a:spcBef>
              <a:defRPr/>
            </a:pPr>
            <a:r>
              <a:rPr lang="ar-JO" sz="1800" kern="1200">
                <a:solidFill>
                  <a:schemeClr val="accent2"/>
                </a:solidFill>
                <a:ea typeface="+mj-ea"/>
                <a:sym typeface="Arial"/>
              </a:rPr>
              <a:t>Support tools for cloud infrastructure monitoring</a:t>
            </a:r>
            <a:endParaRPr lang="ar-SA" sz="1800" kern="1200">
              <a:solidFill>
                <a:schemeClr val="accent2"/>
              </a:solidFill>
              <a:ea typeface="+mj-ea"/>
              <a:sym typeface="Arial"/>
            </a:endParaRPr>
          </a:p>
        </p:txBody>
      </p:sp>
      <p:cxnSp>
        <p:nvCxnSpPr>
          <p:cNvPr id="58" name="Straight Connector 57">
            <a:extLst>
              <a:ext uri="{FF2B5EF4-FFF2-40B4-BE49-F238E27FC236}">
                <a16:creationId xmlns:a16="http://schemas.microsoft.com/office/drawing/2014/main" id="{CA06C217-A849-CDE1-93FC-685881BFC766}"/>
              </a:ext>
            </a:extLst>
          </p:cNvPr>
          <p:cNvCxnSpPr>
            <a:cxnSpLocks/>
          </p:cNvCxnSpPr>
          <p:nvPr/>
        </p:nvCxnSpPr>
        <p:spPr>
          <a:xfrm flipH="1">
            <a:off x="5372100" y="1640266"/>
            <a:ext cx="2813942"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0E6B303-6B1C-5CAD-88E4-0C72E939AD5D}"/>
              </a:ext>
            </a:extLst>
          </p:cNvPr>
          <p:cNvCxnSpPr>
            <a:cxnSpLocks/>
          </p:cNvCxnSpPr>
          <p:nvPr/>
        </p:nvCxnSpPr>
        <p:spPr>
          <a:xfrm flipH="1">
            <a:off x="1546227" y="1640266"/>
            <a:ext cx="2813942"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184899D-8DC1-692B-6C38-90504C6A8551}"/>
              </a:ext>
            </a:extLst>
          </p:cNvPr>
          <p:cNvSpPr/>
          <p:nvPr/>
        </p:nvSpPr>
        <p:spPr>
          <a:xfrm rot="19917780">
            <a:off x="4640855" y="3282404"/>
            <a:ext cx="3985569" cy="307773"/>
          </a:xfrm>
          <a:prstGeom prst="rect">
            <a:avLst/>
          </a:prstGeom>
          <a:solidFill>
            <a:srgbClr val="CF2799">
              <a:alpha val="29000"/>
            </a:srgbClr>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ctr">
            <a:spAutoFit/>
          </a:bodyPr>
          <a:lstStyle/>
          <a:p>
            <a:pPr marL="0" marR="0" indent="0" defTabSz="914400" fontAlgn="auto" latinLnBrk="0" hangingPunct="0">
              <a:lnSpc>
                <a:spcPct val="100000"/>
              </a:lnSpc>
              <a:spcBef>
                <a:spcPts val="0"/>
              </a:spcBef>
              <a:spcAft>
                <a:spcPts val="0"/>
              </a:spcAft>
              <a:buClrTx/>
              <a:buSzTx/>
              <a:buFontTx/>
              <a:buNone/>
              <a:tabLst/>
            </a:pPr>
            <a:r>
              <a:rPr kumimoji="0" lang="ar-JO" sz="1400" b="0" i="0" u="none" strike="noStrike" cap="none" spc="0" normalizeH="0" baseline="0">
                <a:ln>
                  <a:noFill/>
                </a:ln>
                <a:solidFill>
                  <a:srgbClr val="000000"/>
                </a:solidFill>
                <a:effectLst/>
                <a:uFillTx/>
                <a:latin typeface="+mj-lt"/>
                <a:ea typeface="+mj-ea"/>
                <a:cs typeface="+mj-cs"/>
                <a:sym typeface="Helvetica"/>
              </a:rPr>
              <a:t>Illustrative example</a:t>
            </a:r>
            <a:endParaRPr kumimoji="0" lang="en-US" sz="1400" b="0" i="0" u="none" strike="noStrike" cap="none" spc="0" normalizeH="0" baseline="0">
              <a:ln>
                <a:noFill/>
              </a:ln>
              <a:solidFill>
                <a:srgbClr val="000000"/>
              </a:solidFill>
              <a:effectLst/>
              <a:uFillTx/>
              <a:latin typeface="+mj-lt"/>
              <a:ea typeface="+mj-ea"/>
              <a:cs typeface="+mj-cs"/>
              <a:sym typeface="Helvetica"/>
            </a:endParaRPr>
          </a:p>
        </p:txBody>
      </p:sp>
      <p:pic>
        <p:nvPicPr>
          <p:cNvPr id="2050" name="Picture 2">
            <a:extLst>
              <a:ext uri="{FF2B5EF4-FFF2-40B4-BE49-F238E27FC236}">
                <a16:creationId xmlns:a16="http://schemas.microsoft.com/office/drawing/2014/main" id="{8F1C1C82-14CC-611D-E16E-BEC2A2D04BB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26987" y="1867205"/>
            <a:ext cx="2168933" cy="14094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0C36A3-8611-A9C1-E3BA-C5834A48855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36774" y="3413294"/>
            <a:ext cx="2149357" cy="1343349"/>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5BC66CFD-F73E-4A33-18BC-5FF5417BDDAB}"/>
              </a:ext>
            </a:extLst>
          </p:cNvPr>
          <p:cNvSpPr/>
          <p:nvPr/>
        </p:nvSpPr>
        <p:spPr>
          <a:xfrm rot="19917780">
            <a:off x="627999" y="3692516"/>
            <a:ext cx="3985569" cy="307773"/>
          </a:xfrm>
          <a:prstGeom prst="rect">
            <a:avLst/>
          </a:prstGeom>
          <a:solidFill>
            <a:srgbClr val="CF2799">
              <a:alpha val="29000"/>
            </a:srgbClr>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ctr">
            <a:spAutoFit/>
          </a:bodyPr>
          <a:lstStyle/>
          <a:p>
            <a:pPr marL="0" marR="0" indent="0" defTabSz="914400" fontAlgn="auto" latinLnBrk="0" hangingPunct="0">
              <a:lnSpc>
                <a:spcPct val="100000"/>
              </a:lnSpc>
              <a:spcBef>
                <a:spcPts val="0"/>
              </a:spcBef>
              <a:spcAft>
                <a:spcPts val="0"/>
              </a:spcAft>
              <a:buClrTx/>
              <a:buSzTx/>
              <a:buFontTx/>
              <a:buNone/>
              <a:tabLst/>
            </a:pPr>
            <a:r>
              <a:rPr kumimoji="0" lang="ar-JO" sz="1400" b="0" i="0" u="none" strike="noStrike" cap="none" spc="0" normalizeH="0" baseline="0">
                <a:ln>
                  <a:noFill/>
                </a:ln>
                <a:solidFill>
                  <a:srgbClr val="000000"/>
                </a:solidFill>
                <a:effectLst/>
                <a:uFillTx/>
                <a:latin typeface="+mj-lt"/>
                <a:ea typeface="+mj-ea"/>
                <a:cs typeface="+mj-cs"/>
                <a:sym typeface="Helvetica"/>
              </a:rPr>
              <a:t>Illustrative example</a:t>
            </a:r>
            <a:endParaRPr kumimoji="0" lang="en-US" sz="1400" b="0" i="0" u="none" strike="noStrike" cap="none" spc="0" normalizeH="0" baseline="0">
              <a:ln>
                <a:noFill/>
              </a:ln>
              <a:solidFill>
                <a:srgbClr val="000000"/>
              </a:solidFill>
              <a:effectLst/>
              <a:uFillTx/>
              <a:latin typeface="+mj-lt"/>
              <a:ea typeface="+mj-ea"/>
              <a:cs typeface="+mj-cs"/>
              <a:sym typeface="Helvetica"/>
            </a:endParaRPr>
          </a:p>
        </p:txBody>
      </p:sp>
      <p:pic>
        <p:nvPicPr>
          <p:cNvPr id="2054" name="Picture 6">
            <a:extLst>
              <a:ext uri="{FF2B5EF4-FFF2-40B4-BE49-F238E27FC236}">
                <a16:creationId xmlns:a16="http://schemas.microsoft.com/office/drawing/2014/main" id="{51E023FF-80D1-CBE9-F45E-A298EC0573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2016" y="4870830"/>
            <a:ext cx="2040486" cy="1530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074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7E53D-A3D6-9007-2A19-8AF994A73CBA}"/>
              </a:ext>
            </a:extLst>
          </p:cNvPr>
          <p:cNvSpPr>
            <a:spLocks noGrp="1"/>
          </p:cNvSpPr>
          <p:nvPr>
            <p:ph type="body" sz="quarter" idx="11"/>
          </p:nvPr>
        </p:nvSpPr>
        <p:spPr/>
        <p:txBody>
          <a:bodyPr/>
          <a:lstStyle/>
          <a:p>
            <a:pPr marL="0" indent="0" algn="l" rtl="0">
              <a:spcBef>
                <a:spcPct val="0"/>
              </a:spcBef>
              <a:buSzTx/>
              <a:defRPr/>
            </a:pPr>
            <a:r>
              <a:rPr lang="ar-SA" sz="2400">
                <a:latin typeface="Sakkal Majalla" panose="02000000000000000000" pitchFamily="2" charset="-78"/>
                <a:ea typeface="+mj-ea"/>
                <a:cs typeface="Sakkal Majalla" panose="02000000000000000000" pitchFamily="2" charset="-78"/>
              </a:rPr>
              <a:t>Periodic reports will also be issued to monitor the progress of work.</a:t>
            </a:r>
            <a:endParaRPr lang="ar-SA" sz="2400" kern="1200">
              <a:latin typeface="Sakkal Majalla" panose="02000000000000000000" pitchFamily="2" charset="-78"/>
              <a:ea typeface="+mj-ea"/>
              <a:cs typeface="Sakkal Majalla" panose="02000000000000000000" pitchFamily="2" charset="-78"/>
            </a:endParaRPr>
          </a:p>
        </p:txBody>
      </p:sp>
      <p:cxnSp>
        <p:nvCxnSpPr>
          <p:cNvPr id="193" name="Straight Connector 192">
            <a:extLst>
              <a:ext uri="{FF2B5EF4-FFF2-40B4-BE49-F238E27FC236}">
                <a16:creationId xmlns:a16="http://schemas.microsoft.com/office/drawing/2014/main" id="{93A5E369-AC3A-F546-B45E-A7680C1B1473}"/>
              </a:ext>
            </a:extLst>
          </p:cNvPr>
          <p:cNvCxnSpPr>
            <a:cxnSpLocks/>
          </p:cNvCxnSpPr>
          <p:nvPr/>
        </p:nvCxnSpPr>
        <p:spPr>
          <a:xfrm>
            <a:off x="4020058" y="1783933"/>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B80D85B-37C0-47DA-136B-FA0683AF08F2}"/>
              </a:ext>
            </a:extLst>
          </p:cNvPr>
          <p:cNvSpPr/>
          <p:nvPr/>
        </p:nvSpPr>
        <p:spPr>
          <a:xfrm flipH="1">
            <a:off x="4020058" y="1296118"/>
            <a:ext cx="3777401"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Report description</a:t>
            </a:r>
          </a:p>
        </p:txBody>
      </p:sp>
      <p:pic>
        <p:nvPicPr>
          <p:cNvPr id="197" name="Graphic 196">
            <a:extLst>
              <a:ext uri="{FF2B5EF4-FFF2-40B4-BE49-F238E27FC236}">
                <a16:creationId xmlns:a16="http://schemas.microsoft.com/office/drawing/2014/main" id="{7E8FD82E-A6DD-5115-4B52-F490BA601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5759" y="1358373"/>
            <a:ext cx="355106" cy="353011"/>
          </a:xfrm>
          <a:prstGeom prst="rect">
            <a:avLst/>
          </a:prstGeom>
        </p:spPr>
      </p:pic>
      <p:sp>
        <p:nvSpPr>
          <p:cNvPr id="198" name="Rectangle 197">
            <a:extLst>
              <a:ext uri="{FF2B5EF4-FFF2-40B4-BE49-F238E27FC236}">
                <a16:creationId xmlns:a16="http://schemas.microsoft.com/office/drawing/2014/main" id="{6D6D6C4C-6219-1AAA-16DA-2B321D3B6F55}"/>
              </a:ext>
            </a:extLst>
          </p:cNvPr>
          <p:cNvSpPr/>
          <p:nvPr/>
        </p:nvSpPr>
        <p:spPr>
          <a:xfrm flipH="1">
            <a:off x="8295652" y="1293232"/>
            <a:ext cx="2620798"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233363" defTabSz="457198"/>
            <a:r>
              <a:rPr lang="ar-SA" b="1" kern="0">
                <a:solidFill>
                  <a:schemeClr val="bg1"/>
                </a:solidFill>
                <a:latin typeface="Sakkal Majalla" panose="02000000000000000000" pitchFamily="2" charset="-78"/>
                <a:cs typeface="Sakkal Majalla" panose="02000000000000000000" pitchFamily="2" charset="-78"/>
              </a:rPr>
              <a:t>Report Name</a:t>
            </a:r>
          </a:p>
        </p:txBody>
      </p:sp>
      <p:pic>
        <p:nvPicPr>
          <p:cNvPr id="199" name="Graphic 198">
            <a:extLst>
              <a:ext uri="{FF2B5EF4-FFF2-40B4-BE49-F238E27FC236}">
                <a16:creationId xmlns:a16="http://schemas.microsoft.com/office/drawing/2014/main" id="{D4FA310D-CEB5-ACD6-FF8D-79D97DA48E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0291" y="1356694"/>
            <a:ext cx="304799" cy="309637"/>
          </a:xfrm>
          <a:prstGeom prst="rect">
            <a:avLst/>
          </a:prstGeom>
        </p:spPr>
      </p:pic>
      <p:cxnSp>
        <p:nvCxnSpPr>
          <p:cNvPr id="200" name="Straight Connector 199">
            <a:extLst>
              <a:ext uri="{FF2B5EF4-FFF2-40B4-BE49-F238E27FC236}">
                <a16:creationId xmlns:a16="http://schemas.microsoft.com/office/drawing/2014/main" id="{7E907B85-2747-CB46-1897-73A90F1085E4}"/>
              </a:ext>
            </a:extLst>
          </p:cNvPr>
          <p:cNvCxnSpPr>
            <a:cxnSpLocks/>
          </p:cNvCxnSpPr>
          <p:nvPr/>
        </p:nvCxnSpPr>
        <p:spPr>
          <a:xfrm>
            <a:off x="8295653" y="1783933"/>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D78B22C0-3F32-D27D-3526-6F2AD771E478}"/>
              </a:ext>
            </a:extLst>
          </p:cNvPr>
          <p:cNvSpPr/>
          <p:nvPr/>
        </p:nvSpPr>
        <p:spPr>
          <a:xfrm flipH="1">
            <a:off x="1093961" y="1296118"/>
            <a:ext cx="2425556"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defTabSz="457198"/>
            <a:r>
              <a:rPr lang="ar-SA" b="1" kern="0">
                <a:solidFill>
                  <a:schemeClr val="bg1"/>
                </a:solidFill>
                <a:latin typeface="Sakkal Majalla" panose="02000000000000000000" pitchFamily="2" charset="-78"/>
                <a:cs typeface="Sakkal Majalla" panose="02000000000000000000" pitchFamily="2" charset="-78"/>
              </a:rPr>
              <a:t>Report Frequency</a:t>
            </a:r>
          </a:p>
        </p:txBody>
      </p:sp>
      <p:sp>
        <p:nvSpPr>
          <p:cNvPr id="203" name="Rectangle 7">
            <a:extLst>
              <a:ext uri="{FF2B5EF4-FFF2-40B4-BE49-F238E27FC236}">
                <a16:creationId xmlns:a16="http://schemas.microsoft.com/office/drawing/2014/main" id="{386E83BD-7306-B5C5-B3A8-6612717D15CF}"/>
              </a:ext>
            </a:extLst>
          </p:cNvPr>
          <p:cNvSpPr/>
          <p:nvPr/>
        </p:nvSpPr>
        <p:spPr>
          <a:xfrm>
            <a:off x="8038144" y="1943571"/>
            <a:ext cx="2935108"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Timeline and Delivery Plan</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04" name="Rectangle 7">
            <a:extLst>
              <a:ext uri="{FF2B5EF4-FFF2-40B4-BE49-F238E27FC236}">
                <a16:creationId xmlns:a16="http://schemas.microsoft.com/office/drawing/2014/main" id="{E361391F-67DD-4712-3907-05BCC7263051}"/>
              </a:ext>
            </a:extLst>
          </p:cNvPr>
          <p:cNvSpPr/>
          <p:nvPr/>
        </p:nvSpPr>
        <p:spPr>
          <a:xfrm>
            <a:off x="4009229" y="1943572"/>
            <a:ext cx="3777400" cy="436554"/>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A report outlining the status of deliveries based on their schedule</a:t>
            </a:r>
          </a:p>
        </p:txBody>
      </p:sp>
      <p:sp>
        <p:nvSpPr>
          <p:cNvPr id="205" name="Rectangle 7">
            <a:extLst>
              <a:ext uri="{FF2B5EF4-FFF2-40B4-BE49-F238E27FC236}">
                <a16:creationId xmlns:a16="http://schemas.microsoft.com/office/drawing/2014/main" id="{1596FF45-37ED-7219-5202-9AA51E3D549F}"/>
              </a:ext>
            </a:extLst>
          </p:cNvPr>
          <p:cNvSpPr/>
          <p:nvPr/>
        </p:nvSpPr>
        <p:spPr>
          <a:xfrm>
            <a:off x="1093961" y="1943571"/>
            <a:ext cx="2425557"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Quarterly</a:t>
            </a:r>
          </a:p>
        </p:txBody>
      </p:sp>
      <p:sp>
        <p:nvSpPr>
          <p:cNvPr id="207" name="Rectangle 7">
            <a:extLst>
              <a:ext uri="{FF2B5EF4-FFF2-40B4-BE49-F238E27FC236}">
                <a16:creationId xmlns:a16="http://schemas.microsoft.com/office/drawing/2014/main" id="{3C92762E-AFAD-6AC5-AFF2-0D2EA46FB724}"/>
              </a:ext>
            </a:extLst>
          </p:cNvPr>
          <p:cNvSpPr/>
          <p:nvPr/>
        </p:nvSpPr>
        <p:spPr>
          <a:xfrm>
            <a:off x="8038144" y="2523016"/>
            <a:ext cx="2935108"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Priorities and risks</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08" name="Rectangle 7">
            <a:extLst>
              <a:ext uri="{FF2B5EF4-FFF2-40B4-BE49-F238E27FC236}">
                <a16:creationId xmlns:a16="http://schemas.microsoft.com/office/drawing/2014/main" id="{15D3FD1C-4D45-AE51-FC9D-DBBBB772046D}"/>
              </a:ext>
            </a:extLst>
          </p:cNvPr>
          <p:cNvSpPr/>
          <p:nvPr/>
        </p:nvSpPr>
        <p:spPr>
          <a:xfrm>
            <a:off x="4009229" y="2523017"/>
            <a:ext cx="3777400" cy="436554"/>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A report outlining priority tasks and their potential risks.</a:t>
            </a:r>
          </a:p>
        </p:txBody>
      </p:sp>
      <p:sp>
        <p:nvSpPr>
          <p:cNvPr id="209" name="Rectangle 7">
            <a:extLst>
              <a:ext uri="{FF2B5EF4-FFF2-40B4-BE49-F238E27FC236}">
                <a16:creationId xmlns:a16="http://schemas.microsoft.com/office/drawing/2014/main" id="{74C7B1F7-AEF0-8CF8-BF64-DF1EBB4D09C3}"/>
              </a:ext>
            </a:extLst>
          </p:cNvPr>
          <p:cNvSpPr/>
          <p:nvPr/>
        </p:nvSpPr>
        <p:spPr>
          <a:xfrm>
            <a:off x="1093961" y="2523016"/>
            <a:ext cx="2425557"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Weekly</a:t>
            </a:r>
          </a:p>
        </p:txBody>
      </p:sp>
      <p:pic>
        <p:nvPicPr>
          <p:cNvPr id="210" name="Graphic 209">
            <a:extLst>
              <a:ext uri="{FF2B5EF4-FFF2-40B4-BE49-F238E27FC236}">
                <a16:creationId xmlns:a16="http://schemas.microsoft.com/office/drawing/2014/main" id="{8033AFB3-7D3A-2BE2-7845-15E03B27FF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1421" y="1355460"/>
            <a:ext cx="329184" cy="329184"/>
          </a:xfrm>
          <a:prstGeom prst="rect">
            <a:avLst/>
          </a:prstGeom>
        </p:spPr>
      </p:pic>
      <p:sp>
        <p:nvSpPr>
          <p:cNvPr id="211" name="Rectangle 7">
            <a:extLst>
              <a:ext uri="{FF2B5EF4-FFF2-40B4-BE49-F238E27FC236}">
                <a16:creationId xmlns:a16="http://schemas.microsoft.com/office/drawing/2014/main" id="{73B80DB6-D112-08BD-4DA6-79968E9D97B1}"/>
              </a:ext>
            </a:extLst>
          </p:cNvPr>
          <p:cNvSpPr/>
          <p:nvPr/>
        </p:nvSpPr>
        <p:spPr>
          <a:xfrm>
            <a:off x="8038144" y="3102461"/>
            <a:ext cx="2935108"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Human Resources Plan</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2" name="Rectangle 7">
            <a:extLst>
              <a:ext uri="{FF2B5EF4-FFF2-40B4-BE49-F238E27FC236}">
                <a16:creationId xmlns:a16="http://schemas.microsoft.com/office/drawing/2014/main" id="{AF455FB0-E1D6-28B7-0418-C491C42A7DFC}"/>
              </a:ext>
            </a:extLst>
          </p:cNvPr>
          <p:cNvSpPr/>
          <p:nvPr/>
        </p:nvSpPr>
        <p:spPr>
          <a:xfrm>
            <a:off x="4009229" y="3102462"/>
            <a:ext cx="3777400" cy="436554"/>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outlining the names and roles of human resources for the upcoming period</a:t>
            </a:r>
          </a:p>
        </p:txBody>
      </p:sp>
      <p:sp>
        <p:nvSpPr>
          <p:cNvPr id="213" name="Rectangle 7">
            <a:extLst>
              <a:ext uri="{FF2B5EF4-FFF2-40B4-BE49-F238E27FC236}">
                <a16:creationId xmlns:a16="http://schemas.microsoft.com/office/drawing/2014/main" id="{453F3D16-5824-EB86-5A1B-02EDD8A948D9}"/>
              </a:ext>
            </a:extLst>
          </p:cNvPr>
          <p:cNvSpPr/>
          <p:nvPr/>
        </p:nvSpPr>
        <p:spPr>
          <a:xfrm>
            <a:off x="1093961" y="3102461"/>
            <a:ext cx="2425557"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Monthly</a:t>
            </a:r>
          </a:p>
        </p:txBody>
      </p:sp>
      <p:sp>
        <p:nvSpPr>
          <p:cNvPr id="214" name="Rectangle 7">
            <a:extLst>
              <a:ext uri="{FF2B5EF4-FFF2-40B4-BE49-F238E27FC236}">
                <a16:creationId xmlns:a16="http://schemas.microsoft.com/office/drawing/2014/main" id="{2B2E86FE-77AF-D2A5-D54E-91506621E192}"/>
              </a:ext>
            </a:extLst>
          </p:cNvPr>
          <p:cNvSpPr/>
          <p:nvPr/>
        </p:nvSpPr>
        <p:spPr>
          <a:xfrm>
            <a:off x="8038144" y="3680152"/>
            <a:ext cx="2935108"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Human Resources Work Schedule</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5" name="Rectangle 7">
            <a:extLst>
              <a:ext uri="{FF2B5EF4-FFF2-40B4-BE49-F238E27FC236}">
                <a16:creationId xmlns:a16="http://schemas.microsoft.com/office/drawing/2014/main" id="{EACB7C89-1F2A-86F8-5FD4-02945C66B040}"/>
              </a:ext>
            </a:extLst>
          </p:cNvPr>
          <p:cNvSpPr/>
          <p:nvPr/>
        </p:nvSpPr>
        <p:spPr>
          <a:xfrm>
            <a:off x="4009229" y="3680153"/>
            <a:ext cx="3777400" cy="436554"/>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indicating the current adherence of human resources to working hours.</a:t>
            </a:r>
          </a:p>
        </p:txBody>
      </p:sp>
      <p:sp>
        <p:nvSpPr>
          <p:cNvPr id="216" name="Rectangle 7">
            <a:extLst>
              <a:ext uri="{FF2B5EF4-FFF2-40B4-BE49-F238E27FC236}">
                <a16:creationId xmlns:a16="http://schemas.microsoft.com/office/drawing/2014/main" id="{0FDFDA9E-DFA8-001A-EAF1-A9FED95EADA2}"/>
              </a:ext>
            </a:extLst>
          </p:cNvPr>
          <p:cNvSpPr/>
          <p:nvPr/>
        </p:nvSpPr>
        <p:spPr>
          <a:xfrm>
            <a:off x="1093961" y="3680152"/>
            <a:ext cx="2425557"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Monthly</a:t>
            </a:r>
          </a:p>
        </p:txBody>
      </p:sp>
      <p:sp>
        <p:nvSpPr>
          <p:cNvPr id="217" name="Rectangle 7">
            <a:extLst>
              <a:ext uri="{FF2B5EF4-FFF2-40B4-BE49-F238E27FC236}">
                <a16:creationId xmlns:a16="http://schemas.microsoft.com/office/drawing/2014/main" id="{817994DB-92B6-AE31-5770-B67FD9A7DE79}"/>
              </a:ext>
            </a:extLst>
          </p:cNvPr>
          <p:cNvSpPr/>
          <p:nvPr/>
        </p:nvSpPr>
        <p:spPr>
          <a:xfrm>
            <a:off x="8038144" y="4259597"/>
            <a:ext cx="2935108"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Workflow</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8" name="Rectangle 7">
            <a:extLst>
              <a:ext uri="{FF2B5EF4-FFF2-40B4-BE49-F238E27FC236}">
                <a16:creationId xmlns:a16="http://schemas.microsoft.com/office/drawing/2014/main" id="{822E0CF5-159C-13A0-E7E9-8A1C84E58963}"/>
              </a:ext>
            </a:extLst>
          </p:cNvPr>
          <p:cNvSpPr/>
          <p:nvPr/>
        </p:nvSpPr>
        <p:spPr>
          <a:xfrm>
            <a:off x="4009229" y="4259598"/>
            <a:ext cx="3777400" cy="436554"/>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detailing the status of task completion</a:t>
            </a:r>
          </a:p>
        </p:txBody>
      </p:sp>
      <p:sp>
        <p:nvSpPr>
          <p:cNvPr id="219" name="Rectangle 7">
            <a:extLst>
              <a:ext uri="{FF2B5EF4-FFF2-40B4-BE49-F238E27FC236}">
                <a16:creationId xmlns:a16="http://schemas.microsoft.com/office/drawing/2014/main" id="{E92F1963-E218-AD70-3030-749D34F8CFFF}"/>
              </a:ext>
            </a:extLst>
          </p:cNvPr>
          <p:cNvSpPr/>
          <p:nvPr/>
        </p:nvSpPr>
        <p:spPr>
          <a:xfrm>
            <a:off x="1093961" y="4259597"/>
            <a:ext cx="2425557"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Monthly</a:t>
            </a:r>
          </a:p>
        </p:txBody>
      </p:sp>
      <p:sp>
        <p:nvSpPr>
          <p:cNvPr id="223" name="Rectangle 7">
            <a:extLst>
              <a:ext uri="{FF2B5EF4-FFF2-40B4-BE49-F238E27FC236}">
                <a16:creationId xmlns:a16="http://schemas.microsoft.com/office/drawing/2014/main" id="{FD290110-B0C4-5DF2-3DB1-558AE7BE9285}"/>
              </a:ext>
            </a:extLst>
          </p:cNvPr>
          <p:cNvSpPr/>
          <p:nvPr/>
        </p:nvSpPr>
        <p:spPr>
          <a:xfrm>
            <a:off x="8038144" y="4839042"/>
            <a:ext cx="2935108" cy="436555"/>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Training plan</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24" name="Rectangle 7">
            <a:extLst>
              <a:ext uri="{FF2B5EF4-FFF2-40B4-BE49-F238E27FC236}">
                <a16:creationId xmlns:a16="http://schemas.microsoft.com/office/drawing/2014/main" id="{7A4CC43C-BD3C-BF2B-B5CD-CEE40EDAC40E}"/>
              </a:ext>
            </a:extLst>
          </p:cNvPr>
          <p:cNvSpPr/>
          <p:nvPr/>
        </p:nvSpPr>
        <p:spPr>
          <a:xfrm>
            <a:off x="4009229" y="4839043"/>
            <a:ext cx="3777400" cy="436554"/>
          </a:xfrm>
          <a:prstGeom prst="rect">
            <a:avLst/>
          </a:prstGeom>
          <a:solidFill>
            <a:schemeClr val="bg1"/>
          </a:solidFill>
          <a:ln w="9525" cap="flat" cmpd="sng" algn="ctr">
            <a:noFill/>
            <a:prstDash val="solid"/>
          </a:ln>
          <a:effectLst/>
        </p:spPr>
        <p:txBody>
          <a:bodyPr rtlCol="0" anchor="ctr" anchorCtr="0"/>
          <a:lstStyle/>
          <a:p>
            <a:pPr marL="0" marR="0" lvl="0" indent="0" defTabSz="457200"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A report outlining the status of training sessions</a:t>
            </a:r>
          </a:p>
        </p:txBody>
      </p:sp>
      <p:sp>
        <p:nvSpPr>
          <p:cNvPr id="225" name="Rectangle 7">
            <a:extLst>
              <a:ext uri="{FF2B5EF4-FFF2-40B4-BE49-F238E27FC236}">
                <a16:creationId xmlns:a16="http://schemas.microsoft.com/office/drawing/2014/main" id="{506FBA81-1B1A-5C0F-DA14-5DF814C8D3B3}"/>
              </a:ext>
            </a:extLst>
          </p:cNvPr>
          <p:cNvSpPr/>
          <p:nvPr/>
        </p:nvSpPr>
        <p:spPr>
          <a:xfrm>
            <a:off x="1093961" y="4839042"/>
            <a:ext cx="2425557" cy="436555"/>
          </a:xfrm>
          <a:prstGeom prst="rect">
            <a:avLst/>
          </a:prstGeom>
          <a:solidFill>
            <a:schemeClr val="bg1"/>
          </a:solidFill>
          <a:ln w="9525" cap="flat" cmpd="sng" algn="ctr">
            <a:noFill/>
            <a:prstDash val="solid"/>
          </a:ln>
          <a:effectLst/>
        </p:spPr>
        <p:txBody>
          <a:bodyPr rtlCol="0" anchor="ctr" anchorCtr="0"/>
          <a:lstStyle/>
          <a:p>
            <a:pPr defTabSz="457200" hangingPunct="1">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Quarterly</a:t>
            </a:r>
          </a:p>
        </p:txBody>
      </p:sp>
      <p:cxnSp>
        <p:nvCxnSpPr>
          <p:cNvPr id="228" name="Straight Connector 227">
            <a:extLst>
              <a:ext uri="{FF2B5EF4-FFF2-40B4-BE49-F238E27FC236}">
                <a16:creationId xmlns:a16="http://schemas.microsoft.com/office/drawing/2014/main" id="{1748BAD4-1F42-8D4C-6452-6F447AFB97D3}"/>
              </a:ext>
            </a:extLst>
          </p:cNvPr>
          <p:cNvCxnSpPr>
            <a:cxnSpLocks/>
          </p:cNvCxnSpPr>
          <p:nvPr/>
        </p:nvCxnSpPr>
        <p:spPr>
          <a:xfrm>
            <a:off x="1172853" y="1783933"/>
            <a:ext cx="2323024"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607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F5AE76-ED9E-14B5-A747-FF9F34B32AD4}"/>
              </a:ext>
            </a:extLst>
          </p:cNvPr>
          <p:cNvSpPr/>
          <p:nvPr/>
        </p:nvSpPr>
        <p:spPr>
          <a:xfrm>
            <a:off x="7214616" y="1585296"/>
            <a:ext cx="4645320" cy="4482218"/>
          </a:xfrm>
          <a:prstGeom prst="rect">
            <a:avLst/>
          </a:prstGeom>
          <a:solidFill>
            <a:schemeClr val="bg1"/>
          </a:solidFill>
          <a:ln w="9525" cap="flat" cmpd="sng" algn="ctr">
            <a:noFill/>
            <a:prstDash val="solid"/>
          </a:ln>
          <a:effectLst/>
        </p:spPr>
        <p:txBody>
          <a:bodyPr rtlCol="0" anchor="t" anchorCtr="0"/>
          <a:lstStyle/>
          <a:p>
            <a:pPr marL="0" marR="0" lvl="0" indent="0" defTabSz="457200" eaLnBrk="1" fontAlgn="auto" latinLnBrk="0" hangingPunct="1">
              <a:lnSpc>
                <a:spcPct val="200000"/>
              </a:lnSpc>
              <a:spcBef>
                <a:spcPts val="0"/>
              </a:spcBef>
              <a:spcAft>
                <a:spcPts val="0"/>
              </a:spcAft>
              <a:buClrTx/>
              <a:buSzTx/>
              <a:buFontTx/>
              <a:buNone/>
              <a:tabLst/>
              <a:defRPr/>
            </a:pP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methodology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adopted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for</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managing</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consulting</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technical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related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to</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company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is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based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on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foundations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of</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latest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edition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seventh</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edition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of</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management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methodology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a:t>
            </a:r>
            <a:r>
              <a:rPr kumimoji="0" lang="en-US"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PMBOK</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Issued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by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Management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Institute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en-US"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PMI</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where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methodology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en-US"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PMBOK</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It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is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globally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prevailing</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methodology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in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management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in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its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seventh</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edition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eight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performance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domains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were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adopted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en-US"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 Performance Domains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They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are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fundamental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groups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for</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all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types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of</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connected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to</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each</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other</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When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managing</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any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number</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of</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processes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methodologies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must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be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selected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en-US"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tools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en-US"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القطع</a:t>
            </a:r>
            <a:r>
              <a:rPr kumimoji="0" lang="en-US"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en-US"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الأثرية</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supportive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influential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on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each</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of</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eight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performance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ABDO LINE-BOLD"/>
                <a:cs typeface="Sakkal Majalla" panose="02000000000000000000" pitchFamily="2" charset="-78"/>
              </a:rPr>
              <a:t>areas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ABDO LINE-BOLD"/>
                <a:cs typeface="Sakkal Majalla" panose="02000000000000000000" pitchFamily="2" charset="-78"/>
              </a:rPr>
              <a:t>.</a:t>
            </a:r>
            <a:endParaRPr kumimoji="0" lang="ar-SA" sz="1400" b="1" i="0" u="none" strike="noStrike" kern="0" cap="none" spc="0" normalizeH="0" baseline="0" noProof="0" dirty="0">
              <a:ln>
                <a:noFill/>
              </a:ln>
              <a:solidFill>
                <a:srgbClr val="CB1D91"/>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a:p>
            <a:pPr marL="0" marR="0" lvl="0" indent="0" defTabSz="457200" eaLnBrk="1" fontAlgn="auto" latinLnBrk="0" hangingPunct="1">
              <a:lnSpc>
                <a:spcPct val="200000"/>
              </a:lnSpc>
              <a:spcBef>
                <a:spcPts val="0"/>
              </a:spcBef>
              <a:spcAft>
                <a:spcPts val="0"/>
              </a:spcAft>
              <a:buClrTx/>
              <a:buSzTx/>
              <a:buFontTx/>
              <a:buNone/>
              <a:tabLst/>
              <a:defRPr/>
            </a:pPr>
            <a:endParaRPr kumimoji="0" lang="ar-SA" sz="1400" b="0" i="0" u="none" strike="noStrike" kern="0" cap="none" spc="0" normalizeH="0" baseline="0" noProof="0" dirty="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pic>
        <p:nvPicPr>
          <p:cNvPr id="8" name="Picture 2">
            <a:extLst>
              <a:ext uri="{FF2B5EF4-FFF2-40B4-BE49-F238E27FC236}">
                <a16:creationId xmlns:a16="http://schemas.microsoft.com/office/drawing/2014/main" id="{CB37EAD2-9804-A6B2-6B2F-0226677D9239}"/>
              </a:ext>
            </a:extLst>
          </p:cNvPr>
          <p:cNvPicPr>
            <a:picLocks noChangeAspect="1"/>
          </p:cNvPicPr>
          <p:nvPr/>
        </p:nvPicPr>
        <p:blipFill rotWithShape="1">
          <a:blip r:embed="rId2"/>
          <a:srcRect r="66880"/>
          <a:stretch/>
        </p:blipFill>
        <p:spPr>
          <a:xfrm>
            <a:off x="307006" y="1658979"/>
            <a:ext cx="2172738" cy="4168121"/>
          </a:xfrm>
          <a:prstGeom prst="rect">
            <a:avLst/>
          </a:prstGeom>
        </p:spPr>
      </p:pic>
      <p:grpSp>
        <p:nvGrpSpPr>
          <p:cNvPr id="9" name="Group 6">
            <a:extLst>
              <a:ext uri="{FF2B5EF4-FFF2-40B4-BE49-F238E27FC236}">
                <a16:creationId xmlns:a16="http://schemas.microsoft.com/office/drawing/2014/main" id="{AC102FC8-2113-4B6B-6B5B-AB7E80244A95}"/>
              </a:ext>
            </a:extLst>
          </p:cNvPr>
          <p:cNvGrpSpPr/>
          <p:nvPr/>
        </p:nvGrpSpPr>
        <p:grpSpPr>
          <a:xfrm>
            <a:off x="2706418" y="1781229"/>
            <a:ext cx="4087377" cy="3923619"/>
            <a:chOff x="3496905" y="1157486"/>
            <a:chExt cx="4582451" cy="4398858"/>
          </a:xfrm>
        </p:grpSpPr>
        <p:grpSp>
          <p:nvGrpSpPr>
            <p:cNvPr id="10" name="Group 8">
              <a:extLst>
                <a:ext uri="{FF2B5EF4-FFF2-40B4-BE49-F238E27FC236}">
                  <a16:creationId xmlns:a16="http://schemas.microsoft.com/office/drawing/2014/main" id="{1783C0B6-4798-26F6-2F68-7A5DDA5B74C4}"/>
                </a:ext>
              </a:extLst>
            </p:cNvPr>
            <p:cNvGrpSpPr/>
            <p:nvPr/>
          </p:nvGrpSpPr>
          <p:grpSpPr>
            <a:xfrm>
              <a:off x="3679094" y="1157486"/>
              <a:ext cx="4398858" cy="4398858"/>
              <a:chOff x="3518852" y="986021"/>
              <a:chExt cx="5097444" cy="5097444"/>
            </a:xfrm>
          </p:grpSpPr>
          <p:grpSp>
            <p:nvGrpSpPr>
              <p:cNvPr id="21" name="Group 19">
                <a:extLst>
                  <a:ext uri="{FF2B5EF4-FFF2-40B4-BE49-F238E27FC236}">
                    <a16:creationId xmlns:a16="http://schemas.microsoft.com/office/drawing/2014/main" id="{F3BB23BB-5417-EE51-E10B-081D9E8EF3FC}"/>
                  </a:ext>
                </a:extLst>
              </p:cNvPr>
              <p:cNvGrpSpPr/>
              <p:nvPr/>
            </p:nvGrpSpPr>
            <p:grpSpPr>
              <a:xfrm>
                <a:off x="3518852" y="986021"/>
                <a:ext cx="5097444" cy="5097444"/>
                <a:chOff x="3518852" y="986021"/>
                <a:chExt cx="5097444" cy="5097444"/>
              </a:xfrm>
            </p:grpSpPr>
            <p:sp>
              <p:nvSpPr>
                <p:cNvPr id="23" name="Rounded Rectangle 5">
                  <a:extLst>
                    <a:ext uri="{FF2B5EF4-FFF2-40B4-BE49-F238E27FC236}">
                      <a16:creationId xmlns:a16="http://schemas.microsoft.com/office/drawing/2014/main" id="{1815467D-EBCE-4431-30DD-1E7B3DD6D355}"/>
                    </a:ext>
                  </a:extLst>
                </p:cNvPr>
                <p:cNvSpPr/>
                <p:nvPr/>
              </p:nvSpPr>
              <p:spPr>
                <a:xfrm rot="12168320">
                  <a:off x="5795868" y="986021"/>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4" name="Rounded Rectangle 5">
                  <a:extLst>
                    <a:ext uri="{FF2B5EF4-FFF2-40B4-BE49-F238E27FC236}">
                      <a16:creationId xmlns:a16="http://schemas.microsoft.com/office/drawing/2014/main" id="{D39E2958-F783-33CC-674B-99A10B6272DA}"/>
                    </a:ext>
                  </a:extLst>
                </p:cNvPr>
                <p:cNvSpPr/>
                <p:nvPr/>
              </p:nvSpPr>
              <p:spPr>
                <a:xfrm rot="12060000" flipH="1" flipV="1">
                  <a:off x="4347432" y="4596704"/>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5" name="Rounded Rectangle 5">
                  <a:extLst>
                    <a:ext uri="{FF2B5EF4-FFF2-40B4-BE49-F238E27FC236}">
                      <a16:creationId xmlns:a16="http://schemas.microsoft.com/office/drawing/2014/main" id="{A5F58B48-EA7B-EE9A-F09B-E3B8CAF4D50D}"/>
                    </a:ext>
                  </a:extLst>
                </p:cNvPr>
                <p:cNvSpPr/>
                <p:nvPr/>
              </p:nvSpPr>
              <p:spPr>
                <a:xfrm rot="14868320">
                  <a:off x="6860319" y="2026893"/>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6" name="Rounded Rectangle 5">
                  <a:extLst>
                    <a:ext uri="{FF2B5EF4-FFF2-40B4-BE49-F238E27FC236}">
                      <a16:creationId xmlns:a16="http://schemas.microsoft.com/office/drawing/2014/main" id="{122A1EA8-AD3D-6311-F681-AEAB22DAC32F}"/>
                    </a:ext>
                  </a:extLst>
                </p:cNvPr>
                <p:cNvSpPr/>
                <p:nvPr/>
              </p:nvSpPr>
              <p:spPr>
                <a:xfrm rot="14760000" flipH="1" flipV="1">
                  <a:off x="3282981" y="3555832"/>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7" name="Rounded Rectangle 5">
                  <a:extLst>
                    <a:ext uri="{FF2B5EF4-FFF2-40B4-BE49-F238E27FC236}">
                      <a16:creationId xmlns:a16="http://schemas.microsoft.com/office/drawing/2014/main" id="{0DEC8CAF-29BE-4502-E857-B4ED34C26D70}"/>
                    </a:ext>
                  </a:extLst>
                </p:cNvPr>
                <p:cNvSpPr/>
                <p:nvPr/>
              </p:nvSpPr>
              <p:spPr>
                <a:xfrm rot="17568320">
                  <a:off x="6876992" y="3515581"/>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8" name="Rounded Rectangle 5">
                  <a:extLst>
                    <a:ext uri="{FF2B5EF4-FFF2-40B4-BE49-F238E27FC236}">
                      <a16:creationId xmlns:a16="http://schemas.microsoft.com/office/drawing/2014/main" id="{36DDBFA3-75E8-5F22-5309-150B6C42C872}"/>
                    </a:ext>
                  </a:extLst>
                </p:cNvPr>
                <p:cNvSpPr/>
                <p:nvPr/>
              </p:nvSpPr>
              <p:spPr>
                <a:xfrm rot="17460000" flipH="1" flipV="1">
                  <a:off x="3266309" y="2067145"/>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9" name="Rounded Rectangle 5">
                  <a:extLst>
                    <a:ext uri="{FF2B5EF4-FFF2-40B4-BE49-F238E27FC236}">
                      <a16:creationId xmlns:a16="http://schemas.microsoft.com/office/drawing/2014/main" id="{4E6466FF-5418-8D1F-F975-28442E813038}"/>
                    </a:ext>
                  </a:extLst>
                </p:cNvPr>
                <p:cNvSpPr/>
                <p:nvPr/>
              </p:nvSpPr>
              <p:spPr>
                <a:xfrm rot="9468320">
                  <a:off x="4307180" y="1002694"/>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30" name="Rounded Rectangle 5">
                  <a:extLst>
                    <a:ext uri="{FF2B5EF4-FFF2-40B4-BE49-F238E27FC236}">
                      <a16:creationId xmlns:a16="http://schemas.microsoft.com/office/drawing/2014/main" id="{461F0854-D930-64DB-394B-048E25DDC301}"/>
                    </a:ext>
                  </a:extLst>
                </p:cNvPr>
                <p:cNvSpPr/>
                <p:nvPr/>
              </p:nvSpPr>
              <p:spPr>
                <a:xfrm rot="9360000" flipH="1" flipV="1">
                  <a:off x="5836120" y="4580032"/>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sp>
            <p:nvSpPr>
              <p:cNvPr id="22" name="Oval 20">
                <a:extLst>
                  <a:ext uri="{FF2B5EF4-FFF2-40B4-BE49-F238E27FC236}">
                    <a16:creationId xmlns:a16="http://schemas.microsoft.com/office/drawing/2014/main" id="{6CB115A2-7AC4-55FF-516A-27ADAF0BDF5A}"/>
                  </a:ext>
                </a:extLst>
              </p:cNvPr>
              <p:cNvSpPr/>
              <p:nvPr/>
            </p:nvSpPr>
            <p:spPr>
              <a:xfrm>
                <a:off x="5007959" y="2475128"/>
                <a:ext cx="2119233" cy="2119233"/>
              </a:xfrm>
              <a:prstGeom prst="ellipse">
                <a:avLst/>
              </a:prstGeom>
              <a:gradFill flip="none" rotWithShape="1">
                <a:gsLst>
                  <a:gs pos="0">
                    <a:schemeClr val="bg1">
                      <a:lumMod val="95000"/>
                    </a:schemeClr>
                  </a:gs>
                  <a:gs pos="100000">
                    <a:schemeClr val="bg1">
                      <a:lumMod val="75000"/>
                    </a:schemeClr>
                  </a:gs>
                </a:gsLst>
                <a:path path="circle">
                  <a:fillToRect l="50000" t="50000" r="50000" b="50000"/>
                </a:path>
                <a:tileRect/>
              </a:gra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sp>
          <p:nvSpPr>
            <p:cNvPr id="11" name="TextBox 9">
              <a:extLst>
                <a:ext uri="{FF2B5EF4-FFF2-40B4-BE49-F238E27FC236}">
                  <a16:creationId xmlns:a16="http://schemas.microsoft.com/office/drawing/2014/main" id="{649A8A5A-593D-9E1F-7716-1A2293C656A8}"/>
                </a:ext>
              </a:extLst>
            </p:cNvPr>
            <p:cNvSpPr txBox="1"/>
            <p:nvPr/>
          </p:nvSpPr>
          <p:spPr>
            <a:xfrm>
              <a:off x="5963383" y="1507828"/>
              <a:ext cx="1060551" cy="5865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Stakeholders</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2" name="TextBox 10">
              <a:extLst>
                <a:ext uri="{FF2B5EF4-FFF2-40B4-BE49-F238E27FC236}">
                  <a16:creationId xmlns:a16="http://schemas.microsoft.com/office/drawing/2014/main" id="{B0DADEE5-8C1F-FD0F-6354-94450541790E}"/>
                </a:ext>
              </a:extLst>
            </p:cNvPr>
            <p:cNvSpPr txBox="1"/>
            <p:nvPr/>
          </p:nvSpPr>
          <p:spPr>
            <a:xfrm>
              <a:off x="7054256" y="2578060"/>
              <a:ext cx="1025100" cy="5865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Teamwork</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3" name="TextBox 11">
              <a:extLst>
                <a:ext uri="{FF2B5EF4-FFF2-40B4-BE49-F238E27FC236}">
                  <a16:creationId xmlns:a16="http://schemas.microsoft.com/office/drawing/2014/main" id="{92740F9B-912D-4630-6BA2-40F3B770149D}"/>
                </a:ext>
              </a:extLst>
            </p:cNvPr>
            <p:cNvSpPr txBox="1"/>
            <p:nvPr/>
          </p:nvSpPr>
          <p:spPr>
            <a:xfrm>
              <a:off x="6934676" y="3723320"/>
              <a:ext cx="1024448" cy="10696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Method of execution</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5" name="TextBox 12">
              <a:extLst>
                <a:ext uri="{FF2B5EF4-FFF2-40B4-BE49-F238E27FC236}">
                  <a16:creationId xmlns:a16="http://schemas.microsoft.com/office/drawing/2014/main" id="{DE370A80-65F8-D377-D54F-F2D396917B92}"/>
                </a:ext>
              </a:extLst>
            </p:cNvPr>
            <p:cNvSpPr txBox="1"/>
            <p:nvPr/>
          </p:nvSpPr>
          <p:spPr>
            <a:xfrm>
              <a:off x="6076008" y="4802812"/>
              <a:ext cx="1006747" cy="5865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Planning</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6" name="TextBox 14">
              <a:extLst>
                <a:ext uri="{FF2B5EF4-FFF2-40B4-BE49-F238E27FC236}">
                  <a16:creationId xmlns:a16="http://schemas.microsoft.com/office/drawing/2014/main" id="{FAA8EF37-B202-CB07-E228-5EE5583CBC3E}"/>
                </a:ext>
              </a:extLst>
            </p:cNvPr>
            <p:cNvSpPr txBox="1"/>
            <p:nvPr/>
          </p:nvSpPr>
          <p:spPr>
            <a:xfrm>
              <a:off x="4632682" y="1539711"/>
              <a:ext cx="1164148" cy="5865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Unknown risks</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7" name="TextBox 15">
              <a:extLst>
                <a:ext uri="{FF2B5EF4-FFF2-40B4-BE49-F238E27FC236}">
                  <a16:creationId xmlns:a16="http://schemas.microsoft.com/office/drawing/2014/main" id="{D7420193-C494-7173-D6EE-ADBDD05CCBEB}"/>
                </a:ext>
              </a:extLst>
            </p:cNvPr>
            <p:cNvSpPr txBox="1"/>
            <p:nvPr/>
          </p:nvSpPr>
          <p:spPr>
            <a:xfrm>
              <a:off x="3761570" y="2525689"/>
              <a:ext cx="764005" cy="8281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Measurement</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8" name="TextBox 16">
              <a:extLst>
                <a:ext uri="{FF2B5EF4-FFF2-40B4-BE49-F238E27FC236}">
                  <a16:creationId xmlns:a16="http://schemas.microsoft.com/office/drawing/2014/main" id="{B0D01321-F43C-EA59-ABAC-E4CF50CFABB4}"/>
                </a:ext>
              </a:extLst>
            </p:cNvPr>
            <p:cNvSpPr txBox="1"/>
            <p:nvPr/>
          </p:nvSpPr>
          <p:spPr>
            <a:xfrm>
              <a:off x="3496905" y="3865657"/>
              <a:ext cx="1077632" cy="34505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Delivery</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9" name="TextBox 17">
              <a:extLst>
                <a:ext uri="{FF2B5EF4-FFF2-40B4-BE49-F238E27FC236}">
                  <a16:creationId xmlns:a16="http://schemas.microsoft.com/office/drawing/2014/main" id="{3162B62D-C419-2CFA-9384-F82E8277A1F9}"/>
                </a:ext>
              </a:extLst>
            </p:cNvPr>
            <p:cNvSpPr txBox="1"/>
            <p:nvPr/>
          </p:nvSpPr>
          <p:spPr>
            <a:xfrm>
              <a:off x="4604246" y="4682785"/>
              <a:ext cx="1098267" cy="586594"/>
            </a:xfrm>
            <a:prstGeom prst="rect">
              <a:avLst/>
            </a:prstGeom>
            <a:noFill/>
            <a:effectLst>
              <a:outerShdw blurRad="63500" sx="102000" sy="102000" algn="ctr"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Project activities</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20" name="TextBox 18">
              <a:extLst>
                <a:ext uri="{FF2B5EF4-FFF2-40B4-BE49-F238E27FC236}">
                  <a16:creationId xmlns:a16="http://schemas.microsoft.com/office/drawing/2014/main" id="{662AE28C-7250-2D37-D6D0-BE45CC9B5929}"/>
                </a:ext>
              </a:extLst>
            </p:cNvPr>
            <p:cNvSpPr txBox="1"/>
            <p:nvPr/>
          </p:nvSpPr>
          <p:spPr>
            <a:xfrm>
              <a:off x="5309673" y="2846667"/>
              <a:ext cx="1060551" cy="148373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rPr>
                <a:t>Project areas of performance</a:t>
              </a:r>
              <a:endParaRPr kumimoji="0" lang="en-US" sz="1600" b="1"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grpSp>
      <p:sp>
        <p:nvSpPr>
          <p:cNvPr id="2" name="Text Placeholder 1">
            <a:extLst>
              <a:ext uri="{FF2B5EF4-FFF2-40B4-BE49-F238E27FC236}">
                <a16:creationId xmlns:a16="http://schemas.microsoft.com/office/drawing/2014/main" id="{6A97E53D-A3D6-9007-2A19-8AF994A73CBA}"/>
              </a:ext>
            </a:extLst>
          </p:cNvPr>
          <p:cNvSpPr>
            <a:spLocks noGrp="1"/>
          </p:cNvSpPr>
          <p:nvPr>
            <p:ph type="body" sz="quarter" idx="11"/>
          </p:nvPr>
        </p:nvSpPr>
        <p:spPr/>
        <p:txBody>
          <a:bodyPr/>
          <a:lstStyle/>
          <a:p>
            <a:pPr marL="0" indent="0" algn="l" rtl="0">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Project Management Methodology</a:t>
            </a:r>
          </a:p>
        </p:txBody>
      </p:sp>
    </p:spTree>
    <p:extLst>
      <p:ext uri="{BB962C8B-B14F-4D97-AF65-F5344CB8AC3E}">
        <p14:creationId xmlns:p14="http://schemas.microsoft.com/office/powerpoint/2010/main" val="11301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B809445-6306-B39B-259C-7FC3BF79368C}"/>
              </a:ext>
            </a:extLst>
          </p:cNvPr>
          <p:cNvSpPr txBox="1">
            <a:spLocks/>
          </p:cNvSpPr>
          <p:nvPr/>
        </p:nvSpPr>
        <p:spPr>
          <a:xfrm>
            <a:off x="599226" y="435752"/>
            <a:ext cx="11304587" cy="3956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a:defRPr/>
            </a:pPr>
            <a:r>
              <a:rPr lang="ar-SA" sz="2400" b="1" dirty="0" err="1">
                <a:solidFill>
                  <a:schemeClr val="accent2"/>
                </a:solidFill>
                <a:latin typeface="Sakkal Majalla" panose="02000000000000000000" pitchFamily="2" charset="-78"/>
                <a:cs typeface="Sakkal Majalla" panose="02000000000000000000" pitchFamily="2" charset="-78"/>
                <a:sym typeface="Calibri"/>
              </a:rPr>
              <a:t>Project</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Implementation</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Methodology</a:t>
            </a:r>
            <a:r>
              <a:rPr lang="ar-SA" sz="2400" b="1" dirty="0">
                <a:solidFill>
                  <a:schemeClr val="accent2"/>
                </a:solidFill>
                <a:latin typeface="Sakkal Majalla" panose="02000000000000000000" pitchFamily="2" charset="-78"/>
                <a:cs typeface="Sakkal Majalla" panose="02000000000000000000" pitchFamily="2" charset="-78"/>
                <a:sym typeface="Calibri"/>
              </a:rPr>
              <a:t> - </a:t>
            </a:r>
            <a:r>
              <a:rPr lang="ar-SA" sz="2400" b="1" dirty="0" err="1">
                <a:solidFill>
                  <a:schemeClr val="accent2"/>
                </a:solidFill>
                <a:latin typeface="Sakkal Majalla" panose="02000000000000000000" pitchFamily="2" charset="-78"/>
                <a:cs typeface="Sakkal Majalla" panose="02000000000000000000" pitchFamily="2" charset="-78"/>
                <a:sym typeface="Calibri"/>
              </a:rPr>
              <a:t>Proposed</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Work</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Flow</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for</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Project</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Execution</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According</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to</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Project</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Management</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Methodology</a:t>
            </a:r>
            <a:br>
              <a:rPr lang="en-US" sz="2400" b="1" dirty="0">
                <a:solidFill>
                  <a:schemeClr val="accent2"/>
                </a:solidFill>
                <a:latin typeface="Sakkal Majalla" panose="02000000000000000000" pitchFamily="2" charset="-78"/>
                <a:cs typeface="Sakkal Majalla" panose="02000000000000000000" pitchFamily="2" charset="-78"/>
                <a:sym typeface="Calibri"/>
              </a:rPr>
            </a:br>
            <a:endParaRPr lang="ar-SA" sz="2400" b="1" dirty="0">
              <a:solidFill>
                <a:schemeClr val="accent2"/>
              </a:solidFill>
              <a:latin typeface="Sakkal Majalla" panose="02000000000000000000" pitchFamily="2" charset="-78"/>
              <a:cs typeface="Sakkal Majalla" panose="02000000000000000000" pitchFamily="2" charset="-78"/>
              <a:sym typeface="Calibri"/>
            </a:endParaRPr>
          </a:p>
        </p:txBody>
      </p:sp>
      <p:sp>
        <p:nvSpPr>
          <p:cNvPr id="7" name="TextBox 2">
            <a:extLst>
              <a:ext uri="{FF2B5EF4-FFF2-40B4-BE49-F238E27FC236}">
                <a16:creationId xmlns:a16="http://schemas.microsoft.com/office/drawing/2014/main" id="{9514AB12-0B17-4B7D-EB63-40BDC2D7518A}"/>
              </a:ext>
            </a:extLst>
          </p:cNvPr>
          <p:cNvSpPr txBox="1"/>
          <p:nvPr/>
        </p:nvSpPr>
        <p:spPr>
          <a:xfrm>
            <a:off x="744554" y="1082907"/>
            <a:ext cx="11013929" cy="619400"/>
          </a:xfrm>
          <a:prstGeom prst="rect">
            <a:avLst/>
          </a:prstGeom>
          <a:noFill/>
        </p:spPr>
        <p:txBody>
          <a:bodyPr wrap="square" lIns="0" tIns="0" rIns="0" bIns="0" rtlCol="0">
            <a:spAutoFit/>
          </a:bodyPr>
          <a:lstStyle/>
          <a:p>
            <a:pPr marL="0" marR="0" lvl="0" indent="0" defTabSz="457200" eaLnBrk="1" fontAlgn="auto" latinLnBrk="0" hangingPunct="1">
              <a:lnSpc>
                <a:spcPct val="150000"/>
              </a:lnSpc>
              <a:spcBef>
                <a:spcPct val="20000"/>
              </a:spcBef>
              <a:spcAft>
                <a:spcPts val="0"/>
              </a:spcAft>
              <a:buClrTx/>
              <a:buSzTx/>
              <a:buFontTx/>
              <a:buNone/>
              <a:tabLst/>
              <a:defRPr/>
            </a:pP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accordance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with</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management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methodology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issued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by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Management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Institute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a:t>
            </a:r>
            <a:r>
              <a:rPr kumimoji="0" lang="en-US"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PMI</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based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our</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previous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experience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this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type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consulting</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projects</a:t>
            </a:r>
            <a:r>
              <a:rPr lang="ar-SA" sz="1400" kern="1200" dirty="0" err="1">
                <a:solidFill>
                  <a:prstClr val="black"/>
                </a:solidFill>
                <a:latin typeface="Sakkal Majalla" panose="02000000000000000000" pitchFamily="2" charset="-78"/>
                <a:ea typeface="+mn-ea"/>
                <a:cs typeface="Sakkal Majalla" panose="02000000000000000000" pitchFamily="2" charset="-78"/>
              </a:rPr>
              <a:t>Technology</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Work</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experience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in</a:t>
            </a:r>
            <a:r>
              <a:rPr kumimoji="0" lang="ar-JO"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Similar projects</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Kingdom</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Saudi</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Arabia</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accordance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with</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nature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will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be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implementing</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work</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this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will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proceed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follows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a:t>
            </a:r>
          </a:p>
        </p:txBody>
      </p:sp>
      <p:sp>
        <p:nvSpPr>
          <p:cNvPr id="167" name="Rectangle 166">
            <a:extLst>
              <a:ext uri="{FF2B5EF4-FFF2-40B4-BE49-F238E27FC236}">
                <a16:creationId xmlns:a16="http://schemas.microsoft.com/office/drawing/2014/main" id="{5DCDE221-4BB5-81A9-281E-2F81B5461AA0}"/>
              </a:ext>
            </a:extLst>
          </p:cNvPr>
          <p:cNvSpPr/>
          <p:nvPr/>
        </p:nvSpPr>
        <p:spPr>
          <a:xfrm>
            <a:off x="1815273" y="1742767"/>
            <a:ext cx="8543925" cy="1147721"/>
          </a:xfrm>
          <a:prstGeom prst="rect">
            <a:avLst/>
          </a:prstGeom>
          <a:solidFill>
            <a:srgbClr val="E8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166" name="Rectangle: Rounded Corners 165">
            <a:extLst>
              <a:ext uri="{FF2B5EF4-FFF2-40B4-BE49-F238E27FC236}">
                <a16:creationId xmlns:a16="http://schemas.microsoft.com/office/drawing/2014/main" id="{BC8DC7EB-546A-D88D-41FE-067AFCCFB8D8}"/>
              </a:ext>
            </a:extLst>
          </p:cNvPr>
          <p:cNvSpPr/>
          <p:nvPr/>
        </p:nvSpPr>
        <p:spPr>
          <a:xfrm>
            <a:off x="2294551" y="2028770"/>
            <a:ext cx="7185192" cy="494634"/>
          </a:xfrm>
          <a:prstGeom prst="roundRect">
            <a:avLst>
              <a:gd name="adj" fmla="val 50000"/>
            </a:avLst>
          </a:prstGeom>
          <a:solidFill>
            <a:srgbClr val="7D49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atin typeface="A Jannat LT" pitchFamily="2" charset="-78"/>
              <a:cs typeface="A Jannat LT" pitchFamily="2" charset="-78"/>
            </a:endParaRPr>
          </a:p>
        </p:txBody>
      </p:sp>
      <p:sp>
        <p:nvSpPr>
          <p:cNvPr id="160" name="Rectangle 159">
            <a:extLst>
              <a:ext uri="{FF2B5EF4-FFF2-40B4-BE49-F238E27FC236}">
                <a16:creationId xmlns:a16="http://schemas.microsoft.com/office/drawing/2014/main" id="{AD70F635-C000-0F87-B31F-398C5775E7A4}"/>
              </a:ext>
            </a:extLst>
          </p:cNvPr>
          <p:cNvSpPr/>
          <p:nvPr/>
        </p:nvSpPr>
        <p:spPr>
          <a:xfrm>
            <a:off x="1807514" y="2974027"/>
            <a:ext cx="8543925" cy="3290105"/>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atin typeface="A Jannat LT" pitchFamily="2" charset="-78"/>
              <a:cs typeface="A Jannat LT" pitchFamily="2" charset="-78"/>
            </a:endParaRPr>
          </a:p>
        </p:txBody>
      </p:sp>
      <p:sp>
        <p:nvSpPr>
          <p:cNvPr id="50" name="Rectangle 37">
            <a:extLst>
              <a:ext uri="{FF2B5EF4-FFF2-40B4-BE49-F238E27FC236}">
                <a16:creationId xmlns:a16="http://schemas.microsoft.com/office/drawing/2014/main" id="{55572656-E0E4-0E10-E33B-E7EC1E4111C9}"/>
              </a:ext>
            </a:extLst>
          </p:cNvPr>
          <p:cNvSpPr/>
          <p:nvPr/>
        </p:nvSpPr>
        <p:spPr>
          <a:xfrm flipH="1">
            <a:off x="2015892" y="2611520"/>
            <a:ext cx="7185193" cy="423899"/>
          </a:xfrm>
          <a:prstGeom prst="rect">
            <a:avLst/>
          </a:prstGeom>
        </p:spPr>
        <p:txBody>
          <a:bodyPr wrap="square">
            <a:spAutoFit/>
          </a:bodyPr>
          <a:lstStyle/>
          <a:p>
            <a:pPr marL="0" marR="0" lvl="0" indent="0" defTabSz="457200" eaLnBrk="1" fontAlgn="auto" latinLnBrk="0" hangingPunct="1">
              <a:lnSpc>
                <a:spcPct val="110000"/>
              </a:lnSpc>
              <a:spcBef>
                <a:spcPts val="0"/>
              </a:spcBef>
              <a:spcAft>
                <a:spcPts val="0"/>
              </a:spcAft>
              <a:buClrTx/>
              <a:buSzTx/>
              <a:buFontTx/>
              <a:buNone/>
              <a:tabLst/>
              <a:defRPr/>
            </a:pPr>
            <a:r>
              <a:rPr kumimoji="0" lang="ar-SA" sz="1000" i="0" u="none" strike="noStrike" kern="1200" cap="none" spc="0" normalizeH="0" baseline="0" noProof="0">
                <a:ln>
                  <a:noFill/>
                </a:ln>
                <a:solidFill>
                  <a:prstClr val="black">
                    <a:lumMod val="65000"/>
                    <a:lumOff val="35000"/>
                  </a:prstClr>
                </a:solidFill>
                <a:effectLst/>
                <a:uLnTx/>
                <a:uFillTx/>
                <a:latin typeface="A Jannat LT" pitchFamily="2" charset="-78"/>
                <a:ea typeface="+mn-ea"/>
                <a:cs typeface="A Jannat LT" pitchFamily="2" charset="-78"/>
              </a:rPr>
              <a:t>Monitoring Project Activities /</a:t>
            </a:r>
            <a:r>
              <a:rPr lang="ar-SA" sz="1000" kern="1200">
                <a:solidFill>
                  <a:prstClr val="black">
                    <a:lumMod val="65000"/>
                    <a:lumOff val="35000"/>
                  </a:prstClr>
                </a:solidFill>
                <a:latin typeface="A Jannat LT" pitchFamily="2" charset="-78"/>
                <a:ea typeface="+mn-ea"/>
                <a:cs typeface="A Jannat LT" pitchFamily="2" charset="-78"/>
              </a:rPr>
              <a:t>Monitoring project costs, budget, and performance indicators / Problem management / Risk management / Taking corrective actions</a:t>
            </a:r>
          </a:p>
        </p:txBody>
      </p:sp>
      <p:sp>
        <p:nvSpPr>
          <p:cNvPr id="28" name="TextBox 42">
            <a:extLst>
              <a:ext uri="{FF2B5EF4-FFF2-40B4-BE49-F238E27FC236}">
                <a16:creationId xmlns:a16="http://schemas.microsoft.com/office/drawing/2014/main" id="{045831D5-5FE6-D29A-07BF-F23E9D8E84F9}"/>
              </a:ext>
            </a:extLst>
          </p:cNvPr>
          <p:cNvSpPr txBox="1"/>
          <p:nvPr/>
        </p:nvSpPr>
        <p:spPr>
          <a:xfrm flipH="1">
            <a:off x="4494185" y="2028643"/>
            <a:ext cx="2130713" cy="307777"/>
          </a:xfrm>
          <a:prstGeom prst="rect">
            <a:avLst/>
          </a:prstGeom>
          <a:noFill/>
        </p:spPr>
        <p:txBody>
          <a:bodyPr wrap="none" rtlCol="0">
            <a:spAutoFit/>
          </a:bodyPr>
          <a:lstStyle/>
          <a:p>
            <a:pPr marL="182880" marR="0" lvl="0" indent="-182880" defTabSz="4572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schemeClr val="bg1"/>
                </a:solidFill>
                <a:effectLst/>
                <a:uLnTx/>
                <a:uFillTx/>
                <a:latin typeface="A Jannat LT" pitchFamily="2" charset="-78"/>
                <a:ea typeface="+mn-ea"/>
                <a:cs typeface="A Jannat LT" pitchFamily="2" charset="-78"/>
              </a:rPr>
              <a:t>Monitoring and control</a:t>
            </a:r>
            <a:endParaRPr kumimoji="0" lang="en-US" sz="1400" b="1" i="0" u="none" strike="noStrike" kern="1200" cap="none" spc="0" normalizeH="0" baseline="0" noProof="0">
              <a:ln>
                <a:noFill/>
              </a:ln>
              <a:solidFill>
                <a:schemeClr val="bg1"/>
              </a:solidFill>
              <a:effectLst/>
              <a:uLnTx/>
              <a:uFillTx/>
              <a:latin typeface="A Jannat LT" pitchFamily="2" charset="-78"/>
              <a:ea typeface="+mn-ea"/>
              <a:cs typeface="A Jannat LT" pitchFamily="2" charset="-78"/>
            </a:endParaRPr>
          </a:p>
        </p:txBody>
      </p:sp>
      <p:grpSp>
        <p:nvGrpSpPr>
          <p:cNvPr id="70" name="Group 94">
            <a:extLst>
              <a:ext uri="{FF2B5EF4-FFF2-40B4-BE49-F238E27FC236}">
                <a16:creationId xmlns:a16="http://schemas.microsoft.com/office/drawing/2014/main" id="{3A9576E1-5EF7-E0B7-B74C-442E64A9FD7A}"/>
              </a:ext>
            </a:extLst>
          </p:cNvPr>
          <p:cNvGrpSpPr/>
          <p:nvPr/>
        </p:nvGrpSpPr>
        <p:grpSpPr>
          <a:xfrm flipH="1">
            <a:off x="2751150" y="1812615"/>
            <a:ext cx="7064150" cy="991612"/>
            <a:chOff x="7148523" y="2325375"/>
            <a:chExt cx="11444905" cy="1606550"/>
          </a:xfrm>
        </p:grpSpPr>
        <p:grpSp>
          <p:nvGrpSpPr>
            <p:cNvPr id="76" name="Group 100">
              <a:extLst>
                <a:ext uri="{FF2B5EF4-FFF2-40B4-BE49-F238E27FC236}">
                  <a16:creationId xmlns:a16="http://schemas.microsoft.com/office/drawing/2014/main" id="{8FCE2B2D-7F62-ED18-B811-D564F8C7B4F8}"/>
                </a:ext>
              </a:extLst>
            </p:cNvPr>
            <p:cNvGrpSpPr/>
            <p:nvPr/>
          </p:nvGrpSpPr>
          <p:grpSpPr>
            <a:xfrm>
              <a:off x="7148523" y="2325375"/>
              <a:ext cx="1606552" cy="1606550"/>
              <a:chOff x="7148523" y="2325375"/>
              <a:chExt cx="1606552" cy="1606550"/>
            </a:xfrm>
          </p:grpSpPr>
          <p:grpSp>
            <p:nvGrpSpPr>
              <p:cNvPr id="80" name="Group 104">
                <a:extLst>
                  <a:ext uri="{FF2B5EF4-FFF2-40B4-BE49-F238E27FC236}">
                    <a16:creationId xmlns:a16="http://schemas.microsoft.com/office/drawing/2014/main" id="{EB9C9F94-C89D-3C6C-F017-0F8AC90DF5EB}"/>
                  </a:ext>
                </a:extLst>
              </p:cNvPr>
              <p:cNvGrpSpPr/>
              <p:nvPr/>
            </p:nvGrpSpPr>
            <p:grpSpPr>
              <a:xfrm>
                <a:off x="7148523" y="2325375"/>
                <a:ext cx="1606552" cy="1606550"/>
                <a:chOff x="7148523" y="2325375"/>
                <a:chExt cx="1606552" cy="1606550"/>
              </a:xfrm>
            </p:grpSpPr>
            <p:sp>
              <p:nvSpPr>
                <p:cNvPr id="96" name="Oval 120">
                  <a:extLst>
                    <a:ext uri="{FF2B5EF4-FFF2-40B4-BE49-F238E27FC236}">
                      <a16:creationId xmlns:a16="http://schemas.microsoft.com/office/drawing/2014/main" id="{4229464A-3826-3732-E4CD-19B8821BAD69}"/>
                    </a:ext>
                  </a:extLst>
                </p:cNvPr>
                <p:cNvSpPr/>
                <p:nvPr/>
              </p:nvSpPr>
              <p:spPr>
                <a:xfrm>
                  <a:off x="7148523" y="2325375"/>
                  <a:ext cx="1606552" cy="1606550"/>
                </a:xfrm>
                <a:prstGeom prst="ellipse">
                  <a:avLst/>
                </a:prstGeom>
                <a:solidFill>
                  <a:srgbClr val="7D49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97" name="Oval 121">
                  <a:extLst>
                    <a:ext uri="{FF2B5EF4-FFF2-40B4-BE49-F238E27FC236}">
                      <a16:creationId xmlns:a16="http://schemas.microsoft.com/office/drawing/2014/main" id="{05CF9D4A-14E7-9D26-7224-E0CC29A1FA9E}"/>
                    </a:ext>
                  </a:extLst>
                </p:cNvPr>
                <p:cNvSpPr/>
                <p:nvPr/>
              </p:nvSpPr>
              <p:spPr>
                <a:xfrm>
                  <a:off x="7342816" y="25196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grpSp>
            <p:nvGrpSpPr>
              <p:cNvPr id="81" name="Group 105">
                <a:extLst>
                  <a:ext uri="{FF2B5EF4-FFF2-40B4-BE49-F238E27FC236}">
                    <a16:creationId xmlns:a16="http://schemas.microsoft.com/office/drawing/2014/main" id="{7EDBDAB6-5DF8-1BA8-B4E4-769D48A80F83}"/>
                  </a:ext>
                </a:extLst>
              </p:cNvPr>
              <p:cNvGrpSpPr/>
              <p:nvPr/>
            </p:nvGrpSpPr>
            <p:grpSpPr>
              <a:xfrm>
                <a:off x="7603462" y="2780138"/>
                <a:ext cx="696681" cy="697019"/>
                <a:chOff x="3815857" y="1147753"/>
                <a:chExt cx="4561131" cy="4563350"/>
              </a:xfrm>
            </p:grpSpPr>
            <p:sp>
              <p:nvSpPr>
                <p:cNvPr id="82" name="Freeform: Shape 106">
                  <a:extLst>
                    <a:ext uri="{FF2B5EF4-FFF2-40B4-BE49-F238E27FC236}">
                      <a16:creationId xmlns:a16="http://schemas.microsoft.com/office/drawing/2014/main" id="{E19CC9C8-7532-12D9-3303-E30002B5D062}"/>
                    </a:ext>
                  </a:extLst>
                </p:cNvPr>
                <p:cNvSpPr/>
                <p:nvPr/>
              </p:nvSpPr>
              <p:spPr>
                <a:xfrm>
                  <a:off x="4343313" y="1681209"/>
                  <a:ext cx="914399" cy="914400"/>
                </a:xfrm>
                <a:custGeom>
                  <a:avLst/>
                  <a:gdLst>
                    <a:gd name="connsiteX0" fmla="*/ 914400 w 914399"/>
                    <a:gd name="connsiteY0" fmla="*/ 457200 h 914400"/>
                    <a:gd name="connsiteX1" fmla="*/ 457200 w 914399"/>
                    <a:gd name="connsiteY1" fmla="*/ 914400 h 914400"/>
                    <a:gd name="connsiteX2" fmla="*/ 0 w 914399"/>
                    <a:gd name="connsiteY2" fmla="*/ 457200 h 914400"/>
                    <a:gd name="connsiteX3" fmla="*/ 457200 w 914399"/>
                    <a:gd name="connsiteY3" fmla="*/ 0 h 914400"/>
                    <a:gd name="connsiteX4" fmla="*/ 914400 w 914399"/>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 h="914400">
                      <a:moveTo>
                        <a:pt x="914400" y="457200"/>
                      </a:moveTo>
                      <a:cubicBezTo>
                        <a:pt x="914400" y="709705"/>
                        <a:pt x="709705" y="914400"/>
                        <a:pt x="457200" y="914400"/>
                      </a:cubicBezTo>
                      <a:cubicBezTo>
                        <a:pt x="204695" y="914400"/>
                        <a:pt x="0" y="709705"/>
                        <a:pt x="0" y="457200"/>
                      </a:cubicBezTo>
                      <a:cubicBezTo>
                        <a:pt x="0" y="204695"/>
                        <a:pt x="204695" y="0"/>
                        <a:pt x="457200" y="0"/>
                      </a:cubicBezTo>
                      <a:cubicBezTo>
                        <a:pt x="709705" y="0"/>
                        <a:pt x="914400" y="204695"/>
                        <a:pt x="914400" y="457200"/>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3" name="Freeform: Shape 107">
                  <a:extLst>
                    <a:ext uri="{FF2B5EF4-FFF2-40B4-BE49-F238E27FC236}">
                      <a16:creationId xmlns:a16="http://schemas.microsoft.com/office/drawing/2014/main" id="{196DF324-DBB5-400B-0510-09AF115E9913}"/>
                    </a:ext>
                  </a:extLst>
                </p:cNvPr>
                <p:cNvSpPr/>
                <p:nvPr/>
              </p:nvSpPr>
              <p:spPr>
                <a:xfrm>
                  <a:off x="7238913" y="1681209"/>
                  <a:ext cx="609600" cy="609600"/>
                </a:xfrm>
                <a:custGeom>
                  <a:avLst/>
                  <a:gdLst>
                    <a:gd name="connsiteX0" fmla="*/ 609600 w 609600"/>
                    <a:gd name="connsiteY0" fmla="*/ 304800 h 609600"/>
                    <a:gd name="connsiteX1" fmla="*/ 304800 w 609600"/>
                    <a:gd name="connsiteY1" fmla="*/ 609600 h 609600"/>
                    <a:gd name="connsiteX2" fmla="*/ 0 w 609600"/>
                    <a:gd name="connsiteY2" fmla="*/ 304800 h 609600"/>
                    <a:gd name="connsiteX3" fmla="*/ 304800 w 609600"/>
                    <a:gd name="connsiteY3" fmla="*/ 0 h 609600"/>
                    <a:gd name="connsiteX4" fmla="*/ 609600 w 609600"/>
                    <a:gd name="connsiteY4" fmla="*/ 30480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609600">
                      <a:moveTo>
                        <a:pt x="609600" y="304800"/>
                      </a:moveTo>
                      <a:cubicBezTo>
                        <a:pt x="609600" y="473136"/>
                        <a:pt x="473137" y="609600"/>
                        <a:pt x="304800" y="609600"/>
                      </a:cubicBezTo>
                      <a:cubicBezTo>
                        <a:pt x="136463" y="609600"/>
                        <a:pt x="0" y="473136"/>
                        <a:pt x="0" y="304800"/>
                      </a:cubicBezTo>
                      <a:cubicBezTo>
                        <a:pt x="0" y="136464"/>
                        <a:pt x="136463" y="0"/>
                        <a:pt x="304800" y="0"/>
                      </a:cubicBezTo>
                      <a:cubicBezTo>
                        <a:pt x="473137" y="0"/>
                        <a:pt x="609600" y="136464"/>
                        <a:pt x="609600" y="304800"/>
                      </a:cubicBezTo>
                      <a:close/>
                    </a:path>
                  </a:pathLst>
                </a:custGeom>
                <a:solidFill>
                  <a:schemeClr val="bg1"/>
                </a:solidFill>
                <a:ln w="9525" cap="flat">
                  <a:solidFill>
                    <a:srgbClr val="7D49C7"/>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4" name="Freeform: Shape 108">
                  <a:extLst>
                    <a:ext uri="{FF2B5EF4-FFF2-40B4-BE49-F238E27FC236}">
                      <a16:creationId xmlns:a16="http://schemas.microsoft.com/office/drawing/2014/main" id="{D2BD684F-F8FD-9336-5C7C-047262BE950A}"/>
                    </a:ext>
                  </a:extLst>
                </p:cNvPr>
                <p:cNvSpPr/>
                <p:nvPr/>
              </p:nvSpPr>
              <p:spPr>
                <a:xfrm>
                  <a:off x="6629313" y="3967209"/>
                  <a:ext cx="1219200" cy="1219200"/>
                </a:xfrm>
                <a:custGeom>
                  <a:avLst/>
                  <a:gdLst>
                    <a:gd name="connsiteX0" fmla="*/ 1219200 w 1219200"/>
                    <a:gd name="connsiteY0" fmla="*/ 609600 h 1219200"/>
                    <a:gd name="connsiteX1" fmla="*/ 609600 w 1219200"/>
                    <a:gd name="connsiteY1" fmla="*/ 1219200 h 1219200"/>
                    <a:gd name="connsiteX2" fmla="*/ 0 w 1219200"/>
                    <a:gd name="connsiteY2" fmla="*/ 609600 h 1219200"/>
                    <a:gd name="connsiteX3" fmla="*/ 609600 w 1219200"/>
                    <a:gd name="connsiteY3" fmla="*/ 0 h 1219200"/>
                    <a:gd name="connsiteX4" fmla="*/ 1219200 w 1219200"/>
                    <a:gd name="connsiteY4" fmla="*/ 60960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1219200" y="609600"/>
                      </a:moveTo>
                      <a:cubicBezTo>
                        <a:pt x="1219200" y="946273"/>
                        <a:pt x="946273" y="1219200"/>
                        <a:pt x="609600" y="1219200"/>
                      </a:cubicBezTo>
                      <a:cubicBezTo>
                        <a:pt x="272927" y="1219200"/>
                        <a:pt x="0" y="946273"/>
                        <a:pt x="0" y="609600"/>
                      </a:cubicBezTo>
                      <a:cubicBezTo>
                        <a:pt x="0" y="272927"/>
                        <a:pt x="272927" y="0"/>
                        <a:pt x="609600" y="0"/>
                      </a:cubicBezTo>
                      <a:cubicBezTo>
                        <a:pt x="946273" y="0"/>
                        <a:pt x="1219200" y="272927"/>
                        <a:pt x="1219200" y="609600"/>
                      </a:cubicBez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5" name="Freeform: Shape 109">
                  <a:extLst>
                    <a:ext uri="{FF2B5EF4-FFF2-40B4-BE49-F238E27FC236}">
                      <a16:creationId xmlns:a16="http://schemas.microsoft.com/office/drawing/2014/main" id="{815372EC-EDDF-90AA-81A3-8FB207618FEA}"/>
                    </a:ext>
                  </a:extLst>
                </p:cNvPr>
                <p:cNvSpPr/>
                <p:nvPr/>
              </p:nvSpPr>
              <p:spPr>
                <a:xfrm>
                  <a:off x="5333913" y="4272009"/>
                  <a:ext cx="533400" cy="457200"/>
                </a:xfrm>
                <a:custGeom>
                  <a:avLst/>
                  <a:gdLst>
                    <a:gd name="connsiteX0" fmla="*/ 0 w 533400"/>
                    <a:gd name="connsiteY0" fmla="*/ 0 h 457200"/>
                    <a:gd name="connsiteX1" fmla="*/ 0 w 533400"/>
                    <a:gd name="connsiteY1" fmla="*/ 457200 h 457200"/>
                    <a:gd name="connsiteX2" fmla="*/ 533400 w 533400"/>
                    <a:gd name="connsiteY2" fmla="*/ 228600 h 457200"/>
                    <a:gd name="connsiteX3" fmla="*/ 0 w 533400"/>
                    <a:gd name="connsiteY3" fmla="*/ 0 h 457200"/>
                  </a:gdLst>
                  <a:ahLst/>
                  <a:cxnLst>
                    <a:cxn ang="0">
                      <a:pos x="connsiteX0" y="connsiteY0"/>
                    </a:cxn>
                    <a:cxn ang="0">
                      <a:pos x="connsiteX1" y="connsiteY1"/>
                    </a:cxn>
                    <a:cxn ang="0">
                      <a:pos x="connsiteX2" y="connsiteY2"/>
                    </a:cxn>
                    <a:cxn ang="0">
                      <a:pos x="connsiteX3" y="connsiteY3"/>
                    </a:cxn>
                  </a:cxnLst>
                  <a:rect l="l" t="t" r="r" b="b"/>
                  <a:pathLst>
                    <a:path w="533400" h="457200">
                      <a:moveTo>
                        <a:pt x="0" y="0"/>
                      </a:moveTo>
                      <a:lnTo>
                        <a:pt x="0" y="457200"/>
                      </a:lnTo>
                      <a:lnTo>
                        <a:pt x="533400" y="228600"/>
                      </a:lnTo>
                      <a:lnTo>
                        <a:pt x="0" y="0"/>
                      </a:ln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6" name="Freeform: Shape 110">
                  <a:extLst>
                    <a:ext uri="{FF2B5EF4-FFF2-40B4-BE49-F238E27FC236}">
                      <a16:creationId xmlns:a16="http://schemas.microsoft.com/office/drawing/2014/main" id="{CE416390-16A0-C002-5B97-8BE79D7E8E0E}"/>
                    </a:ext>
                  </a:extLst>
                </p:cNvPr>
                <p:cNvSpPr/>
                <p:nvPr/>
              </p:nvSpPr>
              <p:spPr>
                <a:xfrm>
                  <a:off x="3815857" y="1147772"/>
                  <a:ext cx="1969293" cy="1981225"/>
                </a:xfrm>
                <a:custGeom>
                  <a:avLst/>
                  <a:gdLst>
                    <a:gd name="connsiteX0" fmla="*/ 45396 w 1969293"/>
                    <a:gd name="connsiteY0" fmla="*/ 817397 h 1981225"/>
                    <a:gd name="connsiteX1" fmla="*/ 0 w 1969293"/>
                    <a:gd name="connsiteY1" fmla="*/ 887120 h 1981225"/>
                    <a:gd name="connsiteX2" fmla="*/ 0 w 1969293"/>
                    <a:gd name="connsiteY2" fmla="*/ 1094136 h 1981225"/>
                    <a:gd name="connsiteX3" fmla="*/ 45396 w 1969293"/>
                    <a:gd name="connsiteY3" fmla="*/ 1163859 h 1981225"/>
                    <a:gd name="connsiteX4" fmla="*/ 178375 w 1969293"/>
                    <a:gd name="connsiteY4" fmla="*/ 1222504 h 1981225"/>
                    <a:gd name="connsiteX5" fmla="*/ 198244 w 1969293"/>
                    <a:gd name="connsiteY5" fmla="*/ 1286350 h 1981225"/>
                    <a:gd name="connsiteX6" fmla="*/ 124349 w 1969293"/>
                    <a:gd name="connsiteY6" fmla="*/ 1413595 h 1981225"/>
                    <a:gd name="connsiteX7" fmla="*/ 123758 w 1969293"/>
                    <a:gd name="connsiteY7" fmla="*/ 1488976 h 1981225"/>
                    <a:gd name="connsiteX8" fmla="*/ 253384 w 1969293"/>
                    <a:gd name="connsiteY8" fmla="*/ 1670179 h 1981225"/>
                    <a:gd name="connsiteX9" fmla="*/ 327203 w 1969293"/>
                    <a:gd name="connsiteY9" fmla="*/ 1693620 h 1981225"/>
                    <a:gd name="connsiteX10" fmla="*/ 467096 w 1969293"/>
                    <a:gd name="connsiteY10" fmla="*/ 1661616 h 1981225"/>
                    <a:gd name="connsiteX11" fmla="*/ 518141 w 1969293"/>
                    <a:gd name="connsiteY11" fmla="*/ 1699269 h 1981225"/>
                    <a:gd name="connsiteX12" fmla="*/ 531686 w 1969293"/>
                    <a:gd name="connsiteY12" fmla="*/ 1847354 h 1981225"/>
                    <a:gd name="connsiteX13" fmla="*/ 575586 w 1969293"/>
                    <a:gd name="connsiteY13" fmla="*/ 1909485 h 1981225"/>
                    <a:gd name="connsiteX14" fmla="*/ 784317 w 1969293"/>
                    <a:gd name="connsiteY14" fmla="*/ 1979580 h 1981225"/>
                    <a:gd name="connsiteX15" fmla="*/ 857688 w 1969293"/>
                    <a:gd name="connsiteY15" fmla="*/ 1954729 h 1981225"/>
                    <a:gd name="connsiteX16" fmla="*/ 955319 w 1969293"/>
                    <a:gd name="connsiteY16" fmla="*/ 1841401 h 1981225"/>
                    <a:gd name="connsiteX17" fmla="*/ 1013955 w 1969293"/>
                    <a:gd name="connsiteY17" fmla="*/ 1841401 h 1981225"/>
                    <a:gd name="connsiteX18" fmla="*/ 1111587 w 1969293"/>
                    <a:gd name="connsiteY18" fmla="*/ 1954729 h 1981225"/>
                    <a:gd name="connsiteX19" fmla="*/ 1169337 w 1969293"/>
                    <a:gd name="connsiteY19" fmla="*/ 1981218 h 1981225"/>
                    <a:gd name="connsiteX20" fmla="*/ 1184967 w 1969293"/>
                    <a:gd name="connsiteY20" fmla="*/ 1979580 h 1981225"/>
                    <a:gd name="connsiteX21" fmla="*/ 1393698 w 1969293"/>
                    <a:gd name="connsiteY21" fmla="*/ 1909485 h 1981225"/>
                    <a:gd name="connsiteX22" fmla="*/ 1437599 w 1969293"/>
                    <a:gd name="connsiteY22" fmla="*/ 1847278 h 1981225"/>
                    <a:gd name="connsiteX23" fmla="*/ 1451143 w 1969293"/>
                    <a:gd name="connsiteY23" fmla="*/ 1699269 h 1981225"/>
                    <a:gd name="connsiteX24" fmla="*/ 1502188 w 1969293"/>
                    <a:gd name="connsiteY24" fmla="*/ 1661616 h 1981225"/>
                    <a:gd name="connsiteX25" fmla="*/ 1642091 w 1969293"/>
                    <a:gd name="connsiteY25" fmla="*/ 1693611 h 1981225"/>
                    <a:gd name="connsiteX26" fmla="*/ 1715910 w 1969293"/>
                    <a:gd name="connsiteY26" fmla="*/ 1670170 h 1981225"/>
                    <a:gd name="connsiteX27" fmla="*/ 1845535 w 1969293"/>
                    <a:gd name="connsiteY27" fmla="*/ 1488966 h 1981225"/>
                    <a:gd name="connsiteX28" fmla="*/ 1844945 w 1969293"/>
                    <a:gd name="connsiteY28" fmla="*/ 1413585 h 1981225"/>
                    <a:gd name="connsiteX29" fmla="*/ 1771050 w 1969293"/>
                    <a:gd name="connsiteY29" fmla="*/ 1286341 h 1981225"/>
                    <a:gd name="connsiteX30" fmla="*/ 1790919 w 1969293"/>
                    <a:gd name="connsiteY30" fmla="*/ 1222495 h 1981225"/>
                    <a:gd name="connsiteX31" fmla="*/ 1923898 w 1969293"/>
                    <a:gd name="connsiteY31" fmla="*/ 1163859 h 1981225"/>
                    <a:gd name="connsiteX32" fmla="*/ 1969294 w 1969293"/>
                    <a:gd name="connsiteY32" fmla="*/ 1094136 h 1981225"/>
                    <a:gd name="connsiteX33" fmla="*/ 1969294 w 1969293"/>
                    <a:gd name="connsiteY33" fmla="*/ 887129 h 1981225"/>
                    <a:gd name="connsiteX34" fmla="*/ 1923898 w 1969293"/>
                    <a:gd name="connsiteY34" fmla="*/ 817406 h 1981225"/>
                    <a:gd name="connsiteX35" fmla="*/ 1790919 w 1969293"/>
                    <a:gd name="connsiteY35" fmla="*/ 758761 h 1981225"/>
                    <a:gd name="connsiteX36" fmla="*/ 1771050 w 1969293"/>
                    <a:gd name="connsiteY36" fmla="*/ 694915 h 1981225"/>
                    <a:gd name="connsiteX37" fmla="*/ 1844945 w 1969293"/>
                    <a:gd name="connsiteY37" fmla="*/ 567670 h 1981225"/>
                    <a:gd name="connsiteX38" fmla="*/ 1845545 w 1969293"/>
                    <a:gd name="connsiteY38" fmla="*/ 492289 h 1981225"/>
                    <a:gd name="connsiteX39" fmla="*/ 1715919 w 1969293"/>
                    <a:gd name="connsiteY39" fmla="*/ 311086 h 1981225"/>
                    <a:gd name="connsiteX40" fmla="*/ 1642101 w 1969293"/>
                    <a:gd name="connsiteY40" fmla="*/ 287645 h 1981225"/>
                    <a:gd name="connsiteX41" fmla="*/ 1502207 w 1969293"/>
                    <a:gd name="connsiteY41" fmla="*/ 319649 h 1981225"/>
                    <a:gd name="connsiteX42" fmla="*/ 1451162 w 1969293"/>
                    <a:gd name="connsiteY42" fmla="*/ 281996 h 1981225"/>
                    <a:gd name="connsiteX43" fmla="*/ 1437618 w 1969293"/>
                    <a:gd name="connsiteY43" fmla="*/ 133911 h 1981225"/>
                    <a:gd name="connsiteX44" fmla="*/ 1393717 w 1969293"/>
                    <a:gd name="connsiteY44" fmla="*/ 71780 h 1981225"/>
                    <a:gd name="connsiteX45" fmla="*/ 1184986 w 1969293"/>
                    <a:gd name="connsiteY45" fmla="*/ 1685 h 1981225"/>
                    <a:gd name="connsiteX46" fmla="*/ 1111615 w 1969293"/>
                    <a:gd name="connsiteY46" fmla="*/ 26536 h 1981225"/>
                    <a:gd name="connsiteX47" fmla="*/ 1013984 w 1969293"/>
                    <a:gd name="connsiteY47" fmla="*/ 139874 h 1981225"/>
                    <a:gd name="connsiteX48" fmla="*/ 955348 w 1969293"/>
                    <a:gd name="connsiteY48" fmla="*/ 139874 h 1981225"/>
                    <a:gd name="connsiteX49" fmla="*/ 857707 w 1969293"/>
                    <a:gd name="connsiteY49" fmla="*/ 26526 h 1981225"/>
                    <a:gd name="connsiteX50" fmla="*/ 784336 w 1969293"/>
                    <a:gd name="connsiteY50" fmla="*/ 1676 h 1981225"/>
                    <a:gd name="connsiteX51" fmla="*/ 575605 w 1969293"/>
                    <a:gd name="connsiteY51" fmla="*/ 71770 h 1981225"/>
                    <a:gd name="connsiteX52" fmla="*/ 531705 w 1969293"/>
                    <a:gd name="connsiteY52" fmla="*/ 133978 h 1981225"/>
                    <a:gd name="connsiteX53" fmla="*/ 518160 w 1969293"/>
                    <a:gd name="connsiteY53" fmla="*/ 281987 h 1981225"/>
                    <a:gd name="connsiteX54" fmla="*/ 467116 w 1969293"/>
                    <a:gd name="connsiteY54" fmla="*/ 319639 h 1981225"/>
                    <a:gd name="connsiteX55" fmla="*/ 327203 w 1969293"/>
                    <a:gd name="connsiteY55" fmla="*/ 287645 h 1981225"/>
                    <a:gd name="connsiteX56" fmla="*/ 253384 w 1969293"/>
                    <a:gd name="connsiteY56" fmla="*/ 311086 h 1981225"/>
                    <a:gd name="connsiteX57" fmla="*/ 123758 w 1969293"/>
                    <a:gd name="connsiteY57" fmla="*/ 492289 h 1981225"/>
                    <a:gd name="connsiteX58" fmla="*/ 124358 w 1969293"/>
                    <a:gd name="connsiteY58" fmla="*/ 567670 h 1981225"/>
                    <a:gd name="connsiteX59" fmla="*/ 198253 w 1969293"/>
                    <a:gd name="connsiteY59" fmla="*/ 694915 h 1981225"/>
                    <a:gd name="connsiteX60" fmla="*/ 178384 w 1969293"/>
                    <a:gd name="connsiteY60" fmla="*/ 758761 h 1981225"/>
                    <a:gd name="connsiteX61" fmla="*/ 45396 w 1969293"/>
                    <a:gd name="connsiteY61" fmla="*/ 817397 h 1981225"/>
                    <a:gd name="connsiteX62" fmla="*/ 274072 w 1969293"/>
                    <a:gd name="connsiteY62" fmla="*/ 883110 h 1981225"/>
                    <a:gd name="connsiteX63" fmla="*/ 317535 w 1969293"/>
                    <a:gd name="connsiteY63" fmla="*/ 830427 h 1981225"/>
                    <a:gd name="connsiteX64" fmla="*/ 352806 w 1969293"/>
                    <a:gd name="connsiteY64" fmla="*/ 717394 h 1981225"/>
                    <a:gd name="connsiteX65" fmla="*/ 348339 w 1969293"/>
                    <a:gd name="connsiteY65" fmla="*/ 649976 h 1981225"/>
                    <a:gd name="connsiteX66" fmla="*/ 278616 w 1969293"/>
                    <a:gd name="connsiteY66" fmla="*/ 529799 h 1981225"/>
                    <a:gd name="connsiteX67" fmla="*/ 338214 w 1969293"/>
                    <a:gd name="connsiteY67" fmla="*/ 446531 h 1981225"/>
                    <a:gd name="connsiteX68" fmla="*/ 469925 w 1969293"/>
                    <a:gd name="connsiteY68" fmla="*/ 476668 h 1981225"/>
                    <a:gd name="connsiteX69" fmla="*/ 537420 w 1969293"/>
                    <a:gd name="connsiteY69" fmla="*/ 459552 h 1981225"/>
                    <a:gd name="connsiteX70" fmla="*/ 630879 w 1969293"/>
                    <a:gd name="connsiteY70" fmla="*/ 390419 h 1981225"/>
                    <a:gd name="connsiteX71" fmla="*/ 666598 w 1969293"/>
                    <a:gd name="connsiteY71" fmla="*/ 332603 h 1981225"/>
                    <a:gd name="connsiteX72" fmla="*/ 679399 w 1969293"/>
                    <a:gd name="connsiteY72" fmla="*/ 192776 h 1981225"/>
                    <a:gd name="connsiteX73" fmla="*/ 772563 w 1969293"/>
                    <a:gd name="connsiteY73" fmla="*/ 161153 h 1981225"/>
                    <a:gd name="connsiteX74" fmla="*/ 862679 w 1969293"/>
                    <a:gd name="connsiteY74" fmla="*/ 265775 h 1981225"/>
                    <a:gd name="connsiteX75" fmla="*/ 920429 w 1969293"/>
                    <a:gd name="connsiteY75" fmla="*/ 292264 h 1981225"/>
                    <a:gd name="connsiteX76" fmla="*/ 1048865 w 1969293"/>
                    <a:gd name="connsiteY76" fmla="*/ 292264 h 1981225"/>
                    <a:gd name="connsiteX77" fmla="*/ 1106615 w 1969293"/>
                    <a:gd name="connsiteY77" fmla="*/ 265775 h 1981225"/>
                    <a:gd name="connsiteX78" fmla="*/ 1196731 w 1969293"/>
                    <a:gd name="connsiteY78" fmla="*/ 161153 h 1981225"/>
                    <a:gd name="connsiteX79" fmla="*/ 1289971 w 1969293"/>
                    <a:gd name="connsiteY79" fmla="*/ 192776 h 1981225"/>
                    <a:gd name="connsiteX80" fmla="*/ 1302772 w 1969293"/>
                    <a:gd name="connsiteY80" fmla="*/ 332746 h 1981225"/>
                    <a:gd name="connsiteX81" fmla="*/ 1338491 w 1969293"/>
                    <a:gd name="connsiteY81" fmla="*/ 390486 h 1981225"/>
                    <a:gd name="connsiteX82" fmla="*/ 1431884 w 1969293"/>
                    <a:gd name="connsiteY82" fmla="*/ 459542 h 1981225"/>
                    <a:gd name="connsiteX83" fmla="*/ 1499378 w 1969293"/>
                    <a:gd name="connsiteY83" fmla="*/ 476659 h 1981225"/>
                    <a:gd name="connsiteX84" fmla="*/ 1631090 w 1969293"/>
                    <a:gd name="connsiteY84" fmla="*/ 446522 h 1981225"/>
                    <a:gd name="connsiteX85" fmla="*/ 1690697 w 1969293"/>
                    <a:gd name="connsiteY85" fmla="*/ 529789 h 1981225"/>
                    <a:gd name="connsiteX86" fmla="*/ 1620974 w 1969293"/>
                    <a:gd name="connsiteY86" fmla="*/ 649966 h 1981225"/>
                    <a:gd name="connsiteX87" fmla="*/ 1616507 w 1969293"/>
                    <a:gd name="connsiteY87" fmla="*/ 717384 h 1981225"/>
                    <a:gd name="connsiteX88" fmla="*/ 1651778 w 1969293"/>
                    <a:gd name="connsiteY88" fmla="*/ 830417 h 1981225"/>
                    <a:gd name="connsiteX89" fmla="*/ 1695241 w 1969293"/>
                    <a:gd name="connsiteY89" fmla="*/ 883100 h 1981225"/>
                    <a:gd name="connsiteX90" fmla="*/ 1816903 w 1969293"/>
                    <a:gd name="connsiteY90" fmla="*/ 936754 h 1981225"/>
                    <a:gd name="connsiteX91" fmla="*/ 1816903 w 1969293"/>
                    <a:gd name="connsiteY91" fmla="*/ 1044511 h 1981225"/>
                    <a:gd name="connsiteX92" fmla="*/ 1695241 w 1969293"/>
                    <a:gd name="connsiteY92" fmla="*/ 1098165 h 1981225"/>
                    <a:gd name="connsiteX93" fmla="*/ 1651778 w 1969293"/>
                    <a:gd name="connsiteY93" fmla="*/ 1150848 h 1981225"/>
                    <a:gd name="connsiteX94" fmla="*/ 1616507 w 1969293"/>
                    <a:gd name="connsiteY94" fmla="*/ 1263881 h 1981225"/>
                    <a:gd name="connsiteX95" fmla="*/ 1620974 w 1969293"/>
                    <a:gd name="connsiteY95" fmla="*/ 1331299 h 1981225"/>
                    <a:gd name="connsiteX96" fmla="*/ 1690697 w 1969293"/>
                    <a:gd name="connsiteY96" fmla="*/ 1451476 h 1981225"/>
                    <a:gd name="connsiteX97" fmla="*/ 1631090 w 1969293"/>
                    <a:gd name="connsiteY97" fmla="*/ 1534743 h 1981225"/>
                    <a:gd name="connsiteX98" fmla="*/ 1499378 w 1969293"/>
                    <a:gd name="connsiteY98" fmla="*/ 1504606 h 1981225"/>
                    <a:gd name="connsiteX99" fmla="*/ 1431884 w 1969293"/>
                    <a:gd name="connsiteY99" fmla="*/ 1521723 h 1981225"/>
                    <a:gd name="connsiteX100" fmla="*/ 1338425 w 1969293"/>
                    <a:gd name="connsiteY100" fmla="*/ 1590855 h 1981225"/>
                    <a:gd name="connsiteX101" fmla="*/ 1302706 w 1969293"/>
                    <a:gd name="connsiteY101" fmla="*/ 1648672 h 1981225"/>
                    <a:gd name="connsiteX102" fmla="*/ 1289904 w 1969293"/>
                    <a:gd name="connsiteY102" fmla="*/ 1788499 h 1981225"/>
                    <a:gd name="connsiteX103" fmla="*/ 1196740 w 1969293"/>
                    <a:gd name="connsiteY103" fmla="*/ 1820122 h 1981225"/>
                    <a:gd name="connsiteX104" fmla="*/ 1106624 w 1969293"/>
                    <a:gd name="connsiteY104" fmla="*/ 1715499 h 1981225"/>
                    <a:gd name="connsiteX105" fmla="*/ 1048874 w 1969293"/>
                    <a:gd name="connsiteY105" fmla="*/ 1689010 h 1981225"/>
                    <a:gd name="connsiteX106" fmla="*/ 920429 w 1969293"/>
                    <a:gd name="connsiteY106" fmla="*/ 1689010 h 1981225"/>
                    <a:gd name="connsiteX107" fmla="*/ 862679 w 1969293"/>
                    <a:gd name="connsiteY107" fmla="*/ 1715499 h 1981225"/>
                    <a:gd name="connsiteX108" fmla="*/ 772563 w 1969293"/>
                    <a:gd name="connsiteY108" fmla="*/ 1820122 h 1981225"/>
                    <a:gd name="connsiteX109" fmla="*/ 679323 w 1969293"/>
                    <a:gd name="connsiteY109" fmla="*/ 1788499 h 1981225"/>
                    <a:gd name="connsiteX110" fmla="*/ 666521 w 1969293"/>
                    <a:gd name="connsiteY110" fmla="*/ 1648529 h 1981225"/>
                    <a:gd name="connsiteX111" fmla="*/ 630803 w 1969293"/>
                    <a:gd name="connsiteY111" fmla="*/ 1590789 h 1981225"/>
                    <a:gd name="connsiteX112" fmla="*/ 537410 w 1969293"/>
                    <a:gd name="connsiteY112" fmla="*/ 1521732 h 1981225"/>
                    <a:gd name="connsiteX113" fmla="*/ 469916 w 1969293"/>
                    <a:gd name="connsiteY113" fmla="*/ 1504616 h 1981225"/>
                    <a:gd name="connsiteX114" fmla="*/ 338204 w 1969293"/>
                    <a:gd name="connsiteY114" fmla="*/ 1534753 h 1981225"/>
                    <a:gd name="connsiteX115" fmla="*/ 278597 w 1969293"/>
                    <a:gd name="connsiteY115" fmla="*/ 1451485 h 1981225"/>
                    <a:gd name="connsiteX116" fmla="*/ 348320 w 1969293"/>
                    <a:gd name="connsiteY116" fmla="*/ 1331308 h 1981225"/>
                    <a:gd name="connsiteX117" fmla="*/ 352787 w 1969293"/>
                    <a:gd name="connsiteY117" fmla="*/ 1263890 h 1981225"/>
                    <a:gd name="connsiteX118" fmla="*/ 317516 w 1969293"/>
                    <a:gd name="connsiteY118" fmla="*/ 1150857 h 1981225"/>
                    <a:gd name="connsiteX119" fmla="*/ 274053 w 1969293"/>
                    <a:gd name="connsiteY119" fmla="*/ 1098175 h 1981225"/>
                    <a:gd name="connsiteX120" fmla="*/ 152391 w 1969293"/>
                    <a:gd name="connsiteY120" fmla="*/ 1044520 h 1981225"/>
                    <a:gd name="connsiteX121" fmla="*/ 152391 w 1969293"/>
                    <a:gd name="connsiteY121" fmla="*/ 936764 h 1981225"/>
                    <a:gd name="connsiteX122" fmla="*/ 274072 w 1969293"/>
                    <a:gd name="connsiteY122" fmla="*/ 883110 h 19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969293" h="1981225">
                      <a:moveTo>
                        <a:pt x="45396" y="817397"/>
                      </a:moveTo>
                      <a:cubicBezTo>
                        <a:pt x="17793" y="829598"/>
                        <a:pt x="-10" y="856935"/>
                        <a:pt x="0" y="887120"/>
                      </a:cubicBezTo>
                      <a:lnTo>
                        <a:pt x="0" y="1094136"/>
                      </a:lnTo>
                      <a:cubicBezTo>
                        <a:pt x="-19" y="1124321"/>
                        <a:pt x="17783" y="1151657"/>
                        <a:pt x="45396" y="1163859"/>
                      </a:cubicBezTo>
                      <a:lnTo>
                        <a:pt x="178375" y="1222504"/>
                      </a:lnTo>
                      <a:cubicBezTo>
                        <a:pt x="184404" y="1244831"/>
                        <a:pt x="190948" y="1265957"/>
                        <a:pt x="198244" y="1286350"/>
                      </a:cubicBezTo>
                      <a:lnTo>
                        <a:pt x="124349" y="1413595"/>
                      </a:lnTo>
                      <a:cubicBezTo>
                        <a:pt x="110881" y="1436864"/>
                        <a:pt x="110652" y="1465497"/>
                        <a:pt x="123758" y="1488976"/>
                      </a:cubicBezTo>
                      <a:cubicBezTo>
                        <a:pt x="160163" y="1553965"/>
                        <a:pt x="203635" y="1614734"/>
                        <a:pt x="253384" y="1670179"/>
                      </a:cubicBezTo>
                      <a:cubicBezTo>
                        <a:pt x="271853" y="1690906"/>
                        <a:pt x="300161" y="1699897"/>
                        <a:pt x="327203" y="1693620"/>
                      </a:cubicBezTo>
                      <a:lnTo>
                        <a:pt x="467096" y="1661616"/>
                      </a:lnTo>
                      <a:cubicBezTo>
                        <a:pt x="483394" y="1674637"/>
                        <a:pt x="500405" y="1687191"/>
                        <a:pt x="518141" y="1699269"/>
                      </a:cubicBezTo>
                      <a:lnTo>
                        <a:pt x="531686" y="1847354"/>
                      </a:lnTo>
                      <a:cubicBezTo>
                        <a:pt x="534200" y="1874414"/>
                        <a:pt x="550926" y="1898084"/>
                        <a:pt x="575586" y="1909485"/>
                      </a:cubicBezTo>
                      <a:cubicBezTo>
                        <a:pt x="642271" y="1940718"/>
                        <a:pt x="712299" y="1964235"/>
                        <a:pt x="784317" y="1979580"/>
                      </a:cubicBezTo>
                      <a:cubicBezTo>
                        <a:pt x="811482" y="1985324"/>
                        <a:pt x="839610" y="1975799"/>
                        <a:pt x="857688" y="1954729"/>
                      </a:cubicBezTo>
                      <a:lnTo>
                        <a:pt x="955319" y="1841401"/>
                      </a:lnTo>
                      <a:lnTo>
                        <a:pt x="1013955" y="1841401"/>
                      </a:lnTo>
                      <a:lnTo>
                        <a:pt x="1111587" y="1954729"/>
                      </a:lnTo>
                      <a:cubicBezTo>
                        <a:pt x="1126055" y="1971560"/>
                        <a:pt x="1147143" y="1981237"/>
                        <a:pt x="1169337" y="1981218"/>
                      </a:cubicBezTo>
                      <a:cubicBezTo>
                        <a:pt x="1174585" y="1981228"/>
                        <a:pt x="1179824" y="1980675"/>
                        <a:pt x="1184967" y="1979580"/>
                      </a:cubicBezTo>
                      <a:cubicBezTo>
                        <a:pt x="1256986" y="1964226"/>
                        <a:pt x="1327014" y="1940708"/>
                        <a:pt x="1393698" y="1909485"/>
                      </a:cubicBezTo>
                      <a:cubicBezTo>
                        <a:pt x="1418387" y="1898065"/>
                        <a:pt x="1435113" y="1874357"/>
                        <a:pt x="1437599" y="1847278"/>
                      </a:cubicBezTo>
                      <a:lnTo>
                        <a:pt x="1451143" y="1699269"/>
                      </a:lnTo>
                      <a:cubicBezTo>
                        <a:pt x="1468784" y="1687210"/>
                        <a:pt x="1485891" y="1674637"/>
                        <a:pt x="1502188" y="1661616"/>
                      </a:cubicBezTo>
                      <a:lnTo>
                        <a:pt x="1642091" y="1693611"/>
                      </a:lnTo>
                      <a:cubicBezTo>
                        <a:pt x="1669133" y="1699916"/>
                        <a:pt x="1697460" y="1690915"/>
                        <a:pt x="1715910" y="1670170"/>
                      </a:cubicBezTo>
                      <a:cubicBezTo>
                        <a:pt x="1765668" y="1614734"/>
                        <a:pt x="1809140" y="1553965"/>
                        <a:pt x="1845535" y="1488966"/>
                      </a:cubicBezTo>
                      <a:cubicBezTo>
                        <a:pt x="1858632" y="1465487"/>
                        <a:pt x="1858404" y="1436855"/>
                        <a:pt x="1844945" y="1413585"/>
                      </a:cubicBezTo>
                      <a:lnTo>
                        <a:pt x="1771050" y="1286341"/>
                      </a:lnTo>
                      <a:cubicBezTo>
                        <a:pt x="1778346" y="1265948"/>
                        <a:pt x="1784890" y="1244821"/>
                        <a:pt x="1790919" y="1222495"/>
                      </a:cubicBezTo>
                      <a:lnTo>
                        <a:pt x="1923898" y="1163859"/>
                      </a:lnTo>
                      <a:cubicBezTo>
                        <a:pt x="1951501" y="1151657"/>
                        <a:pt x="1969303" y="1124321"/>
                        <a:pt x="1969294" y="1094136"/>
                      </a:cubicBezTo>
                      <a:lnTo>
                        <a:pt x="1969294" y="887129"/>
                      </a:lnTo>
                      <a:cubicBezTo>
                        <a:pt x="1969313" y="856944"/>
                        <a:pt x="1951511" y="829608"/>
                        <a:pt x="1923898" y="817406"/>
                      </a:cubicBezTo>
                      <a:lnTo>
                        <a:pt x="1790919" y="758761"/>
                      </a:lnTo>
                      <a:cubicBezTo>
                        <a:pt x="1784890" y="736434"/>
                        <a:pt x="1778346" y="715308"/>
                        <a:pt x="1771050" y="694915"/>
                      </a:cubicBezTo>
                      <a:lnTo>
                        <a:pt x="1844945" y="567670"/>
                      </a:lnTo>
                      <a:cubicBezTo>
                        <a:pt x="1858413" y="544401"/>
                        <a:pt x="1858642" y="515768"/>
                        <a:pt x="1845545" y="492289"/>
                      </a:cubicBezTo>
                      <a:cubicBezTo>
                        <a:pt x="1809140" y="427300"/>
                        <a:pt x="1765668" y="366521"/>
                        <a:pt x="1715919" y="311086"/>
                      </a:cubicBezTo>
                      <a:cubicBezTo>
                        <a:pt x="1697479" y="290312"/>
                        <a:pt x="1669142" y="281320"/>
                        <a:pt x="1642101" y="287645"/>
                      </a:cubicBezTo>
                      <a:lnTo>
                        <a:pt x="1502207" y="319649"/>
                      </a:lnTo>
                      <a:cubicBezTo>
                        <a:pt x="1485910" y="306628"/>
                        <a:pt x="1468898" y="294074"/>
                        <a:pt x="1451162" y="281996"/>
                      </a:cubicBezTo>
                      <a:lnTo>
                        <a:pt x="1437618" y="133911"/>
                      </a:lnTo>
                      <a:cubicBezTo>
                        <a:pt x="1435103" y="106851"/>
                        <a:pt x="1418377" y="83181"/>
                        <a:pt x="1393717" y="71780"/>
                      </a:cubicBezTo>
                      <a:cubicBezTo>
                        <a:pt x="1327033" y="40547"/>
                        <a:pt x="1257005" y="17030"/>
                        <a:pt x="1184986" y="1685"/>
                      </a:cubicBezTo>
                      <a:cubicBezTo>
                        <a:pt x="1157821" y="-4097"/>
                        <a:pt x="1129675" y="5438"/>
                        <a:pt x="1111615" y="26536"/>
                      </a:cubicBezTo>
                      <a:lnTo>
                        <a:pt x="1013984" y="139874"/>
                      </a:lnTo>
                      <a:lnTo>
                        <a:pt x="955348" y="139874"/>
                      </a:lnTo>
                      <a:lnTo>
                        <a:pt x="857707" y="26526"/>
                      </a:lnTo>
                      <a:cubicBezTo>
                        <a:pt x="839667" y="5409"/>
                        <a:pt x="811501" y="-4135"/>
                        <a:pt x="784336" y="1676"/>
                      </a:cubicBezTo>
                      <a:cubicBezTo>
                        <a:pt x="712318" y="17030"/>
                        <a:pt x="642290" y="40547"/>
                        <a:pt x="575605" y="71770"/>
                      </a:cubicBezTo>
                      <a:cubicBezTo>
                        <a:pt x="550917" y="83191"/>
                        <a:pt x="534191" y="106898"/>
                        <a:pt x="531705" y="133978"/>
                      </a:cubicBezTo>
                      <a:lnTo>
                        <a:pt x="518160" y="281987"/>
                      </a:lnTo>
                      <a:cubicBezTo>
                        <a:pt x="500520" y="294045"/>
                        <a:pt x="483413" y="306618"/>
                        <a:pt x="467116" y="319639"/>
                      </a:cubicBezTo>
                      <a:lnTo>
                        <a:pt x="327203" y="287645"/>
                      </a:lnTo>
                      <a:cubicBezTo>
                        <a:pt x="300161" y="281301"/>
                        <a:pt x="271815" y="290302"/>
                        <a:pt x="253384" y="311086"/>
                      </a:cubicBezTo>
                      <a:cubicBezTo>
                        <a:pt x="203625" y="366521"/>
                        <a:pt x="160153" y="427291"/>
                        <a:pt x="123758" y="492289"/>
                      </a:cubicBezTo>
                      <a:cubicBezTo>
                        <a:pt x="110661" y="515768"/>
                        <a:pt x="110890" y="544401"/>
                        <a:pt x="124358" y="567670"/>
                      </a:cubicBezTo>
                      <a:lnTo>
                        <a:pt x="198253" y="694915"/>
                      </a:lnTo>
                      <a:cubicBezTo>
                        <a:pt x="190957" y="715308"/>
                        <a:pt x="184414" y="736434"/>
                        <a:pt x="178384" y="758761"/>
                      </a:cubicBezTo>
                      <a:lnTo>
                        <a:pt x="45396" y="817397"/>
                      </a:lnTo>
                      <a:close/>
                      <a:moveTo>
                        <a:pt x="274072" y="883110"/>
                      </a:moveTo>
                      <a:cubicBezTo>
                        <a:pt x="296047" y="873375"/>
                        <a:pt x="312153" y="853849"/>
                        <a:pt x="317535" y="830427"/>
                      </a:cubicBezTo>
                      <a:cubicBezTo>
                        <a:pt x="326079" y="791822"/>
                        <a:pt x="337880" y="754008"/>
                        <a:pt x="352806" y="717394"/>
                      </a:cubicBezTo>
                      <a:cubicBezTo>
                        <a:pt x="361893" y="695448"/>
                        <a:pt x="360245" y="670531"/>
                        <a:pt x="348339" y="649976"/>
                      </a:cubicBezTo>
                      <a:lnTo>
                        <a:pt x="278616" y="529799"/>
                      </a:lnTo>
                      <a:cubicBezTo>
                        <a:pt x="296818" y="500890"/>
                        <a:pt x="316725" y="473087"/>
                        <a:pt x="338214" y="446531"/>
                      </a:cubicBezTo>
                      <a:lnTo>
                        <a:pt x="469925" y="476668"/>
                      </a:lnTo>
                      <a:cubicBezTo>
                        <a:pt x="493871" y="482240"/>
                        <a:pt x="519027" y="475868"/>
                        <a:pt x="537420" y="459552"/>
                      </a:cubicBezTo>
                      <a:cubicBezTo>
                        <a:pt x="566595" y="433939"/>
                        <a:pt x="597856" y="410812"/>
                        <a:pt x="630879" y="390419"/>
                      </a:cubicBezTo>
                      <a:cubicBezTo>
                        <a:pt x="651205" y="377827"/>
                        <a:pt x="664435" y="356415"/>
                        <a:pt x="666598" y="332603"/>
                      </a:cubicBezTo>
                      <a:lnTo>
                        <a:pt x="679399" y="192776"/>
                      </a:lnTo>
                      <a:cubicBezTo>
                        <a:pt x="709813" y="180431"/>
                        <a:pt x="740921" y="169868"/>
                        <a:pt x="772563" y="161153"/>
                      </a:cubicBezTo>
                      <a:lnTo>
                        <a:pt x="862679" y="265775"/>
                      </a:lnTo>
                      <a:cubicBezTo>
                        <a:pt x="877157" y="282587"/>
                        <a:pt x="898236" y="292255"/>
                        <a:pt x="920429" y="292264"/>
                      </a:cubicBezTo>
                      <a:lnTo>
                        <a:pt x="1048865" y="292264"/>
                      </a:lnTo>
                      <a:cubicBezTo>
                        <a:pt x="1071048" y="292255"/>
                        <a:pt x="1092127" y="282587"/>
                        <a:pt x="1106615" y="265775"/>
                      </a:cubicBezTo>
                      <a:lnTo>
                        <a:pt x="1196731" y="161153"/>
                      </a:lnTo>
                      <a:cubicBezTo>
                        <a:pt x="1228401" y="169868"/>
                        <a:pt x="1259529" y="180431"/>
                        <a:pt x="1289971" y="192776"/>
                      </a:cubicBezTo>
                      <a:lnTo>
                        <a:pt x="1302772" y="332746"/>
                      </a:lnTo>
                      <a:cubicBezTo>
                        <a:pt x="1304982" y="356520"/>
                        <a:pt x="1318203" y="377894"/>
                        <a:pt x="1338491" y="390486"/>
                      </a:cubicBezTo>
                      <a:cubicBezTo>
                        <a:pt x="1371514" y="410822"/>
                        <a:pt x="1402756" y="433930"/>
                        <a:pt x="1431884" y="459542"/>
                      </a:cubicBezTo>
                      <a:cubicBezTo>
                        <a:pt x="1450267" y="475859"/>
                        <a:pt x="1475432" y="482240"/>
                        <a:pt x="1499378" y="476659"/>
                      </a:cubicBezTo>
                      <a:lnTo>
                        <a:pt x="1631090" y="446522"/>
                      </a:lnTo>
                      <a:cubicBezTo>
                        <a:pt x="1652588" y="473077"/>
                        <a:pt x="1672495" y="500881"/>
                        <a:pt x="1690697" y="529789"/>
                      </a:cubicBezTo>
                      <a:lnTo>
                        <a:pt x="1620974" y="649966"/>
                      </a:lnTo>
                      <a:cubicBezTo>
                        <a:pt x="1609077" y="670521"/>
                        <a:pt x="1607420" y="695438"/>
                        <a:pt x="1616507" y="717384"/>
                      </a:cubicBezTo>
                      <a:cubicBezTo>
                        <a:pt x="1631433" y="753998"/>
                        <a:pt x="1643234" y="791812"/>
                        <a:pt x="1651778" y="830417"/>
                      </a:cubicBezTo>
                      <a:cubicBezTo>
                        <a:pt x="1657160" y="853839"/>
                        <a:pt x="1673257" y="873365"/>
                        <a:pt x="1695241" y="883100"/>
                      </a:cubicBezTo>
                      <a:lnTo>
                        <a:pt x="1816903" y="936754"/>
                      </a:lnTo>
                      <a:lnTo>
                        <a:pt x="1816903" y="1044511"/>
                      </a:lnTo>
                      <a:lnTo>
                        <a:pt x="1695241" y="1098165"/>
                      </a:lnTo>
                      <a:cubicBezTo>
                        <a:pt x="1673266" y="1107900"/>
                        <a:pt x="1657160" y="1127426"/>
                        <a:pt x="1651778" y="1150848"/>
                      </a:cubicBezTo>
                      <a:cubicBezTo>
                        <a:pt x="1643234" y="1189453"/>
                        <a:pt x="1631433" y="1227267"/>
                        <a:pt x="1616507" y="1263881"/>
                      </a:cubicBezTo>
                      <a:cubicBezTo>
                        <a:pt x="1607420" y="1285827"/>
                        <a:pt x="1609068" y="1310744"/>
                        <a:pt x="1620974" y="1331299"/>
                      </a:cubicBezTo>
                      <a:lnTo>
                        <a:pt x="1690697" y="1451476"/>
                      </a:lnTo>
                      <a:cubicBezTo>
                        <a:pt x="1672495" y="1480384"/>
                        <a:pt x="1652588" y="1508188"/>
                        <a:pt x="1631090" y="1534743"/>
                      </a:cubicBezTo>
                      <a:lnTo>
                        <a:pt x="1499378" y="1504606"/>
                      </a:lnTo>
                      <a:cubicBezTo>
                        <a:pt x="1475432" y="1498987"/>
                        <a:pt x="1450258" y="1505368"/>
                        <a:pt x="1431884" y="1521723"/>
                      </a:cubicBezTo>
                      <a:cubicBezTo>
                        <a:pt x="1402709" y="1547336"/>
                        <a:pt x="1371448" y="1570462"/>
                        <a:pt x="1338425" y="1590855"/>
                      </a:cubicBezTo>
                      <a:cubicBezTo>
                        <a:pt x="1318098" y="1603447"/>
                        <a:pt x="1304868" y="1624859"/>
                        <a:pt x="1302706" y="1648672"/>
                      </a:cubicBezTo>
                      <a:lnTo>
                        <a:pt x="1289904" y="1788499"/>
                      </a:lnTo>
                      <a:cubicBezTo>
                        <a:pt x="1259491" y="1800843"/>
                        <a:pt x="1228382" y="1811407"/>
                        <a:pt x="1196740" y="1820122"/>
                      </a:cubicBezTo>
                      <a:lnTo>
                        <a:pt x="1106624" y="1715499"/>
                      </a:lnTo>
                      <a:cubicBezTo>
                        <a:pt x="1092146" y="1698688"/>
                        <a:pt x="1071067" y="1689020"/>
                        <a:pt x="1048874" y="1689010"/>
                      </a:cubicBezTo>
                      <a:lnTo>
                        <a:pt x="920429" y="1689010"/>
                      </a:lnTo>
                      <a:cubicBezTo>
                        <a:pt x="898246" y="1689020"/>
                        <a:pt x="877167" y="1698688"/>
                        <a:pt x="862679" y="1715499"/>
                      </a:cubicBezTo>
                      <a:lnTo>
                        <a:pt x="772563" y="1820122"/>
                      </a:lnTo>
                      <a:cubicBezTo>
                        <a:pt x="740893" y="1811407"/>
                        <a:pt x="709765" y="1800843"/>
                        <a:pt x="679323" y="1788499"/>
                      </a:cubicBezTo>
                      <a:lnTo>
                        <a:pt x="666521" y="1648529"/>
                      </a:lnTo>
                      <a:cubicBezTo>
                        <a:pt x="664312" y="1624755"/>
                        <a:pt x="651091" y="1603381"/>
                        <a:pt x="630803" y="1590789"/>
                      </a:cubicBezTo>
                      <a:cubicBezTo>
                        <a:pt x="597780" y="1570453"/>
                        <a:pt x="566538" y="1547345"/>
                        <a:pt x="537410" y="1521732"/>
                      </a:cubicBezTo>
                      <a:cubicBezTo>
                        <a:pt x="519036" y="1505387"/>
                        <a:pt x="493862" y="1499006"/>
                        <a:pt x="469916" y="1504616"/>
                      </a:cubicBezTo>
                      <a:lnTo>
                        <a:pt x="338204" y="1534753"/>
                      </a:lnTo>
                      <a:cubicBezTo>
                        <a:pt x="316706" y="1508197"/>
                        <a:pt x="296809" y="1480394"/>
                        <a:pt x="278597" y="1451485"/>
                      </a:cubicBezTo>
                      <a:lnTo>
                        <a:pt x="348320" y="1331308"/>
                      </a:lnTo>
                      <a:cubicBezTo>
                        <a:pt x="360216" y="1310754"/>
                        <a:pt x="361874" y="1285836"/>
                        <a:pt x="352787" y="1263890"/>
                      </a:cubicBezTo>
                      <a:cubicBezTo>
                        <a:pt x="337861" y="1227276"/>
                        <a:pt x="326060" y="1189462"/>
                        <a:pt x="317516" y="1150857"/>
                      </a:cubicBezTo>
                      <a:cubicBezTo>
                        <a:pt x="312134" y="1127435"/>
                        <a:pt x="296037" y="1107909"/>
                        <a:pt x="274053" y="1098175"/>
                      </a:cubicBezTo>
                      <a:lnTo>
                        <a:pt x="152391" y="1044520"/>
                      </a:lnTo>
                      <a:lnTo>
                        <a:pt x="152391" y="936764"/>
                      </a:lnTo>
                      <a:lnTo>
                        <a:pt x="274072" y="883110"/>
                      </a:ln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7" name="Freeform: Shape 111">
                  <a:extLst>
                    <a:ext uri="{FF2B5EF4-FFF2-40B4-BE49-F238E27FC236}">
                      <a16:creationId xmlns:a16="http://schemas.microsoft.com/office/drawing/2014/main" id="{A1FE5D3F-D8E2-2127-E580-7AFDB5204C23}"/>
                    </a:ext>
                  </a:extLst>
                </p:cNvPr>
                <p:cNvSpPr/>
                <p:nvPr/>
              </p:nvSpPr>
              <p:spPr>
                <a:xfrm>
                  <a:off x="4267113" y="1605009"/>
                  <a:ext cx="1066799" cy="1066800"/>
                </a:xfrm>
                <a:custGeom>
                  <a:avLst/>
                  <a:gdLst>
                    <a:gd name="connsiteX0" fmla="*/ 533400 w 1066799"/>
                    <a:gd name="connsiteY0" fmla="*/ 1066800 h 1066800"/>
                    <a:gd name="connsiteX1" fmla="*/ 1066800 w 1066799"/>
                    <a:gd name="connsiteY1" fmla="*/ 533400 h 1066800"/>
                    <a:gd name="connsiteX2" fmla="*/ 533400 w 1066799"/>
                    <a:gd name="connsiteY2" fmla="*/ 0 h 1066800"/>
                    <a:gd name="connsiteX3" fmla="*/ 0 w 1066799"/>
                    <a:gd name="connsiteY3" fmla="*/ 533400 h 1066800"/>
                    <a:gd name="connsiteX4" fmla="*/ 533400 w 1066799"/>
                    <a:gd name="connsiteY4" fmla="*/ 1066800 h 1066800"/>
                    <a:gd name="connsiteX5" fmla="*/ 533400 w 1066799"/>
                    <a:gd name="connsiteY5" fmla="*/ 152400 h 1066800"/>
                    <a:gd name="connsiteX6" fmla="*/ 914400 w 1066799"/>
                    <a:gd name="connsiteY6" fmla="*/ 533400 h 1066800"/>
                    <a:gd name="connsiteX7" fmla="*/ 533400 w 1066799"/>
                    <a:gd name="connsiteY7" fmla="*/ 914400 h 1066800"/>
                    <a:gd name="connsiteX8" fmla="*/ 152400 w 1066799"/>
                    <a:gd name="connsiteY8" fmla="*/ 533400 h 1066800"/>
                    <a:gd name="connsiteX9" fmla="*/ 533400 w 1066799"/>
                    <a:gd name="connsiteY9" fmla="*/ 152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799" h="1066800">
                      <a:moveTo>
                        <a:pt x="533400" y="1066800"/>
                      </a:moveTo>
                      <a:cubicBezTo>
                        <a:pt x="827989" y="1066800"/>
                        <a:pt x="1066800" y="827989"/>
                        <a:pt x="1066800" y="533400"/>
                      </a:cubicBezTo>
                      <a:cubicBezTo>
                        <a:pt x="1066800" y="238811"/>
                        <a:pt x="827989" y="0"/>
                        <a:pt x="533400" y="0"/>
                      </a:cubicBezTo>
                      <a:cubicBezTo>
                        <a:pt x="238811" y="0"/>
                        <a:pt x="0" y="238811"/>
                        <a:pt x="0" y="533400"/>
                      </a:cubicBezTo>
                      <a:cubicBezTo>
                        <a:pt x="352" y="827837"/>
                        <a:pt x="238954" y="1066448"/>
                        <a:pt x="533400" y="1066800"/>
                      </a:cubicBezTo>
                      <a:close/>
                      <a:moveTo>
                        <a:pt x="533400" y="152400"/>
                      </a:moveTo>
                      <a:cubicBezTo>
                        <a:pt x="743817" y="152400"/>
                        <a:pt x="914400" y="322983"/>
                        <a:pt x="914400" y="533400"/>
                      </a:cubicBezTo>
                      <a:cubicBezTo>
                        <a:pt x="914400" y="743817"/>
                        <a:pt x="743817" y="914400"/>
                        <a:pt x="533400" y="914400"/>
                      </a:cubicBezTo>
                      <a:cubicBezTo>
                        <a:pt x="322983" y="914400"/>
                        <a:pt x="152400" y="743817"/>
                        <a:pt x="152400" y="533400"/>
                      </a:cubicBezTo>
                      <a:cubicBezTo>
                        <a:pt x="152648" y="323079"/>
                        <a:pt x="323079" y="152648"/>
                        <a:pt x="533400" y="152400"/>
                      </a:cubicBez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8" name="Freeform: Shape 112">
                  <a:extLst>
                    <a:ext uri="{FF2B5EF4-FFF2-40B4-BE49-F238E27FC236}">
                      <a16:creationId xmlns:a16="http://schemas.microsoft.com/office/drawing/2014/main" id="{CE5F2ECF-E1DF-649E-A24C-A21FD32A9160}"/>
                    </a:ext>
                  </a:extLst>
                </p:cNvPr>
                <p:cNvSpPr/>
                <p:nvPr/>
              </p:nvSpPr>
              <p:spPr>
                <a:xfrm>
                  <a:off x="6710428" y="1147753"/>
                  <a:ext cx="1666560" cy="1676477"/>
                </a:xfrm>
                <a:custGeom>
                  <a:avLst/>
                  <a:gdLst>
                    <a:gd name="connsiteX0" fmla="*/ 45463 w 1666560"/>
                    <a:gd name="connsiteY0" fmla="*/ 682284 h 1676477"/>
                    <a:gd name="connsiteX1" fmla="*/ 0 w 1666560"/>
                    <a:gd name="connsiteY1" fmla="*/ 752007 h 1676477"/>
                    <a:gd name="connsiteX2" fmla="*/ 0 w 1666560"/>
                    <a:gd name="connsiteY2" fmla="*/ 924495 h 1676477"/>
                    <a:gd name="connsiteX3" fmla="*/ 45463 w 1666560"/>
                    <a:gd name="connsiteY3" fmla="*/ 994218 h 1676477"/>
                    <a:gd name="connsiteX4" fmla="*/ 150686 w 1666560"/>
                    <a:gd name="connsiteY4" fmla="*/ 1040652 h 1676477"/>
                    <a:gd name="connsiteX5" fmla="*/ 164002 w 1666560"/>
                    <a:gd name="connsiteY5" fmla="*/ 1083296 h 1676477"/>
                    <a:gd name="connsiteX6" fmla="*/ 105366 w 1666560"/>
                    <a:gd name="connsiteY6" fmla="*/ 1184356 h 1676477"/>
                    <a:gd name="connsiteX7" fmla="*/ 104766 w 1666560"/>
                    <a:gd name="connsiteY7" fmla="*/ 1259813 h 1676477"/>
                    <a:gd name="connsiteX8" fmla="*/ 214456 w 1666560"/>
                    <a:gd name="connsiteY8" fmla="*/ 1413032 h 1676477"/>
                    <a:gd name="connsiteX9" fmla="*/ 288274 w 1666560"/>
                    <a:gd name="connsiteY9" fmla="*/ 1436473 h 1676477"/>
                    <a:gd name="connsiteX10" fmla="*/ 398850 w 1666560"/>
                    <a:gd name="connsiteY10" fmla="*/ 1411099 h 1676477"/>
                    <a:gd name="connsiteX11" fmla="*/ 432406 w 1666560"/>
                    <a:gd name="connsiteY11" fmla="*/ 1435883 h 1676477"/>
                    <a:gd name="connsiteX12" fmla="*/ 443122 w 1666560"/>
                    <a:gd name="connsiteY12" fmla="*/ 1553307 h 1676477"/>
                    <a:gd name="connsiteX13" fmla="*/ 487023 w 1666560"/>
                    <a:gd name="connsiteY13" fmla="*/ 1615515 h 1676477"/>
                    <a:gd name="connsiteX14" fmla="*/ 663759 w 1666560"/>
                    <a:gd name="connsiteY14" fmla="*/ 1674827 h 1676477"/>
                    <a:gd name="connsiteX15" fmla="*/ 737130 w 1666560"/>
                    <a:gd name="connsiteY15" fmla="*/ 1649976 h 1676477"/>
                    <a:gd name="connsiteX16" fmla="*/ 814673 w 1666560"/>
                    <a:gd name="connsiteY16" fmla="*/ 1559936 h 1676477"/>
                    <a:gd name="connsiteX17" fmla="*/ 851878 w 1666560"/>
                    <a:gd name="connsiteY17" fmla="*/ 1559936 h 1676477"/>
                    <a:gd name="connsiteX18" fmla="*/ 929421 w 1666560"/>
                    <a:gd name="connsiteY18" fmla="*/ 1649976 h 1676477"/>
                    <a:gd name="connsiteX19" fmla="*/ 987162 w 1666560"/>
                    <a:gd name="connsiteY19" fmla="*/ 1676465 h 1676477"/>
                    <a:gd name="connsiteX20" fmla="*/ 1002792 w 1666560"/>
                    <a:gd name="connsiteY20" fmla="*/ 1674827 h 1676477"/>
                    <a:gd name="connsiteX21" fmla="*/ 1179529 w 1666560"/>
                    <a:gd name="connsiteY21" fmla="*/ 1615515 h 1676477"/>
                    <a:gd name="connsiteX22" fmla="*/ 1223429 w 1666560"/>
                    <a:gd name="connsiteY22" fmla="*/ 1553307 h 1676477"/>
                    <a:gd name="connsiteX23" fmla="*/ 1234145 w 1666560"/>
                    <a:gd name="connsiteY23" fmla="*/ 1435883 h 1676477"/>
                    <a:gd name="connsiteX24" fmla="*/ 1267635 w 1666560"/>
                    <a:gd name="connsiteY24" fmla="*/ 1411175 h 1676477"/>
                    <a:gd name="connsiteX25" fmla="*/ 1378363 w 1666560"/>
                    <a:gd name="connsiteY25" fmla="*/ 1436473 h 1676477"/>
                    <a:gd name="connsiteX26" fmla="*/ 1452106 w 1666560"/>
                    <a:gd name="connsiteY26" fmla="*/ 1413032 h 1676477"/>
                    <a:gd name="connsiteX27" fmla="*/ 1561795 w 1666560"/>
                    <a:gd name="connsiteY27" fmla="*/ 1259813 h 1676477"/>
                    <a:gd name="connsiteX28" fmla="*/ 1561195 w 1666560"/>
                    <a:gd name="connsiteY28" fmla="*/ 1184356 h 1676477"/>
                    <a:gd name="connsiteX29" fmla="*/ 1502560 w 1666560"/>
                    <a:gd name="connsiteY29" fmla="*/ 1083305 h 1676477"/>
                    <a:gd name="connsiteX30" fmla="*/ 1515875 w 1666560"/>
                    <a:gd name="connsiteY30" fmla="*/ 1040662 h 1676477"/>
                    <a:gd name="connsiteX31" fmla="*/ 1621098 w 1666560"/>
                    <a:gd name="connsiteY31" fmla="*/ 994228 h 1676477"/>
                    <a:gd name="connsiteX32" fmla="*/ 1666561 w 1666560"/>
                    <a:gd name="connsiteY32" fmla="*/ 924505 h 1676477"/>
                    <a:gd name="connsiteX33" fmla="*/ 1666561 w 1666560"/>
                    <a:gd name="connsiteY33" fmla="*/ 752007 h 1676477"/>
                    <a:gd name="connsiteX34" fmla="*/ 1621098 w 1666560"/>
                    <a:gd name="connsiteY34" fmla="*/ 682284 h 1676477"/>
                    <a:gd name="connsiteX35" fmla="*/ 1515875 w 1666560"/>
                    <a:gd name="connsiteY35" fmla="*/ 635849 h 1676477"/>
                    <a:gd name="connsiteX36" fmla="*/ 1502560 w 1666560"/>
                    <a:gd name="connsiteY36" fmla="*/ 593206 h 1676477"/>
                    <a:gd name="connsiteX37" fmla="*/ 1561195 w 1666560"/>
                    <a:gd name="connsiteY37" fmla="*/ 492155 h 1676477"/>
                    <a:gd name="connsiteX38" fmla="*/ 1561795 w 1666560"/>
                    <a:gd name="connsiteY38" fmla="*/ 416698 h 1676477"/>
                    <a:gd name="connsiteX39" fmla="*/ 1452106 w 1666560"/>
                    <a:gd name="connsiteY39" fmla="*/ 263479 h 1676477"/>
                    <a:gd name="connsiteX40" fmla="*/ 1378363 w 1666560"/>
                    <a:gd name="connsiteY40" fmla="*/ 240038 h 1676477"/>
                    <a:gd name="connsiteX41" fmla="*/ 1267635 w 1666560"/>
                    <a:gd name="connsiteY41" fmla="*/ 265337 h 1676477"/>
                    <a:gd name="connsiteX42" fmla="*/ 1234145 w 1666560"/>
                    <a:gd name="connsiteY42" fmla="*/ 240629 h 1676477"/>
                    <a:gd name="connsiteX43" fmla="*/ 1223429 w 1666560"/>
                    <a:gd name="connsiteY43" fmla="*/ 123204 h 1676477"/>
                    <a:gd name="connsiteX44" fmla="*/ 1179529 w 1666560"/>
                    <a:gd name="connsiteY44" fmla="*/ 60997 h 1676477"/>
                    <a:gd name="connsiteX45" fmla="*/ 1002792 w 1666560"/>
                    <a:gd name="connsiteY45" fmla="*/ 1684 h 1676477"/>
                    <a:gd name="connsiteX46" fmla="*/ 929421 w 1666560"/>
                    <a:gd name="connsiteY46" fmla="*/ 26535 h 1676477"/>
                    <a:gd name="connsiteX47" fmla="*/ 851878 w 1666560"/>
                    <a:gd name="connsiteY47" fmla="*/ 116575 h 1676477"/>
                    <a:gd name="connsiteX48" fmla="*/ 814673 w 1666560"/>
                    <a:gd name="connsiteY48" fmla="*/ 116575 h 1676477"/>
                    <a:gd name="connsiteX49" fmla="*/ 737130 w 1666560"/>
                    <a:gd name="connsiteY49" fmla="*/ 26535 h 1676477"/>
                    <a:gd name="connsiteX50" fmla="*/ 663759 w 1666560"/>
                    <a:gd name="connsiteY50" fmla="*/ 1684 h 1676477"/>
                    <a:gd name="connsiteX51" fmla="*/ 487023 w 1666560"/>
                    <a:gd name="connsiteY51" fmla="*/ 60997 h 1676477"/>
                    <a:gd name="connsiteX52" fmla="*/ 443122 w 1666560"/>
                    <a:gd name="connsiteY52" fmla="*/ 123204 h 1676477"/>
                    <a:gd name="connsiteX53" fmla="*/ 432406 w 1666560"/>
                    <a:gd name="connsiteY53" fmla="*/ 240629 h 1676477"/>
                    <a:gd name="connsiteX54" fmla="*/ 398917 w 1666560"/>
                    <a:gd name="connsiteY54" fmla="*/ 265337 h 1676477"/>
                    <a:gd name="connsiteX55" fmla="*/ 288198 w 1666560"/>
                    <a:gd name="connsiteY55" fmla="*/ 240038 h 1676477"/>
                    <a:gd name="connsiteX56" fmla="*/ 214456 w 1666560"/>
                    <a:gd name="connsiteY56" fmla="*/ 263479 h 1676477"/>
                    <a:gd name="connsiteX57" fmla="*/ 104842 w 1666560"/>
                    <a:gd name="connsiteY57" fmla="*/ 416774 h 1676477"/>
                    <a:gd name="connsiteX58" fmla="*/ 105432 w 1666560"/>
                    <a:gd name="connsiteY58" fmla="*/ 492155 h 1676477"/>
                    <a:gd name="connsiteX59" fmla="*/ 163992 w 1666560"/>
                    <a:gd name="connsiteY59" fmla="*/ 593130 h 1676477"/>
                    <a:gd name="connsiteX60" fmla="*/ 150676 w 1666560"/>
                    <a:gd name="connsiteY60" fmla="*/ 635840 h 1676477"/>
                    <a:gd name="connsiteX61" fmla="*/ 45463 w 1666560"/>
                    <a:gd name="connsiteY61" fmla="*/ 682284 h 1676477"/>
                    <a:gd name="connsiteX62" fmla="*/ 152391 w 1666560"/>
                    <a:gd name="connsiteY62" fmla="*/ 801642 h 1676477"/>
                    <a:gd name="connsiteX63" fmla="*/ 246231 w 1666560"/>
                    <a:gd name="connsiteY63" fmla="*/ 760265 h 1676477"/>
                    <a:gd name="connsiteX64" fmla="*/ 289760 w 1666560"/>
                    <a:gd name="connsiteY64" fmla="*/ 707430 h 1676477"/>
                    <a:gd name="connsiteX65" fmla="*/ 318488 w 1666560"/>
                    <a:gd name="connsiteY65" fmla="*/ 615380 h 1676477"/>
                    <a:gd name="connsiteX66" fmla="*/ 314020 w 1666560"/>
                    <a:gd name="connsiteY66" fmla="*/ 547962 h 1676477"/>
                    <a:gd name="connsiteX67" fmla="*/ 259842 w 1666560"/>
                    <a:gd name="connsiteY67" fmla="*/ 454503 h 1676477"/>
                    <a:gd name="connsiteX68" fmla="*/ 299504 w 1666560"/>
                    <a:gd name="connsiteY68" fmla="*/ 398915 h 1676477"/>
                    <a:gd name="connsiteX69" fmla="*/ 401603 w 1666560"/>
                    <a:gd name="connsiteY69" fmla="*/ 422280 h 1676477"/>
                    <a:gd name="connsiteX70" fmla="*/ 468944 w 1666560"/>
                    <a:gd name="connsiteY70" fmla="*/ 405163 h 1676477"/>
                    <a:gd name="connsiteX71" fmla="*/ 544992 w 1666560"/>
                    <a:gd name="connsiteY71" fmla="*/ 348985 h 1676477"/>
                    <a:gd name="connsiteX72" fmla="*/ 580863 w 1666560"/>
                    <a:gd name="connsiteY72" fmla="*/ 291092 h 1676477"/>
                    <a:gd name="connsiteX73" fmla="*/ 590760 w 1666560"/>
                    <a:gd name="connsiteY73" fmla="*/ 182298 h 1676477"/>
                    <a:gd name="connsiteX74" fmla="*/ 652224 w 1666560"/>
                    <a:gd name="connsiteY74" fmla="*/ 161457 h 1676477"/>
                    <a:gd name="connsiteX75" fmla="*/ 722024 w 1666560"/>
                    <a:gd name="connsiteY75" fmla="*/ 242496 h 1676477"/>
                    <a:gd name="connsiteX76" fmla="*/ 779764 w 1666560"/>
                    <a:gd name="connsiteY76" fmla="*/ 268985 h 1676477"/>
                    <a:gd name="connsiteX77" fmla="*/ 886768 w 1666560"/>
                    <a:gd name="connsiteY77" fmla="*/ 268985 h 1676477"/>
                    <a:gd name="connsiteX78" fmla="*/ 944518 w 1666560"/>
                    <a:gd name="connsiteY78" fmla="*/ 242496 h 1676477"/>
                    <a:gd name="connsiteX79" fmla="*/ 1014317 w 1666560"/>
                    <a:gd name="connsiteY79" fmla="*/ 161457 h 1676477"/>
                    <a:gd name="connsiteX80" fmla="*/ 1075782 w 1666560"/>
                    <a:gd name="connsiteY80" fmla="*/ 182298 h 1676477"/>
                    <a:gd name="connsiteX81" fmla="*/ 1085679 w 1666560"/>
                    <a:gd name="connsiteY81" fmla="*/ 291092 h 1676477"/>
                    <a:gd name="connsiteX82" fmla="*/ 1121550 w 1666560"/>
                    <a:gd name="connsiteY82" fmla="*/ 348985 h 1676477"/>
                    <a:gd name="connsiteX83" fmla="*/ 1197598 w 1666560"/>
                    <a:gd name="connsiteY83" fmla="*/ 405163 h 1676477"/>
                    <a:gd name="connsiteX84" fmla="*/ 1264939 w 1666560"/>
                    <a:gd name="connsiteY84" fmla="*/ 422280 h 1676477"/>
                    <a:gd name="connsiteX85" fmla="*/ 1367038 w 1666560"/>
                    <a:gd name="connsiteY85" fmla="*/ 398915 h 1676477"/>
                    <a:gd name="connsiteX86" fmla="*/ 1406776 w 1666560"/>
                    <a:gd name="connsiteY86" fmla="*/ 454579 h 1676477"/>
                    <a:gd name="connsiteX87" fmla="*/ 1352531 w 1666560"/>
                    <a:gd name="connsiteY87" fmla="*/ 548048 h 1676477"/>
                    <a:gd name="connsiteX88" fmla="*/ 1348064 w 1666560"/>
                    <a:gd name="connsiteY88" fmla="*/ 615542 h 1676477"/>
                    <a:gd name="connsiteX89" fmla="*/ 1376791 w 1666560"/>
                    <a:gd name="connsiteY89" fmla="*/ 707439 h 1676477"/>
                    <a:gd name="connsiteX90" fmla="*/ 1420321 w 1666560"/>
                    <a:gd name="connsiteY90" fmla="*/ 760275 h 1676477"/>
                    <a:gd name="connsiteX91" fmla="*/ 1514161 w 1666560"/>
                    <a:gd name="connsiteY91" fmla="*/ 801651 h 1676477"/>
                    <a:gd name="connsiteX92" fmla="*/ 1514161 w 1666560"/>
                    <a:gd name="connsiteY92" fmla="*/ 874879 h 1676477"/>
                    <a:gd name="connsiteX93" fmla="*/ 1420321 w 1666560"/>
                    <a:gd name="connsiteY93" fmla="*/ 916256 h 1676477"/>
                    <a:gd name="connsiteX94" fmla="*/ 1376791 w 1666560"/>
                    <a:gd name="connsiteY94" fmla="*/ 969091 h 1676477"/>
                    <a:gd name="connsiteX95" fmla="*/ 1348064 w 1666560"/>
                    <a:gd name="connsiteY95" fmla="*/ 1060988 h 1676477"/>
                    <a:gd name="connsiteX96" fmla="*/ 1352531 w 1666560"/>
                    <a:gd name="connsiteY96" fmla="*/ 1128483 h 1676477"/>
                    <a:gd name="connsiteX97" fmla="*/ 1406776 w 1666560"/>
                    <a:gd name="connsiteY97" fmla="*/ 1221951 h 1676477"/>
                    <a:gd name="connsiteX98" fmla="*/ 1367038 w 1666560"/>
                    <a:gd name="connsiteY98" fmla="*/ 1277615 h 1676477"/>
                    <a:gd name="connsiteX99" fmla="*/ 1264939 w 1666560"/>
                    <a:gd name="connsiteY99" fmla="*/ 1254251 h 1676477"/>
                    <a:gd name="connsiteX100" fmla="*/ 1197598 w 1666560"/>
                    <a:gd name="connsiteY100" fmla="*/ 1271367 h 1676477"/>
                    <a:gd name="connsiteX101" fmla="*/ 1121550 w 1666560"/>
                    <a:gd name="connsiteY101" fmla="*/ 1327545 h 1676477"/>
                    <a:gd name="connsiteX102" fmla="*/ 1085679 w 1666560"/>
                    <a:gd name="connsiteY102" fmla="*/ 1385438 h 1676477"/>
                    <a:gd name="connsiteX103" fmla="*/ 1075782 w 1666560"/>
                    <a:gd name="connsiteY103" fmla="*/ 1494233 h 1676477"/>
                    <a:gd name="connsiteX104" fmla="*/ 1014317 w 1666560"/>
                    <a:gd name="connsiteY104" fmla="*/ 1515074 h 1676477"/>
                    <a:gd name="connsiteX105" fmla="*/ 944518 w 1666560"/>
                    <a:gd name="connsiteY105" fmla="*/ 1434035 h 1676477"/>
                    <a:gd name="connsiteX106" fmla="*/ 886778 w 1666560"/>
                    <a:gd name="connsiteY106" fmla="*/ 1407546 h 1676477"/>
                    <a:gd name="connsiteX107" fmla="*/ 779774 w 1666560"/>
                    <a:gd name="connsiteY107" fmla="*/ 1407546 h 1676477"/>
                    <a:gd name="connsiteX108" fmla="*/ 722033 w 1666560"/>
                    <a:gd name="connsiteY108" fmla="*/ 1434035 h 1676477"/>
                    <a:gd name="connsiteX109" fmla="*/ 652234 w 1666560"/>
                    <a:gd name="connsiteY109" fmla="*/ 1515074 h 1676477"/>
                    <a:gd name="connsiteX110" fmla="*/ 590769 w 1666560"/>
                    <a:gd name="connsiteY110" fmla="*/ 1494233 h 1676477"/>
                    <a:gd name="connsiteX111" fmla="*/ 580873 w 1666560"/>
                    <a:gd name="connsiteY111" fmla="*/ 1385438 h 1676477"/>
                    <a:gd name="connsiteX112" fmla="*/ 545002 w 1666560"/>
                    <a:gd name="connsiteY112" fmla="*/ 1327545 h 1676477"/>
                    <a:gd name="connsiteX113" fmla="*/ 469021 w 1666560"/>
                    <a:gd name="connsiteY113" fmla="*/ 1271367 h 1676477"/>
                    <a:gd name="connsiteX114" fmla="*/ 401526 w 1666560"/>
                    <a:gd name="connsiteY114" fmla="*/ 1254174 h 1676477"/>
                    <a:gd name="connsiteX115" fmla="*/ 299504 w 1666560"/>
                    <a:gd name="connsiteY115" fmla="*/ 1277539 h 1676477"/>
                    <a:gd name="connsiteX116" fmla="*/ 259766 w 1666560"/>
                    <a:gd name="connsiteY116" fmla="*/ 1221951 h 1676477"/>
                    <a:gd name="connsiteX117" fmla="*/ 314011 w 1666560"/>
                    <a:gd name="connsiteY117" fmla="*/ 1128483 h 1676477"/>
                    <a:gd name="connsiteX118" fmla="*/ 318478 w 1666560"/>
                    <a:gd name="connsiteY118" fmla="*/ 1060988 h 1676477"/>
                    <a:gd name="connsiteX119" fmla="*/ 289751 w 1666560"/>
                    <a:gd name="connsiteY119" fmla="*/ 969091 h 1676477"/>
                    <a:gd name="connsiteX120" fmla="*/ 246221 w 1666560"/>
                    <a:gd name="connsiteY120" fmla="*/ 916256 h 1676477"/>
                    <a:gd name="connsiteX121" fmla="*/ 152381 w 1666560"/>
                    <a:gd name="connsiteY121" fmla="*/ 874879 h 1676477"/>
                    <a:gd name="connsiteX122" fmla="*/ 152391 w 1666560"/>
                    <a:gd name="connsiteY122" fmla="*/ 801642 h 167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666560" h="1676477">
                      <a:moveTo>
                        <a:pt x="45463" y="682284"/>
                      </a:moveTo>
                      <a:cubicBezTo>
                        <a:pt x="17821" y="694447"/>
                        <a:pt x="-19" y="721803"/>
                        <a:pt x="0" y="752007"/>
                      </a:cubicBezTo>
                      <a:lnTo>
                        <a:pt x="0" y="924495"/>
                      </a:lnTo>
                      <a:cubicBezTo>
                        <a:pt x="-19" y="954699"/>
                        <a:pt x="17821" y="982055"/>
                        <a:pt x="45463" y="994218"/>
                      </a:cubicBezTo>
                      <a:lnTo>
                        <a:pt x="150686" y="1040652"/>
                      </a:lnTo>
                      <a:cubicBezTo>
                        <a:pt x="154781" y="1055388"/>
                        <a:pt x="159239" y="1069523"/>
                        <a:pt x="164002" y="1083296"/>
                      </a:cubicBezTo>
                      <a:lnTo>
                        <a:pt x="105366" y="1184356"/>
                      </a:lnTo>
                      <a:cubicBezTo>
                        <a:pt x="91897" y="1207654"/>
                        <a:pt x="91669" y="1236306"/>
                        <a:pt x="104766" y="1259813"/>
                      </a:cubicBezTo>
                      <a:cubicBezTo>
                        <a:pt x="135607" y="1314744"/>
                        <a:pt x="172393" y="1366122"/>
                        <a:pt x="214456" y="1413032"/>
                      </a:cubicBezTo>
                      <a:cubicBezTo>
                        <a:pt x="232906" y="1433778"/>
                        <a:pt x="261233" y="1442779"/>
                        <a:pt x="288274" y="1436473"/>
                      </a:cubicBezTo>
                      <a:lnTo>
                        <a:pt x="398850" y="1411099"/>
                      </a:lnTo>
                      <a:cubicBezTo>
                        <a:pt x="409718" y="1419652"/>
                        <a:pt x="420948" y="1427920"/>
                        <a:pt x="432406" y="1435883"/>
                      </a:cubicBezTo>
                      <a:lnTo>
                        <a:pt x="443122" y="1553307"/>
                      </a:lnTo>
                      <a:cubicBezTo>
                        <a:pt x="445580" y="1580406"/>
                        <a:pt x="462325" y="1604123"/>
                        <a:pt x="487023" y="1615515"/>
                      </a:cubicBezTo>
                      <a:cubicBezTo>
                        <a:pt x="543506" y="1641899"/>
                        <a:pt x="602790" y="1661797"/>
                        <a:pt x="663759" y="1674827"/>
                      </a:cubicBezTo>
                      <a:cubicBezTo>
                        <a:pt x="690925" y="1680580"/>
                        <a:pt x="719061" y="1671055"/>
                        <a:pt x="737130" y="1649976"/>
                      </a:cubicBezTo>
                      <a:lnTo>
                        <a:pt x="814673" y="1559936"/>
                      </a:lnTo>
                      <a:lnTo>
                        <a:pt x="851878" y="1559936"/>
                      </a:lnTo>
                      <a:lnTo>
                        <a:pt x="929421" y="1649976"/>
                      </a:lnTo>
                      <a:cubicBezTo>
                        <a:pt x="943890" y="1666807"/>
                        <a:pt x="964978" y="1676484"/>
                        <a:pt x="987162" y="1676465"/>
                      </a:cubicBezTo>
                      <a:cubicBezTo>
                        <a:pt x="992410" y="1676475"/>
                        <a:pt x="997649" y="1675922"/>
                        <a:pt x="1002792" y="1674827"/>
                      </a:cubicBezTo>
                      <a:cubicBezTo>
                        <a:pt x="1063752" y="1661797"/>
                        <a:pt x="1123045" y="1641909"/>
                        <a:pt x="1179529" y="1615515"/>
                      </a:cubicBezTo>
                      <a:cubicBezTo>
                        <a:pt x="1204236" y="1604123"/>
                        <a:pt x="1220972" y="1580396"/>
                        <a:pt x="1223429" y="1553307"/>
                      </a:cubicBezTo>
                      <a:lnTo>
                        <a:pt x="1234145" y="1435883"/>
                      </a:lnTo>
                      <a:cubicBezTo>
                        <a:pt x="1245603" y="1427920"/>
                        <a:pt x="1256767" y="1419681"/>
                        <a:pt x="1267635" y="1411175"/>
                      </a:cubicBezTo>
                      <a:lnTo>
                        <a:pt x="1378363" y="1436473"/>
                      </a:lnTo>
                      <a:cubicBezTo>
                        <a:pt x="1405385" y="1442741"/>
                        <a:pt x="1433665" y="1433749"/>
                        <a:pt x="1452106" y="1413032"/>
                      </a:cubicBezTo>
                      <a:cubicBezTo>
                        <a:pt x="1494158" y="1366122"/>
                        <a:pt x="1530944" y="1314744"/>
                        <a:pt x="1561795" y="1259813"/>
                      </a:cubicBezTo>
                      <a:cubicBezTo>
                        <a:pt x="1574892" y="1236306"/>
                        <a:pt x="1574664" y="1207654"/>
                        <a:pt x="1561195" y="1184356"/>
                      </a:cubicBezTo>
                      <a:lnTo>
                        <a:pt x="1502560" y="1083305"/>
                      </a:lnTo>
                      <a:cubicBezTo>
                        <a:pt x="1507322" y="1069542"/>
                        <a:pt x="1511789" y="1055397"/>
                        <a:pt x="1515875" y="1040662"/>
                      </a:cubicBezTo>
                      <a:lnTo>
                        <a:pt x="1621098" y="994228"/>
                      </a:lnTo>
                      <a:cubicBezTo>
                        <a:pt x="1648740" y="982064"/>
                        <a:pt x="1666580" y="954708"/>
                        <a:pt x="1666561" y="924505"/>
                      </a:cubicBezTo>
                      <a:lnTo>
                        <a:pt x="1666561" y="752007"/>
                      </a:lnTo>
                      <a:cubicBezTo>
                        <a:pt x="1666580" y="721803"/>
                        <a:pt x="1648740" y="694447"/>
                        <a:pt x="1621098" y="682284"/>
                      </a:cubicBezTo>
                      <a:lnTo>
                        <a:pt x="1515875" y="635849"/>
                      </a:lnTo>
                      <a:cubicBezTo>
                        <a:pt x="1511780" y="621114"/>
                        <a:pt x="1507322" y="606979"/>
                        <a:pt x="1502560" y="593206"/>
                      </a:cubicBezTo>
                      <a:lnTo>
                        <a:pt x="1561195" y="492155"/>
                      </a:lnTo>
                      <a:cubicBezTo>
                        <a:pt x="1574664" y="468857"/>
                        <a:pt x="1574892" y="440206"/>
                        <a:pt x="1561795" y="416698"/>
                      </a:cubicBezTo>
                      <a:cubicBezTo>
                        <a:pt x="1530953" y="361768"/>
                        <a:pt x="1494168" y="310390"/>
                        <a:pt x="1452106" y="263479"/>
                      </a:cubicBezTo>
                      <a:cubicBezTo>
                        <a:pt x="1433674" y="242743"/>
                        <a:pt x="1405385" y="233742"/>
                        <a:pt x="1378363" y="240038"/>
                      </a:cubicBezTo>
                      <a:lnTo>
                        <a:pt x="1267635" y="265337"/>
                      </a:lnTo>
                      <a:cubicBezTo>
                        <a:pt x="1256767" y="256850"/>
                        <a:pt x="1245603" y="248620"/>
                        <a:pt x="1234145" y="240629"/>
                      </a:cubicBezTo>
                      <a:lnTo>
                        <a:pt x="1223429" y="123204"/>
                      </a:lnTo>
                      <a:cubicBezTo>
                        <a:pt x="1220972" y="96115"/>
                        <a:pt x="1204236" y="72389"/>
                        <a:pt x="1179529" y="60997"/>
                      </a:cubicBezTo>
                      <a:cubicBezTo>
                        <a:pt x="1123045" y="34612"/>
                        <a:pt x="1063762" y="14715"/>
                        <a:pt x="1002792" y="1684"/>
                      </a:cubicBezTo>
                      <a:cubicBezTo>
                        <a:pt x="975627" y="-4116"/>
                        <a:pt x="947461" y="5418"/>
                        <a:pt x="929421" y="26535"/>
                      </a:cubicBezTo>
                      <a:lnTo>
                        <a:pt x="851878" y="116575"/>
                      </a:lnTo>
                      <a:lnTo>
                        <a:pt x="814673" y="116575"/>
                      </a:lnTo>
                      <a:lnTo>
                        <a:pt x="737130" y="26535"/>
                      </a:lnTo>
                      <a:cubicBezTo>
                        <a:pt x="719099" y="5399"/>
                        <a:pt x="690925" y="-4145"/>
                        <a:pt x="663759" y="1684"/>
                      </a:cubicBezTo>
                      <a:cubicBezTo>
                        <a:pt x="602799" y="14715"/>
                        <a:pt x="543506" y="34603"/>
                        <a:pt x="487023" y="60997"/>
                      </a:cubicBezTo>
                      <a:cubicBezTo>
                        <a:pt x="462315" y="72389"/>
                        <a:pt x="445580" y="96115"/>
                        <a:pt x="443122" y="123204"/>
                      </a:cubicBezTo>
                      <a:lnTo>
                        <a:pt x="432406" y="240629"/>
                      </a:lnTo>
                      <a:cubicBezTo>
                        <a:pt x="420948" y="248592"/>
                        <a:pt x="409785" y="256831"/>
                        <a:pt x="398917" y="265337"/>
                      </a:cubicBezTo>
                      <a:lnTo>
                        <a:pt x="288198" y="240038"/>
                      </a:lnTo>
                      <a:cubicBezTo>
                        <a:pt x="261176" y="233780"/>
                        <a:pt x="232906" y="242772"/>
                        <a:pt x="214456" y="263479"/>
                      </a:cubicBezTo>
                      <a:cubicBezTo>
                        <a:pt x="172384" y="310380"/>
                        <a:pt x="135627" y="361796"/>
                        <a:pt x="104842" y="416774"/>
                      </a:cubicBezTo>
                      <a:cubicBezTo>
                        <a:pt x="91745" y="440254"/>
                        <a:pt x="91973" y="468886"/>
                        <a:pt x="105432" y="492155"/>
                      </a:cubicBezTo>
                      <a:lnTo>
                        <a:pt x="163992" y="593130"/>
                      </a:lnTo>
                      <a:cubicBezTo>
                        <a:pt x="159230" y="606893"/>
                        <a:pt x="154791" y="621133"/>
                        <a:pt x="150676" y="635840"/>
                      </a:cubicBezTo>
                      <a:lnTo>
                        <a:pt x="45463" y="682284"/>
                      </a:lnTo>
                      <a:close/>
                      <a:moveTo>
                        <a:pt x="152391" y="801642"/>
                      </a:moveTo>
                      <a:lnTo>
                        <a:pt x="246231" y="760265"/>
                      </a:lnTo>
                      <a:cubicBezTo>
                        <a:pt x="268310" y="750559"/>
                        <a:pt x="284464" y="730957"/>
                        <a:pt x="289760" y="707430"/>
                      </a:cubicBezTo>
                      <a:cubicBezTo>
                        <a:pt x="296732" y="675997"/>
                        <a:pt x="306343" y="645203"/>
                        <a:pt x="318488" y="615380"/>
                      </a:cubicBezTo>
                      <a:cubicBezTo>
                        <a:pt x="327575" y="593435"/>
                        <a:pt x="325927" y="568517"/>
                        <a:pt x="314020" y="547962"/>
                      </a:cubicBezTo>
                      <a:lnTo>
                        <a:pt x="259842" y="454503"/>
                      </a:lnTo>
                      <a:cubicBezTo>
                        <a:pt x="272044" y="435529"/>
                        <a:pt x="285293" y="416927"/>
                        <a:pt x="299504" y="398915"/>
                      </a:cubicBezTo>
                      <a:lnTo>
                        <a:pt x="401603" y="422280"/>
                      </a:lnTo>
                      <a:cubicBezTo>
                        <a:pt x="425501" y="427804"/>
                        <a:pt x="450590" y="421432"/>
                        <a:pt x="468944" y="405163"/>
                      </a:cubicBezTo>
                      <a:cubicBezTo>
                        <a:pt x="492681" y="384342"/>
                        <a:pt x="518113" y="365549"/>
                        <a:pt x="544992" y="348985"/>
                      </a:cubicBezTo>
                      <a:cubicBezTo>
                        <a:pt x="565376" y="336393"/>
                        <a:pt x="578663" y="314952"/>
                        <a:pt x="580863" y="291092"/>
                      </a:cubicBezTo>
                      <a:lnTo>
                        <a:pt x="590760" y="182298"/>
                      </a:lnTo>
                      <a:cubicBezTo>
                        <a:pt x="611219" y="174258"/>
                        <a:pt x="631765" y="167267"/>
                        <a:pt x="652224" y="161457"/>
                      </a:cubicBezTo>
                      <a:lnTo>
                        <a:pt x="722024" y="242496"/>
                      </a:lnTo>
                      <a:cubicBezTo>
                        <a:pt x="736502" y="259307"/>
                        <a:pt x="757581" y="268975"/>
                        <a:pt x="779764" y="268985"/>
                      </a:cubicBezTo>
                      <a:lnTo>
                        <a:pt x="886768" y="268985"/>
                      </a:lnTo>
                      <a:cubicBezTo>
                        <a:pt x="908952" y="268975"/>
                        <a:pt x="930040" y="259307"/>
                        <a:pt x="944518" y="242496"/>
                      </a:cubicBezTo>
                      <a:lnTo>
                        <a:pt x="1014317" y="161457"/>
                      </a:lnTo>
                      <a:cubicBezTo>
                        <a:pt x="1034777" y="167258"/>
                        <a:pt x="1055323" y="174258"/>
                        <a:pt x="1075782" y="182298"/>
                      </a:cubicBezTo>
                      <a:lnTo>
                        <a:pt x="1085679" y="291092"/>
                      </a:lnTo>
                      <a:cubicBezTo>
                        <a:pt x="1087879" y="314952"/>
                        <a:pt x="1101166" y="336393"/>
                        <a:pt x="1121550" y="348985"/>
                      </a:cubicBezTo>
                      <a:cubicBezTo>
                        <a:pt x="1148429" y="365549"/>
                        <a:pt x="1173861" y="384342"/>
                        <a:pt x="1197598" y="405163"/>
                      </a:cubicBezTo>
                      <a:cubicBezTo>
                        <a:pt x="1215943" y="421451"/>
                        <a:pt x="1241050" y="427833"/>
                        <a:pt x="1264939" y="422280"/>
                      </a:cubicBezTo>
                      <a:lnTo>
                        <a:pt x="1367038" y="398915"/>
                      </a:lnTo>
                      <a:cubicBezTo>
                        <a:pt x="1381249" y="416927"/>
                        <a:pt x="1394498" y="435472"/>
                        <a:pt x="1406776" y="454579"/>
                      </a:cubicBezTo>
                      <a:lnTo>
                        <a:pt x="1352531" y="548048"/>
                      </a:lnTo>
                      <a:cubicBezTo>
                        <a:pt x="1340635" y="568632"/>
                        <a:pt x="1338977" y="593578"/>
                        <a:pt x="1348064" y="615542"/>
                      </a:cubicBezTo>
                      <a:cubicBezTo>
                        <a:pt x="1360218" y="645308"/>
                        <a:pt x="1369829" y="676055"/>
                        <a:pt x="1376791" y="707439"/>
                      </a:cubicBezTo>
                      <a:cubicBezTo>
                        <a:pt x="1382097" y="730966"/>
                        <a:pt x="1398251" y="750569"/>
                        <a:pt x="1420321" y="760275"/>
                      </a:cubicBezTo>
                      <a:lnTo>
                        <a:pt x="1514161" y="801651"/>
                      </a:lnTo>
                      <a:lnTo>
                        <a:pt x="1514161" y="874879"/>
                      </a:lnTo>
                      <a:lnTo>
                        <a:pt x="1420321" y="916256"/>
                      </a:lnTo>
                      <a:cubicBezTo>
                        <a:pt x="1398241" y="925962"/>
                        <a:pt x="1382087" y="945564"/>
                        <a:pt x="1376791" y="969091"/>
                      </a:cubicBezTo>
                      <a:cubicBezTo>
                        <a:pt x="1369829" y="1000486"/>
                        <a:pt x="1360218" y="1031223"/>
                        <a:pt x="1348064" y="1060988"/>
                      </a:cubicBezTo>
                      <a:cubicBezTo>
                        <a:pt x="1338977" y="1082953"/>
                        <a:pt x="1340625" y="1107899"/>
                        <a:pt x="1352531" y="1128483"/>
                      </a:cubicBezTo>
                      <a:lnTo>
                        <a:pt x="1406776" y="1221951"/>
                      </a:lnTo>
                      <a:cubicBezTo>
                        <a:pt x="1394498" y="1241001"/>
                        <a:pt x="1381249" y="1259556"/>
                        <a:pt x="1367038" y="1277615"/>
                      </a:cubicBezTo>
                      <a:lnTo>
                        <a:pt x="1264939" y="1254251"/>
                      </a:lnTo>
                      <a:cubicBezTo>
                        <a:pt x="1241041" y="1248659"/>
                        <a:pt x="1215924" y="1255041"/>
                        <a:pt x="1197598" y="1271367"/>
                      </a:cubicBezTo>
                      <a:cubicBezTo>
                        <a:pt x="1173861" y="1292189"/>
                        <a:pt x="1148429" y="1310981"/>
                        <a:pt x="1121550" y="1327545"/>
                      </a:cubicBezTo>
                      <a:cubicBezTo>
                        <a:pt x="1101166" y="1340138"/>
                        <a:pt x="1087879" y="1361578"/>
                        <a:pt x="1085679" y="1385438"/>
                      </a:cubicBezTo>
                      <a:lnTo>
                        <a:pt x="1075782" y="1494233"/>
                      </a:lnTo>
                      <a:cubicBezTo>
                        <a:pt x="1055323" y="1502272"/>
                        <a:pt x="1034777" y="1509263"/>
                        <a:pt x="1014317" y="1515074"/>
                      </a:cubicBezTo>
                      <a:lnTo>
                        <a:pt x="944518" y="1434035"/>
                      </a:lnTo>
                      <a:cubicBezTo>
                        <a:pt x="930040" y="1417223"/>
                        <a:pt x="908961" y="1407556"/>
                        <a:pt x="886778" y="1407546"/>
                      </a:cubicBezTo>
                      <a:lnTo>
                        <a:pt x="779774" y="1407546"/>
                      </a:lnTo>
                      <a:cubicBezTo>
                        <a:pt x="757590" y="1407556"/>
                        <a:pt x="736511" y="1417233"/>
                        <a:pt x="722033" y="1434035"/>
                      </a:cubicBezTo>
                      <a:lnTo>
                        <a:pt x="652234" y="1515074"/>
                      </a:lnTo>
                      <a:cubicBezTo>
                        <a:pt x="631774" y="1509273"/>
                        <a:pt x="611229" y="1502272"/>
                        <a:pt x="590769" y="1494233"/>
                      </a:cubicBezTo>
                      <a:lnTo>
                        <a:pt x="580873" y="1385438"/>
                      </a:lnTo>
                      <a:cubicBezTo>
                        <a:pt x="578673" y="1361578"/>
                        <a:pt x="565395" y="1340138"/>
                        <a:pt x="545002" y="1327545"/>
                      </a:cubicBezTo>
                      <a:cubicBezTo>
                        <a:pt x="518131" y="1311001"/>
                        <a:pt x="492719" y="1292198"/>
                        <a:pt x="469021" y="1271367"/>
                      </a:cubicBezTo>
                      <a:cubicBezTo>
                        <a:pt x="450571" y="1255156"/>
                        <a:pt x="425482" y="1248764"/>
                        <a:pt x="401526" y="1254174"/>
                      </a:cubicBezTo>
                      <a:lnTo>
                        <a:pt x="299504" y="1277539"/>
                      </a:lnTo>
                      <a:cubicBezTo>
                        <a:pt x="285293" y="1259604"/>
                        <a:pt x="272044" y="1241001"/>
                        <a:pt x="259766" y="1221951"/>
                      </a:cubicBezTo>
                      <a:lnTo>
                        <a:pt x="314011" y="1128483"/>
                      </a:lnTo>
                      <a:cubicBezTo>
                        <a:pt x="325907" y="1107899"/>
                        <a:pt x="327565" y="1082953"/>
                        <a:pt x="318478" y="1060988"/>
                      </a:cubicBezTo>
                      <a:cubicBezTo>
                        <a:pt x="306324" y="1031223"/>
                        <a:pt x="296713" y="1000476"/>
                        <a:pt x="289751" y="969091"/>
                      </a:cubicBezTo>
                      <a:cubicBezTo>
                        <a:pt x="284445" y="945564"/>
                        <a:pt x="268291" y="925962"/>
                        <a:pt x="246221" y="916256"/>
                      </a:cubicBezTo>
                      <a:lnTo>
                        <a:pt x="152381" y="874879"/>
                      </a:lnTo>
                      <a:lnTo>
                        <a:pt x="152391" y="801642"/>
                      </a:lnTo>
                      <a:close/>
                    </a:path>
                  </a:pathLst>
                </a:custGeom>
                <a:solidFill>
                  <a:srgbClr val="7D49C7"/>
                </a:solidFill>
                <a:ln w="9525" cap="flat">
                  <a:solidFill>
                    <a:srgbClr val="7D49C7"/>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9" name="Freeform: Shape 113">
                  <a:extLst>
                    <a:ext uri="{FF2B5EF4-FFF2-40B4-BE49-F238E27FC236}">
                      <a16:creationId xmlns:a16="http://schemas.microsoft.com/office/drawing/2014/main" id="{963CAD87-FA61-0CC0-7C52-A9A0B78F0822}"/>
                    </a:ext>
                  </a:extLst>
                </p:cNvPr>
                <p:cNvSpPr/>
                <p:nvPr/>
              </p:nvSpPr>
              <p:spPr>
                <a:xfrm>
                  <a:off x="7162713" y="1605009"/>
                  <a:ext cx="762000" cy="762000"/>
                </a:xfrm>
                <a:custGeom>
                  <a:avLst/>
                  <a:gdLst>
                    <a:gd name="connsiteX0" fmla="*/ 381000 w 762000"/>
                    <a:gd name="connsiteY0" fmla="*/ 762000 h 762000"/>
                    <a:gd name="connsiteX1" fmla="*/ 762000 w 762000"/>
                    <a:gd name="connsiteY1" fmla="*/ 381000 h 762000"/>
                    <a:gd name="connsiteX2" fmla="*/ 381000 w 762000"/>
                    <a:gd name="connsiteY2" fmla="*/ 0 h 762000"/>
                    <a:gd name="connsiteX3" fmla="*/ 0 w 762000"/>
                    <a:gd name="connsiteY3" fmla="*/ 381000 h 762000"/>
                    <a:gd name="connsiteX4" fmla="*/ 381000 w 762000"/>
                    <a:gd name="connsiteY4" fmla="*/ 762000 h 762000"/>
                    <a:gd name="connsiteX5" fmla="*/ 381000 w 762000"/>
                    <a:gd name="connsiteY5" fmla="*/ 152400 h 762000"/>
                    <a:gd name="connsiteX6" fmla="*/ 609600 w 762000"/>
                    <a:gd name="connsiteY6" fmla="*/ 381000 h 762000"/>
                    <a:gd name="connsiteX7" fmla="*/ 381000 w 762000"/>
                    <a:gd name="connsiteY7" fmla="*/ 609600 h 762000"/>
                    <a:gd name="connsiteX8" fmla="*/ 152400 w 762000"/>
                    <a:gd name="connsiteY8" fmla="*/ 381000 h 762000"/>
                    <a:gd name="connsiteX9" fmla="*/ 381000 w 762000"/>
                    <a:gd name="connsiteY9" fmla="*/ 1524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762000">
                      <a:moveTo>
                        <a:pt x="381000" y="762000"/>
                      </a:moveTo>
                      <a:cubicBezTo>
                        <a:pt x="591417" y="762000"/>
                        <a:pt x="762000" y="591417"/>
                        <a:pt x="762000" y="381000"/>
                      </a:cubicBezTo>
                      <a:cubicBezTo>
                        <a:pt x="762000" y="170583"/>
                        <a:pt x="591417" y="0"/>
                        <a:pt x="381000" y="0"/>
                      </a:cubicBezTo>
                      <a:cubicBezTo>
                        <a:pt x="170583" y="0"/>
                        <a:pt x="0" y="170583"/>
                        <a:pt x="0" y="381000"/>
                      </a:cubicBezTo>
                      <a:cubicBezTo>
                        <a:pt x="248" y="591322"/>
                        <a:pt x="170679" y="761752"/>
                        <a:pt x="381000" y="762000"/>
                      </a:cubicBezTo>
                      <a:close/>
                      <a:moveTo>
                        <a:pt x="381000" y="152400"/>
                      </a:moveTo>
                      <a:cubicBezTo>
                        <a:pt x="507254" y="152400"/>
                        <a:pt x="609600" y="254746"/>
                        <a:pt x="609600" y="381000"/>
                      </a:cubicBezTo>
                      <a:cubicBezTo>
                        <a:pt x="609600" y="507254"/>
                        <a:pt x="507254" y="609600"/>
                        <a:pt x="381000" y="609600"/>
                      </a:cubicBezTo>
                      <a:cubicBezTo>
                        <a:pt x="254746" y="609600"/>
                        <a:pt x="152400" y="507254"/>
                        <a:pt x="152400" y="381000"/>
                      </a:cubicBezTo>
                      <a:cubicBezTo>
                        <a:pt x="152533" y="254803"/>
                        <a:pt x="254803" y="152533"/>
                        <a:pt x="381000" y="152400"/>
                      </a:cubicBez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0" name="Freeform: Shape 114">
                  <a:extLst>
                    <a:ext uri="{FF2B5EF4-FFF2-40B4-BE49-F238E27FC236}">
                      <a16:creationId xmlns:a16="http://schemas.microsoft.com/office/drawing/2014/main" id="{F26CBA18-45F4-7D31-9296-84F35141CF66}"/>
                    </a:ext>
                  </a:extLst>
                </p:cNvPr>
                <p:cNvSpPr/>
                <p:nvPr/>
              </p:nvSpPr>
              <p:spPr>
                <a:xfrm>
                  <a:off x="6104590" y="3442477"/>
                  <a:ext cx="2268636" cy="2268626"/>
                </a:xfrm>
                <a:custGeom>
                  <a:avLst/>
                  <a:gdLst>
                    <a:gd name="connsiteX0" fmla="*/ 1264244 w 2268636"/>
                    <a:gd name="connsiteY0" fmla="*/ 2268627 h 2268626"/>
                    <a:gd name="connsiteX1" fmla="*/ 1338806 w 2268636"/>
                    <a:gd name="connsiteY1" fmla="*/ 2208124 h 2268626"/>
                    <a:gd name="connsiteX2" fmla="*/ 1362028 w 2268636"/>
                    <a:gd name="connsiteY2" fmla="*/ 2097691 h 2268626"/>
                    <a:gd name="connsiteX3" fmla="*/ 1419254 w 2268636"/>
                    <a:gd name="connsiteY3" fmla="*/ 2082289 h 2268626"/>
                    <a:gd name="connsiteX4" fmla="*/ 1495158 w 2268636"/>
                    <a:gd name="connsiteY4" fmla="*/ 2166976 h 2268626"/>
                    <a:gd name="connsiteX5" fmla="*/ 1581779 w 2268636"/>
                    <a:gd name="connsiteY5" fmla="*/ 2186245 h 2268626"/>
                    <a:gd name="connsiteX6" fmla="*/ 1821542 w 2268636"/>
                    <a:gd name="connsiteY6" fmla="*/ 2046275 h 2268626"/>
                    <a:gd name="connsiteX7" fmla="*/ 1848107 w 2268636"/>
                    <a:gd name="connsiteY7" fmla="*/ 1961588 h 2268626"/>
                    <a:gd name="connsiteX8" fmla="*/ 1813131 w 2268636"/>
                    <a:gd name="connsiteY8" fmla="*/ 1855099 h 2268626"/>
                    <a:gd name="connsiteX9" fmla="*/ 1855099 w 2268636"/>
                    <a:gd name="connsiteY9" fmla="*/ 1813131 h 2268626"/>
                    <a:gd name="connsiteX10" fmla="*/ 1961512 w 2268636"/>
                    <a:gd name="connsiteY10" fmla="*/ 1848107 h 2268626"/>
                    <a:gd name="connsiteX11" fmla="*/ 2046122 w 2268636"/>
                    <a:gd name="connsiteY11" fmla="*/ 1821618 h 2268626"/>
                    <a:gd name="connsiteX12" fmla="*/ 2186245 w 2268636"/>
                    <a:gd name="connsiteY12" fmla="*/ 1581779 h 2268626"/>
                    <a:gd name="connsiteX13" fmla="*/ 2166976 w 2268636"/>
                    <a:gd name="connsiteY13" fmla="*/ 1495158 h 2268626"/>
                    <a:gd name="connsiteX14" fmla="*/ 2082222 w 2268636"/>
                    <a:gd name="connsiteY14" fmla="*/ 1419254 h 2268626"/>
                    <a:gd name="connsiteX15" fmla="*/ 2097700 w 2268636"/>
                    <a:gd name="connsiteY15" fmla="*/ 1362028 h 2268626"/>
                    <a:gd name="connsiteX16" fmla="*/ 2208133 w 2268636"/>
                    <a:gd name="connsiteY16" fmla="*/ 1338805 h 2268626"/>
                    <a:gd name="connsiteX17" fmla="*/ 2268636 w 2268636"/>
                    <a:gd name="connsiteY17" fmla="*/ 1264244 h 2268626"/>
                    <a:gd name="connsiteX18" fmla="*/ 2268636 w 2268636"/>
                    <a:gd name="connsiteY18" fmla="*/ 1004392 h 2268626"/>
                    <a:gd name="connsiteX19" fmla="*/ 2208133 w 2268636"/>
                    <a:gd name="connsiteY19" fmla="*/ 929831 h 2268626"/>
                    <a:gd name="connsiteX20" fmla="*/ 2097700 w 2268636"/>
                    <a:gd name="connsiteY20" fmla="*/ 906609 h 2268626"/>
                    <a:gd name="connsiteX21" fmla="*/ 2082298 w 2268636"/>
                    <a:gd name="connsiteY21" fmla="*/ 849382 h 2268626"/>
                    <a:gd name="connsiteX22" fmla="*/ 2166985 w 2268636"/>
                    <a:gd name="connsiteY22" fmla="*/ 773478 h 2268626"/>
                    <a:gd name="connsiteX23" fmla="*/ 2186254 w 2268636"/>
                    <a:gd name="connsiteY23" fmla="*/ 686857 h 2268626"/>
                    <a:gd name="connsiteX24" fmla="*/ 2046284 w 2268636"/>
                    <a:gd name="connsiteY24" fmla="*/ 447094 h 2268626"/>
                    <a:gd name="connsiteX25" fmla="*/ 1961598 w 2268636"/>
                    <a:gd name="connsiteY25" fmla="*/ 420529 h 2268626"/>
                    <a:gd name="connsiteX26" fmla="*/ 1855108 w 2268636"/>
                    <a:gd name="connsiteY26" fmla="*/ 455505 h 2268626"/>
                    <a:gd name="connsiteX27" fmla="*/ 1813141 w 2268636"/>
                    <a:gd name="connsiteY27" fmla="*/ 413537 h 2268626"/>
                    <a:gd name="connsiteX28" fmla="*/ 1848117 w 2268636"/>
                    <a:gd name="connsiteY28" fmla="*/ 307124 h 2268626"/>
                    <a:gd name="connsiteX29" fmla="*/ 1821628 w 2268636"/>
                    <a:gd name="connsiteY29" fmla="*/ 222514 h 2268626"/>
                    <a:gd name="connsiteX30" fmla="*/ 1581788 w 2268636"/>
                    <a:gd name="connsiteY30" fmla="*/ 82391 h 2268626"/>
                    <a:gd name="connsiteX31" fmla="*/ 1495168 w 2268636"/>
                    <a:gd name="connsiteY31" fmla="*/ 101660 h 2268626"/>
                    <a:gd name="connsiteX32" fmla="*/ 1419263 w 2268636"/>
                    <a:gd name="connsiteY32" fmla="*/ 186414 h 2268626"/>
                    <a:gd name="connsiteX33" fmla="*/ 1362037 w 2268636"/>
                    <a:gd name="connsiteY33" fmla="*/ 170936 h 2268626"/>
                    <a:gd name="connsiteX34" fmla="*/ 1338815 w 2268636"/>
                    <a:gd name="connsiteY34" fmla="*/ 60503 h 2268626"/>
                    <a:gd name="connsiteX35" fmla="*/ 1264253 w 2268636"/>
                    <a:gd name="connsiteY35" fmla="*/ 0 h 2268626"/>
                    <a:gd name="connsiteX36" fmla="*/ 1004392 w 2268636"/>
                    <a:gd name="connsiteY36" fmla="*/ 0 h 2268626"/>
                    <a:gd name="connsiteX37" fmla="*/ 929831 w 2268636"/>
                    <a:gd name="connsiteY37" fmla="*/ 60503 h 2268626"/>
                    <a:gd name="connsiteX38" fmla="*/ 906609 w 2268636"/>
                    <a:gd name="connsiteY38" fmla="*/ 170936 h 2268626"/>
                    <a:gd name="connsiteX39" fmla="*/ 849382 w 2268636"/>
                    <a:gd name="connsiteY39" fmla="*/ 186338 h 2268626"/>
                    <a:gd name="connsiteX40" fmla="*/ 773478 w 2268636"/>
                    <a:gd name="connsiteY40" fmla="*/ 101651 h 2268626"/>
                    <a:gd name="connsiteX41" fmla="*/ 686857 w 2268636"/>
                    <a:gd name="connsiteY41" fmla="*/ 82382 h 2268626"/>
                    <a:gd name="connsiteX42" fmla="*/ 447094 w 2268636"/>
                    <a:gd name="connsiteY42" fmla="*/ 222352 h 2268626"/>
                    <a:gd name="connsiteX43" fmla="*/ 420529 w 2268636"/>
                    <a:gd name="connsiteY43" fmla="*/ 307038 h 2268626"/>
                    <a:gd name="connsiteX44" fmla="*/ 455505 w 2268636"/>
                    <a:gd name="connsiteY44" fmla="*/ 413528 h 2268626"/>
                    <a:gd name="connsiteX45" fmla="*/ 413537 w 2268636"/>
                    <a:gd name="connsiteY45" fmla="*/ 455495 h 2268626"/>
                    <a:gd name="connsiteX46" fmla="*/ 307124 w 2268636"/>
                    <a:gd name="connsiteY46" fmla="*/ 420519 h 2268626"/>
                    <a:gd name="connsiteX47" fmla="*/ 222514 w 2268636"/>
                    <a:gd name="connsiteY47" fmla="*/ 447008 h 2268626"/>
                    <a:gd name="connsiteX48" fmla="*/ 82391 w 2268636"/>
                    <a:gd name="connsiteY48" fmla="*/ 686848 h 2268626"/>
                    <a:gd name="connsiteX49" fmla="*/ 101660 w 2268636"/>
                    <a:gd name="connsiteY49" fmla="*/ 773468 h 2268626"/>
                    <a:gd name="connsiteX50" fmla="*/ 186414 w 2268636"/>
                    <a:gd name="connsiteY50" fmla="*/ 849373 h 2268626"/>
                    <a:gd name="connsiteX51" fmla="*/ 170936 w 2268636"/>
                    <a:gd name="connsiteY51" fmla="*/ 906599 h 2268626"/>
                    <a:gd name="connsiteX52" fmla="*/ 60503 w 2268636"/>
                    <a:gd name="connsiteY52" fmla="*/ 929821 h 2268626"/>
                    <a:gd name="connsiteX53" fmla="*/ 0 w 2268636"/>
                    <a:gd name="connsiteY53" fmla="*/ 1004383 h 2268626"/>
                    <a:gd name="connsiteX54" fmla="*/ 0 w 2268636"/>
                    <a:gd name="connsiteY54" fmla="*/ 1264234 h 2268626"/>
                    <a:gd name="connsiteX55" fmla="*/ 60503 w 2268636"/>
                    <a:gd name="connsiteY55" fmla="*/ 1338796 h 2268626"/>
                    <a:gd name="connsiteX56" fmla="*/ 170936 w 2268636"/>
                    <a:gd name="connsiteY56" fmla="*/ 1362018 h 2268626"/>
                    <a:gd name="connsiteX57" fmla="*/ 186338 w 2268636"/>
                    <a:gd name="connsiteY57" fmla="*/ 1419244 h 2268626"/>
                    <a:gd name="connsiteX58" fmla="*/ 101651 w 2268636"/>
                    <a:gd name="connsiteY58" fmla="*/ 1495149 h 2268626"/>
                    <a:gd name="connsiteX59" fmla="*/ 82382 w 2268636"/>
                    <a:gd name="connsiteY59" fmla="*/ 1581769 h 2268626"/>
                    <a:gd name="connsiteX60" fmla="*/ 222352 w 2268636"/>
                    <a:gd name="connsiteY60" fmla="*/ 1821533 h 2268626"/>
                    <a:gd name="connsiteX61" fmla="*/ 307038 w 2268636"/>
                    <a:gd name="connsiteY61" fmla="*/ 1848098 h 2268626"/>
                    <a:gd name="connsiteX62" fmla="*/ 413528 w 2268636"/>
                    <a:gd name="connsiteY62" fmla="*/ 1813122 h 2268626"/>
                    <a:gd name="connsiteX63" fmla="*/ 455495 w 2268636"/>
                    <a:gd name="connsiteY63" fmla="*/ 1855089 h 2268626"/>
                    <a:gd name="connsiteX64" fmla="*/ 420519 w 2268636"/>
                    <a:gd name="connsiteY64" fmla="*/ 1961502 h 2268626"/>
                    <a:gd name="connsiteX65" fmla="*/ 447008 w 2268636"/>
                    <a:gd name="connsiteY65" fmla="*/ 2046113 h 2268626"/>
                    <a:gd name="connsiteX66" fmla="*/ 686848 w 2268636"/>
                    <a:gd name="connsiteY66" fmla="*/ 2186235 h 2268626"/>
                    <a:gd name="connsiteX67" fmla="*/ 773468 w 2268636"/>
                    <a:gd name="connsiteY67" fmla="*/ 2166966 h 2268626"/>
                    <a:gd name="connsiteX68" fmla="*/ 849373 w 2268636"/>
                    <a:gd name="connsiteY68" fmla="*/ 2082213 h 2268626"/>
                    <a:gd name="connsiteX69" fmla="*/ 906599 w 2268636"/>
                    <a:gd name="connsiteY69" fmla="*/ 2097691 h 2268626"/>
                    <a:gd name="connsiteX70" fmla="*/ 929821 w 2268636"/>
                    <a:gd name="connsiteY70" fmla="*/ 2208124 h 2268626"/>
                    <a:gd name="connsiteX71" fmla="*/ 1004383 w 2268636"/>
                    <a:gd name="connsiteY71" fmla="*/ 2268627 h 2268626"/>
                    <a:gd name="connsiteX72" fmla="*/ 1264244 w 2268636"/>
                    <a:gd name="connsiteY72" fmla="*/ 2268627 h 2268626"/>
                    <a:gd name="connsiteX73" fmla="*/ 851621 w 2268636"/>
                    <a:gd name="connsiteY73" fmla="*/ 1922526 h 2268626"/>
                    <a:gd name="connsiteX74" fmla="*/ 769096 w 2268636"/>
                    <a:gd name="connsiteY74" fmla="*/ 1943434 h 2268626"/>
                    <a:gd name="connsiteX75" fmla="*/ 697506 w 2268636"/>
                    <a:gd name="connsiteY75" fmla="*/ 2023358 h 2268626"/>
                    <a:gd name="connsiteX76" fmla="*/ 582759 w 2268636"/>
                    <a:gd name="connsiteY76" fmla="*/ 1956016 h 2268626"/>
                    <a:gd name="connsiteX77" fmla="*/ 615877 w 2268636"/>
                    <a:gd name="connsiteY77" fmla="*/ 1855337 h 2268626"/>
                    <a:gd name="connsiteX78" fmla="*/ 592731 w 2268636"/>
                    <a:gd name="connsiteY78" fmla="*/ 1773336 h 2268626"/>
                    <a:gd name="connsiteX79" fmla="*/ 495176 w 2268636"/>
                    <a:gd name="connsiteY79" fmla="*/ 1675857 h 2268626"/>
                    <a:gd name="connsiteX80" fmla="*/ 413242 w 2268636"/>
                    <a:gd name="connsiteY80" fmla="*/ 1652788 h 2268626"/>
                    <a:gd name="connsiteX81" fmla="*/ 312639 w 2268636"/>
                    <a:gd name="connsiteY81" fmla="*/ 1685906 h 2268626"/>
                    <a:gd name="connsiteX82" fmla="*/ 245297 w 2268636"/>
                    <a:gd name="connsiteY82" fmla="*/ 1571158 h 2268626"/>
                    <a:gd name="connsiteX83" fmla="*/ 325222 w 2268636"/>
                    <a:gd name="connsiteY83" fmla="*/ 1499502 h 2268626"/>
                    <a:gd name="connsiteX84" fmla="*/ 346129 w 2268636"/>
                    <a:gd name="connsiteY84" fmla="*/ 1416901 h 2268626"/>
                    <a:gd name="connsiteX85" fmla="*/ 310334 w 2268636"/>
                    <a:gd name="connsiteY85" fmla="*/ 1284218 h 2268626"/>
                    <a:gd name="connsiteX86" fmla="*/ 251022 w 2268636"/>
                    <a:gd name="connsiteY86" fmla="*/ 1223201 h 2268626"/>
                    <a:gd name="connsiteX87" fmla="*/ 152419 w 2268636"/>
                    <a:gd name="connsiteY87" fmla="*/ 1202436 h 2268626"/>
                    <a:gd name="connsiteX88" fmla="*/ 152419 w 2268636"/>
                    <a:gd name="connsiteY88" fmla="*/ 1066257 h 2268626"/>
                    <a:gd name="connsiteX89" fmla="*/ 251022 w 2268636"/>
                    <a:gd name="connsiteY89" fmla="*/ 1045493 h 2268626"/>
                    <a:gd name="connsiteX90" fmla="*/ 310334 w 2268636"/>
                    <a:gd name="connsiteY90" fmla="*/ 984476 h 2268626"/>
                    <a:gd name="connsiteX91" fmla="*/ 346129 w 2268636"/>
                    <a:gd name="connsiteY91" fmla="*/ 851640 h 2268626"/>
                    <a:gd name="connsiteX92" fmla="*/ 325222 w 2268636"/>
                    <a:gd name="connsiteY92" fmla="*/ 769115 h 2268626"/>
                    <a:gd name="connsiteX93" fmla="*/ 245297 w 2268636"/>
                    <a:gd name="connsiteY93" fmla="*/ 697535 h 2268626"/>
                    <a:gd name="connsiteX94" fmla="*/ 312639 w 2268636"/>
                    <a:gd name="connsiteY94" fmla="*/ 582787 h 2268626"/>
                    <a:gd name="connsiteX95" fmla="*/ 413319 w 2268636"/>
                    <a:gd name="connsiteY95" fmla="*/ 615906 h 2268626"/>
                    <a:gd name="connsiteX96" fmla="*/ 495319 w 2268636"/>
                    <a:gd name="connsiteY96" fmla="*/ 592760 h 2268626"/>
                    <a:gd name="connsiteX97" fmla="*/ 592798 w 2268636"/>
                    <a:gd name="connsiteY97" fmla="*/ 495205 h 2268626"/>
                    <a:gd name="connsiteX98" fmla="*/ 615868 w 2268636"/>
                    <a:gd name="connsiteY98" fmla="*/ 413271 h 2268626"/>
                    <a:gd name="connsiteX99" fmla="*/ 582749 w 2268636"/>
                    <a:gd name="connsiteY99" fmla="*/ 312668 h 2268626"/>
                    <a:gd name="connsiteX100" fmla="*/ 697497 w 2268636"/>
                    <a:gd name="connsiteY100" fmla="*/ 245326 h 2268626"/>
                    <a:gd name="connsiteX101" fmla="*/ 769154 w 2268636"/>
                    <a:gd name="connsiteY101" fmla="*/ 325250 h 2268626"/>
                    <a:gd name="connsiteX102" fmla="*/ 851754 w 2268636"/>
                    <a:gd name="connsiteY102" fmla="*/ 346158 h 2268626"/>
                    <a:gd name="connsiteX103" fmla="*/ 984437 w 2268636"/>
                    <a:gd name="connsiteY103" fmla="*/ 310363 h 2268626"/>
                    <a:gd name="connsiteX104" fmla="*/ 1045455 w 2268636"/>
                    <a:gd name="connsiteY104" fmla="*/ 251051 h 2268626"/>
                    <a:gd name="connsiteX105" fmla="*/ 1066219 w 2268636"/>
                    <a:gd name="connsiteY105" fmla="*/ 152448 h 2268626"/>
                    <a:gd name="connsiteX106" fmla="*/ 1202398 w 2268636"/>
                    <a:gd name="connsiteY106" fmla="*/ 152448 h 2268626"/>
                    <a:gd name="connsiteX107" fmla="*/ 1223162 w 2268636"/>
                    <a:gd name="connsiteY107" fmla="*/ 251051 h 2268626"/>
                    <a:gd name="connsiteX108" fmla="*/ 1284180 w 2268636"/>
                    <a:gd name="connsiteY108" fmla="*/ 310363 h 2268626"/>
                    <a:gd name="connsiteX109" fmla="*/ 1417006 w 2268636"/>
                    <a:gd name="connsiteY109" fmla="*/ 346158 h 2268626"/>
                    <a:gd name="connsiteX110" fmla="*/ 1499530 w 2268636"/>
                    <a:gd name="connsiteY110" fmla="*/ 325250 h 2268626"/>
                    <a:gd name="connsiteX111" fmla="*/ 1571120 w 2268636"/>
                    <a:gd name="connsiteY111" fmla="*/ 245326 h 2268626"/>
                    <a:gd name="connsiteX112" fmla="*/ 1685868 w 2268636"/>
                    <a:gd name="connsiteY112" fmla="*/ 312668 h 2268626"/>
                    <a:gd name="connsiteX113" fmla="*/ 1652750 w 2268636"/>
                    <a:gd name="connsiteY113" fmla="*/ 413347 h 2268626"/>
                    <a:gd name="connsiteX114" fmla="*/ 1675895 w 2268636"/>
                    <a:gd name="connsiteY114" fmla="*/ 495348 h 2268626"/>
                    <a:gd name="connsiteX115" fmla="*/ 1773450 w 2268636"/>
                    <a:gd name="connsiteY115" fmla="*/ 592826 h 2268626"/>
                    <a:gd name="connsiteX116" fmla="*/ 1855384 w 2268636"/>
                    <a:gd name="connsiteY116" fmla="*/ 615896 h 2268626"/>
                    <a:gd name="connsiteX117" fmla="*/ 1955988 w 2268636"/>
                    <a:gd name="connsiteY117" fmla="*/ 582778 h 2268626"/>
                    <a:gd name="connsiteX118" fmla="*/ 2023329 w 2268636"/>
                    <a:gd name="connsiteY118" fmla="*/ 697525 h 2268626"/>
                    <a:gd name="connsiteX119" fmla="*/ 1943405 w 2268636"/>
                    <a:gd name="connsiteY119" fmla="*/ 769182 h 2268626"/>
                    <a:gd name="connsiteX120" fmla="*/ 1922498 w 2268636"/>
                    <a:gd name="connsiteY120" fmla="*/ 851783 h 2268626"/>
                    <a:gd name="connsiteX121" fmla="*/ 1958293 w 2268636"/>
                    <a:gd name="connsiteY121" fmla="*/ 984466 h 2268626"/>
                    <a:gd name="connsiteX122" fmla="*/ 2017605 w 2268636"/>
                    <a:gd name="connsiteY122" fmla="*/ 1045483 h 2268626"/>
                    <a:gd name="connsiteX123" fmla="*/ 2116207 w 2268636"/>
                    <a:gd name="connsiteY123" fmla="*/ 1066248 h 2268626"/>
                    <a:gd name="connsiteX124" fmla="*/ 2116207 w 2268636"/>
                    <a:gd name="connsiteY124" fmla="*/ 1202427 h 2268626"/>
                    <a:gd name="connsiteX125" fmla="*/ 2017614 w 2268636"/>
                    <a:gd name="connsiteY125" fmla="*/ 1223182 h 2268626"/>
                    <a:gd name="connsiteX126" fmla="*/ 1958302 w 2268636"/>
                    <a:gd name="connsiteY126" fmla="*/ 1284199 h 2268626"/>
                    <a:gd name="connsiteX127" fmla="*/ 1922507 w 2268636"/>
                    <a:gd name="connsiteY127" fmla="*/ 1417034 h 2268626"/>
                    <a:gd name="connsiteX128" fmla="*/ 1943414 w 2268636"/>
                    <a:gd name="connsiteY128" fmla="*/ 1499559 h 2268626"/>
                    <a:gd name="connsiteX129" fmla="*/ 2023339 w 2268636"/>
                    <a:gd name="connsiteY129" fmla="*/ 1571149 h 2268626"/>
                    <a:gd name="connsiteX130" fmla="*/ 1955997 w 2268636"/>
                    <a:gd name="connsiteY130" fmla="*/ 1685896 h 2268626"/>
                    <a:gd name="connsiteX131" fmla="*/ 1855318 w 2268636"/>
                    <a:gd name="connsiteY131" fmla="*/ 1652778 h 2268626"/>
                    <a:gd name="connsiteX132" fmla="*/ 1773317 w 2268636"/>
                    <a:gd name="connsiteY132" fmla="*/ 1675924 h 2268626"/>
                    <a:gd name="connsiteX133" fmla="*/ 1675838 w 2268636"/>
                    <a:gd name="connsiteY133" fmla="*/ 1773479 h 2268626"/>
                    <a:gd name="connsiteX134" fmla="*/ 1652769 w 2268636"/>
                    <a:gd name="connsiteY134" fmla="*/ 1855413 h 2268626"/>
                    <a:gd name="connsiteX135" fmla="*/ 1685887 w 2268636"/>
                    <a:gd name="connsiteY135" fmla="*/ 1956016 h 2268626"/>
                    <a:gd name="connsiteX136" fmla="*/ 1571139 w 2268636"/>
                    <a:gd name="connsiteY136" fmla="*/ 2023358 h 2268626"/>
                    <a:gd name="connsiteX137" fmla="*/ 1499483 w 2268636"/>
                    <a:gd name="connsiteY137" fmla="*/ 1943434 h 2268626"/>
                    <a:gd name="connsiteX138" fmla="*/ 1416882 w 2268636"/>
                    <a:gd name="connsiteY138" fmla="*/ 1922526 h 2268626"/>
                    <a:gd name="connsiteX139" fmla="*/ 1284199 w 2268636"/>
                    <a:gd name="connsiteY139" fmla="*/ 1958321 h 2268626"/>
                    <a:gd name="connsiteX140" fmla="*/ 1223182 w 2268636"/>
                    <a:gd name="connsiteY140" fmla="*/ 2017633 h 2268626"/>
                    <a:gd name="connsiteX141" fmla="*/ 1202417 w 2268636"/>
                    <a:gd name="connsiteY141" fmla="*/ 2116236 h 2268626"/>
                    <a:gd name="connsiteX142" fmla="*/ 1066238 w 2268636"/>
                    <a:gd name="connsiteY142" fmla="*/ 2116236 h 2268626"/>
                    <a:gd name="connsiteX143" fmla="*/ 1045474 w 2268636"/>
                    <a:gd name="connsiteY143" fmla="*/ 2017633 h 2268626"/>
                    <a:gd name="connsiteX144" fmla="*/ 984456 w 2268636"/>
                    <a:gd name="connsiteY144" fmla="*/ 1958321 h 2268626"/>
                    <a:gd name="connsiteX145" fmla="*/ 851621 w 2268636"/>
                    <a:gd name="connsiteY145" fmla="*/ 1922526 h 2268626"/>
                    <a:gd name="connsiteX146" fmla="*/ 851621 w 2268636"/>
                    <a:gd name="connsiteY146" fmla="*/ 1922526 h 226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268636" h="2268626">
                      <a:moveTo>
                        <a:pt x="1264244" y="2268627"/>
                      </a:moveTo>
                      <a:cubicBezTo>
                        <a:pt x="1300277" y="2268617"/>
                        <a:pt x="1331376" y="2243385"/>
                        <a:pt x="1338806" y="2208124"/>
                      </a:cubicBezTo>
                      <a:lnTo>
                        <a:pt x="1362028" y="2097691"/>
                      </a:lnTo>
                      <a:cubicBezTo>
                        <a:pt x="1381154" y="2093147"/>
                        <a:pt x="1400280" y="2088013"/>
                        <a:pt x="1419254" y="2082289"/>
                      </a:cubicBezTo>
                      <a:lnTo>
                        <a:pt x="1495158" y="2166976"/>
                      </a:lnTo>
                      <a:cubicBezTo>
                        <a:pt x="1516885" y="2191350"/>
                        <a:pt x="1551765" y="2199104"/>
                        <a:pt x="1581779" y="2186245"/>
                      </a:cubicBezTo>
                      <a:cubicBezTo>
                        <a:pt x="1667085" y="2149488"/>
                        <a:pt x="1747590" y="2102482"/>
                        <a:pt x="1821542" y="2046275"/>
                      </a:cubicBezTo>
                      <a:cubicBezTo>
                        <a:pt x="1847612" y="2026644"/>
                        <a:pt x="1858289" y="1992592"/>
                        <a:pt x="1848107" y="1961588"/>
                      </a:cubicBezTo>
                      <a:lnTo>
                        <a:pt x="1813131" y="1855099"/>
                      </a:lnTo>
                      <a:cubicBezTo>
                        <a:pt x="1827495" y="1841554"/>
                        <a:pt x="1841554" y="1827495"/>
                        <a:pt x="1855099" y="1813131"/>
                      </a:cubicBezTo>
                      <a:lnTo>
                        <a:pt x="1961512" y="1848107"/>
                      </a:lnTo>
                      <a:cubicBezTo>
                        <a:pt x="1992478" y="1858213"/>
                        <a:pt x="2026444" y="1847574"/>
                        <a:pt x="2046122" y="1821618"/>
                      </a:cubicBezTo>
                      <a:cubicBezTo>
                        <a:pt x="2102425" y="1747676"/>
                        <a:pt x="2149488" y="1667142"/>
                        <a:pt x="2186245" y="1581779"/>
                      </a:cubicBezTo>
                      <a:cubicBezTo>
                        <a:pt x="2199047" y="1551756"/>
                        <a:pt x="2191293" y="1516923"/>
                        <a:pt x="2166976" y="1495158"/>
                      </a:cubicBezTo>
                      <a:lnTo>
                        <a:pt x="2082222" y="1419254"/>
                      </a:lnTo>
                      <a:cubicBezTo>
                        <a:pt x="2088023" y="1400280"/>
                        <a:pt x="2093157" y="1381154"/>
                        <a:pt x="2097700" y="1362028"/>
                      </a:cubicBezTo>
                      <a:lnTo>
                        <a:pt x="2208133" y="1338805"/>
                      </a:lnTo>
                      <a:cubicBezTo>
                        <a:pt x="2243385" y="1331376"/>
                        <a:pt x="2268627" y="1300277"/>
                        <a:pt x="2268636" y="1264244"/>
                      </a:cubicBezTo>
                      <a:lnTo>
                        <a:pt x="2268636" y="1004392"/>
                      </a:lnTo>
                      <a:cubicBezTo>
                        <a:pt x="2268627" y="968359"/>
                        <a:pt x="2243395" y="937260"/>
                        <a:pt x="2208133" y="929831"/>
                      </a:cubicBezTo>
                      <a:lnTo>
                        <a:pt x="2097700" y="906609"/>
                      </a:lnTo>
                      <a:cubicBezTo>
                        <a:pt x="2093157" y="887482"/>
                        <a:pt x="2088023" y="868356"/>
                        <a:pt x="2082298" y="849382"/>
                      </a:cubicBezTo>
                      <a:lnTo>
                        <a:pt x="2166985" y="773478"/>
                      </a:lnTo>
                      <a:cubicBezTo>
                        <a:pt x="2191303" y="751713"/>
                        <a:pt x="2199056" y="716880"/>
                        <a:pt x="2186254" y="686857"/>
                      </a:cubicBezTo>
                      <a:cubicBezTo>
                        <a:pt x="2149498" y="601552"/>
                        <a:pt x="2102491" y="521046"/>
                        <a:pt x="2046284" y="447094"/>
                      </a:cubicBezTo>
                      <a:cubicBezTo>
                        <a:pt x="2026606" y="421091"/>
                        <a:pt x="1992611" y="410423"/>
                        <a:pt x="1961598" y="420529"/>
                      </a:cubicBezTo>
                      <a:lnTo>
                        <a:pt x="1855108" y="455505"/>
                      </a:lnTo>
                      <a:cubicBezTo>
                        <a:pt x="1841564" y="441141"/>
                        <a:pt x="1827505" y="427082"/>
                        <a:pt x="1813141" y="413537"/>
                      </a:cubicBezTo>
                      <a:lnTo>
                        <a:pt x="1848117" y="307124"/>
                      </a:lnTo>
                      <a:cubicBezTo>
                        <a:pt x="1858299" y="276158"/>
                        <a:pt x="1847650" y="242145"/>
                        <a:pt x="1821628" y="222514"/>
                      </a:cubicBezTo>
                      <a:cubicBezTo>
                        <a:pt x="1747685" y="166211"/>
                        <a:pt x="1667151" y="119148"/>
                        <a:pt x="1581788" y="82391"/>
                      </a:cubicBezTo>
                      <a:cubicBezTo>
                        <a:pt x="1551756" y="69723"/>
                        <a:pt x="1516999" y="77457"/>
                        <a:pt x="1495168" y="101660"/>
                      </a:cubicBezTo>
                      <a:lnTo>
                        <a:pt x="1419263" y="186414"/>
                      </a:lnTo>
                      <a:cubicBezTo>
                        <a:pt x="1400289" y="180613"/>
                        <a:pt x="1381163" y="175479"/>
                        <a:pt x="1362037" y="170936"/>
                      </a:cubicBezTo>
                      <a:lnTo>
                        <a:pt x="1338815" y="60503"/>
                      </a:lnTo>
                      <a:cubicBezTo>
                        <a:pt x="1331386" y="25251"/>
                        <a:pt x="1300287" y="10"/>
                        <a:pt x="1264253" y="0"/>
                      </a:cubicBezTo>
                      <a:lnTo>
                        <a:pt x="1004392" y="0"/>
                      </a:lnTo>
                      <a:cubicBezTo>
                        <a:pt x="968359" y="10"/>
                        <a:pt x="937260" y="25241"/>
                        <a:pt x="929831" y="60503"/>
                      </a:cubicBezTo>
                      <a:lnTo>
                        <a:pt x="906609" y="170936"/>
                      </a:lnTo>
                      <a:cubicBezTo>
                        <a:pt x="887482" y="175479"/>
                        <a:pt x="868356" y="180613"/>
                        <a:pt x="849382" y="186338"/>
                      </a:cubicBezTo>
                      <a:lnTo>
                        <a:pt x="773478" y="101651"/>
                      </a:lnTo>
                      <a:cubicBezTo>
                        <a:pt x="751656" y="77438"/>
                        <a:pt x="716890" y="69704"/>
                        <a:pt x="686857" y="82382"/>
                      </a:cubicBezTo>
                      <a:cubicBezTo>
                        <a:pt x="601552" y="119139"/>
                        <a:pt x="521046" y="166145"/>
                        <a:pt x="447094" y="222352"/>
                      </a:cubicBezTo>
                      <a:cubicBezTo>
                        <a:pt x="421024" y="241983"/>
                        <a:pt x="410347" y="276034"/>
                        <a:pt x="420529" y="307038"/>
                      </a:cubicBezTo>
                      <a:lnTo>
                        <a:pt x="455505" y="413528"/>
                      </a:lnTo>
                      <a:cubicBezTo>
                        <a:pt x="441141" y="427073"/>
                        <a:pt x="427082" y="441131"/>
                        <a:pt x="413537" y="455495"/>
                      </a:cubicBezTo>
                      <a:lnTo>
                        <a:pt x="307124" y="420519"/>
                      </a:lnTo>
                      <a:cubicBezTo>
                        <a:pt x="276158" y="410489"/>
                        <a:pt x="242230" y="421110"/>
                        <a:pt x="222514" y="447008"/>
                      </a:cubicBezTo>
                      <a:cubicBezTo>
                        <a:pt x="166211" y="520951"/>
                        <a:pt x="119148" y="601485"/>
                        <a:pt x="82391" y="686848"/>
                      </a:cubicBezTo>
                      <a:cubicBezTo>
                        <a:pt x="69590" y="716871"/>
                        <a:pt x="77343" y="751704"/>
                        <a:pt x="101660" y="773468"/>
                      </a:cubicBezTo>
                      <a:lnTo>
                        <a:pt x="186414" y="849373"/>
                      </a:lnTo>
                      <a:cubicBezTo>
                        <a:pt x="180613" y="868347"/>
                        <a:pt x="175479" y="887473"/>
                        <a:pt x="170936" y="906599"/>
                      </a:cubicBezTo>
                      <a:lnTo>
                        <a:pt x="60503" y="929821"/>
                      </a:lnTo>
                      <a:cubicBezTo>
                        <a:pt x="25251" y="937251"/>
                        <a:pt x="10" y="968350"/>
                        <a:pt x="0" y="1004383"/>
                      </a:cubicBezTo>
                      <a:lnTo>
                        <a:pt x="0" y="1264234"/>
                      </a:lnTo>
                      <a:cubicBezTo>
                        <a:pt x="10" y="1300267"/>
                        <a:pt x="25241" y="1331367"/>
                        <a:pt x="60503" y="1338796"/>
                      </a:cubicBezTo>
                      <a:lnTo>
                        <a:pt x="170936" y="1362018"/>
                      </a:lnTo>
                      <a:cubicBezTo>
                        <a:pt x="175479" y="1381144"/>
                        <a:pt x="180613" y="1400270"/>
                        <a:pt x="186338" y="1419244"/>
                      </a:cubicBezTo>
                      <a:lnTo>
                        <a:pt x="101651" y="1495149"/>
                      </a:lnTo>
                      <a:cubicBezTo>
                        <a:pt x="77334" y="1516913"/>
                        <a:pt x="69580" y="1551746"/>
                        <a:pt x="82382" y="1581769"/>
                      </a:cubicBezTo>
                      <a:cubicBezTo>
                        <a:pt x="119139" y="1667075"/>
                        <a:pt x="166145" y="1747580"/>
                        <a:pt x="222352" y="1821533"/>
                      </a:cubicBezTo>
                      <a:cubicBezTo>
                        <a:pt x="242030" y="1847536"/>
                        <a:pt x="276025" y="1858204"/>
                        <a:pt x="307038" y="1848098"/>
                      </a:cubicBezTo>
                      <a:lnTo>
                        <a:pt x="413528" y="1813122"/>
                      </a:lnTo>
                      <a:cubicBezTo>
                        <a:pt x="427073" y="1827486"/>
                        <a:pt x="441131" y="1841544"/>
                        <a:pt x="455495" y="1855089"/>
                      </a:cubicBezTo>
                      <a:lnTo>
                        <a:pt x="420519" y="1961502"/>
                      </a:lnTo>
                      <a:cubicBezTo>
                        <a:pt x="410337" y="1992468"/>
                        <a:pt x="420986" y="2026482"/>
                        <a:pt x="447008" y="2046113"/>
                      </a:cubicBezTo>
                      <a:cubicBezTo>
                        <a:pt x="520951" y="2102415"/>
                        <a:pt x="601485" y="2149478"/>
                        <a:pt x="686848" y="2186235"/>
                      </a:cubicBezTo>
                      <a:cubicBezTo>
                        <a:pt x="716861" y="2199104"/>
                        <a:pt x="751742" y="2191341"/>
                        <a:pt x="773468" y="2166966"/>
                      </a:cubicBezTo>
                      <a:lnTo>
                        <a:pt x="849373" y="2082213"/>
                      </a:lnTo>
                      <a:cubicBezTo>
                        <a:pt x="868347" y="2088013"/>
                        <a:pt x="887473" y="2093147"/>
                        <a:pt x="906599" y="2097691"/>
                      </a:cubicBezTo>
                      <a:lnTo>
                        <a:pt x="929821" y="2208124"/>
                      </a:lnTo>
                      <a:cubicBezTo>
                        <a:pt x="937251" y="2243376"/>
                        <a:pt x="968350" y="2268617"/>
                        <a:pt x="1004383" y="2268627"/>
                      </a:cubicBezTo>
                      <a:lnTo>
                        <a:pt x="1264244" y="2268627"/>
                      </a:lnTo>
                      <a:close/>
                      <a:moveTo>
                        <a:pt x="851621" y="1922526"/>
                      </a:moveTo>
                      <a:cubicBezTo>
                        <a:pt x="822417" y="1912201"/>
                        <a:pt x="789861" y="1920450"/>
                        <a:pt x="769096" y="1943434"/>
                      </a:cubicBezTo>
                      <a:lnTo>
                        <a:pt x="697506" y="2023358"/>
                      </a:lnTo>
                      <a:cubicBezTo>
                        <a:pt x="657806" y="2003479"/>
                        <a:pt x="619468" y="1980981"/>
                        <a:pt x="582759" y="1956016"/>
                      </a:cubicBezTo>
                      <a:lnTo>
                        <a:pt x="615877" y="1855337"/>
                      </a:lnTo>
                      <a:cubicBezTo>
                        <a:pt x="625554" y="1825838"/>
                        <a:pt x="616401" y="1793415"/>
                        <a:pt x="592731" y="1773336"/>
                      </a:cubicBezTo>
                      <a:cubicBezTo>
                        <a:pt x="557575" y="1743599"/>
                        <a:pt x="524942" y="1710995"/>
                        <a:pt x="495176" y="1675857"/>
                      </a:cubicBezTo>
                      <a:cubicBezTo>
                        <a:pt x="475050" y="1652292"/>
                        <a:pt x="442713" y="1643187"/>
                        <a:pt x="413242" y="1652788"/>
                      </a:cubicBezTo>
                      <a:lnTo>
                        <a:pt x="312639" y="1685906"/>
                      </a:lnTo>
                      <a:cubicBezTo>
                        <a:pt x="287655" y="1649197"/>
                        <a:pt x="265157" y="1610868"/>
                        <a:pt x="245297" y="1571158"/>
                      </a:cubicBezTo>
                      <a:lnTo>
                        <a:pt x="325222" y="1499502"/>
                      </a:lnTo>
                      <a:cubicBezTo>
                        <a:pt x="348358" y="1478795"/>
                        <a:pt x="356625" y="1446124"/>
                        <a:pt x="346129" y="1416901"/>
                      </a:cubicBezTo>
                      <a:cubicBezTo>
                        <a:pt x="330508" y="1373753"/>
                        <a:pt x="318535" y="1329366"/>
                        <a:pt x="310334" y="1284218"/>
                      </a:cubicBezTo>
                      <a:cubicBezTo>
                        <a:pt x="304819" y="1253709"/>
                        <a:pt x="281368" y="1229573"/>
                        <a:pt x="251022" y="1223201"/>
                      </a:cubicBezTo>
                      <a:lnTo>
                        <a:pt x="152419" y="1202436"/>
                      </a:lnTo>
                      <a:lnTo>
                        <a:pt x="152419" y="1066257"/>
                      </a:lnTo>
                      <a:lnTo>
                        <a:pt x="251022" y="1045493"/>
                      </a:lnTo>
                      <a:cubicBezTo>
                        <a:pt x="281368" y="1039111"/>
                        <a:pt x="304819" y="1014984"/>
                        <a:pt x="310334" y="984476"/>
                      </a:cubicBezTo>
                      <a:cubicBezTo>
                        <a:pt x="318564" y="939279"/>
                        <a:pt x="330537" y="894855"/>
                        <a:pt x="346129" y="851640"/>
                      </a:cubicBezTo>
                      <a:cubicBezTo>
                        <a:pt x="356625" y="822436"/>
                        <a:pt x="348348" y="789794"/>
                        <a:pt x="325222" y="769115"/>
                      </a:cubicBezTo>
                      <a:lnTo>
                        <a:pt x="245297" y="697535"/>
                      </a:lnTo>
                      <a:cubicBezTo>
                        <a:pt x="265176" y="657835"/>
                        <a:pt x="287674" y="619497"/>
                        <a:pt x="312639" y="582787"/>
                      </a:cubicBezTo>
                      <a:lnTo>
                        <a:pt x="413319" y="615906"/>
                      </a:lnTo>
                      <a:cubicBezTo>
                        <a:pt x="442817" y="625536"/>
                        <a:pt x="475212" y="616391"/>
                        <a:pt x="495319" y="592760"/>
                      </a:cubicBezTo>
                      <a:cubicBezTo>
                        <a:pt x="525056" y="557603"/>
                        <a:pt x="557660" y="524970"/>
                        <a:pt x="592798" y="495205"/>
                      </a:cubicBezTo>
                      <a:cubicBezTo>
                        <a:pt x="616411" y="475107"/>
                        <a:pt x="625526" y="442732"/>
                        <a:pt x="615868" y="413271"/>
                      </a:cubicBezTo>
                      <a:lnTo>
                        <a:pt x="582749" y="312668"/>
                      </a:lnTo>
                      <a:cubicBezTo>
                        <a:pt x="619459" y="287684"/>
                        <a:pt x="657787" y="265186"/>
                        <a:pt x="697497" y="245326"/>
                      </a:cubicBezTo>
                      <a:lnTo>
                        <a:pt x="769154" y="325250"/>
                      </a:lnTo>
                      <a:cubicBezTo>
                        <a:pt x="789889" y="348339"/>
                        <a:pt x="822531" y="356597"/>
                        <a:pt x="851754" y="346158"/>
                      </a:cubicBezTo>
                      <a:cubicBezTo>
                        <a:pt x="894903" y="330537"/>
                        <a:pt x="939289" y="318564"/>
                        <a:pt x="984437" y="310363"/>
                      </a:cubicBezTo>
                      <a:cubicBezTo>
                        <a:pt x="1014946" y="304848"/>
                        <a:pt x="1039082" y="281397"/>
                        <a:pt x="1045455" y="251051"/>
                      </a:cubicBezTo>
                      <a:lnTo>
                        <a:pt x="1066219" y="152448"/>
                      </a:lnTo>
                      <a:lnTo>
                        <a:pt x="1202398" y="152448"/>
                      </a:lnTo>
                      <a:lnTo>
                        <a:pt x="1223162" y="251051"/>
                      </a:lnTo>
                      <a:cubicBezTo>
                        <a:pt x="1229544" y="281397"/>
                        <a:pt x="1253671" y="304848"/>
                        <a:pt x="1284180" y="310363"/>
                      </a:cubicBezTo>
                      <a:cubicBezTo>
                        <a:pt x="1329376" y="318592"/>
                        <a:pt x="1373800" y="330565"/>
                        <a:pt x="1417006" y="346158"/>
                      </a:cubicBezTo>
                      <a:cubicBezTo>
                        <a:pt x="1446209" y="356616"/>
                        <a:pt x="1478833" y="348348"/>
                        <a:pt x="1499530" y="325250"/>
                      </a:cubicBezTo>
                      <a:lnTo>
                        <a:pt x="1571120" y="245326"/>
                      </a:lnTo>
                      <a:cubicBezTo>
                        <a:pt x="1610820" y="265205"/>
                        <a:pt x="1649159" y="287703"/>
                        <a:pt x="1685868" y="312668"/>
                      </a:cubicBezTo>
                      <a:lnTo>
                        <a:pt x="1652750" y="413347"/>
                      </a:lnTo>
                      <a:cubicBezTo>
                        <a:pt x="1643072" y="442846"/>
                        <a:pt x="1652226" y="475269"/>
                        <a:pt x="1675895" y="495348"/>
                      </a:cubicBezTo>
                      <a:cubicBezTo>
                        <a:pt x="1711052" y="525085"/>
                        <a:pt x="1743685" y="557689"/>
                        <a:pt x="1773450" y="592826"/>
                      </a:cubicBezTo>
                      <a:cubicBezTo>
                        <a:pt x="1793615" y="616315"/>
                        <a:pt x="1825914" y="625412"/>
                        <a:pt x="1855384" y="615896"/>
                      </a:cubicBezTo>
                      <a:lnTo>
                        <a:pt x="1955988" y="582778"/>
                      </a:lnTo>
                      <a:cubicBezTo>
                        <a:pt x="1980971" y="619487"/>
                        <a:pt x="2003469" y="657816"/>
                        <a:pt x="2023329" y="697525"/>
                      </a:cubicBezTo>
                      <a:lnTo>
                        <a:pt x="1943405" y="769182"/>
                      </a:lnTo>
                      <a:cubicBezTo>
                        <a:pt x="1920269" y="789889"/>
                        <a:pt x="1912001" y="822560"/>
                        <a:pt x="1922498" y="851783"/>
                      </a:cubicBezTo>
                      <a:cubicBezTo>
                        <a:pt x="1938119" y="894931"/>
                        <a:pt x="1950091" y="939318"/>
                        <a:pt x="1958293" y="984466"/>
                      </a:cubicBezTo>
                      <a:cubicBezTo>
                        <a:pt x="1963807" y="1014975"/>
                        <a:pt x="1987258" y="1039111"/>
                        <a:pt x="2017605" y="1045483"/>
                      </a:cubicBezTo>
                      <a:lnTo>
                        <a:pt x="2116207" y="1066248"/>
                      </a:lnTo>
                      <a:lnTo>
                        <a:pt x="2116207" y="1202427"/>
                      </a:lnTo>
                      <a:lnTo>
                        <a:pt x="2017614" y="1223182"/>
                      </a:lnTo>
                      <a:cubicBezTo>
                        <a:pt x="1987268" y="1229563"/>
                        <a:pt x="1963817" y="1253690"/>
                        <a:pt x="1958302" y="1284199"/>
                      </a:cubicBezTo>
                      <a:cubicBezTo>
                        <a:pt x="1950072" y="1329395"/>
                        <a:pt x="1938100" y="1373820"/>
                        <a:pt x="1922507" y="1417034"/>
                      </a:cubicBezTo>
                      <a:cubicBezTo>
                        <a:pt x="1912011" y="1446238"/>
                        <a:pt x="1920288" y="1478880"/>
                        <a:pt x="1943414" y="1499559"/>
                      </a:cubicBezTo>
                      <a:lnTo>
                        <a:pt x="2023339" y="1571149"/>
                      </a:lnTo>
                      <a:cubicBezTo>
                        <a:pt x="2003460" y="1610849"/>
                        <a:pt x="1980962" y="1649187"/>
                        <a:pt x="1955997" y="1685896"/>
                      </a:cubicBezTo>
                      <a:lnTo>
                        <a:pt x="1855318" y="1652778"/>
                      </a:lnTo>
                      <a:cubicBezTo>
                        <a:pt x="1825819" y="1643148"/>
                        <a:pt x="1793424" y="1652292"/>
                        <a:pt x="1773317" y="1675924"/>
                      </a:cubicBezTo>
                      <a:cubicBezTo>
                        <a:pt x="1743580" y="1711081"/>
                        <a:pt x="1710976" y="1743713"/>
                        <a:pt x="1675838" y="1773479"/>
                      </a:cubicBezTo>
                      <a:cubicBezTo>
                        <a:pt x="1652226" y="1793577"/>
                        <a:pt x="1643110" y="1825952"/>
                        <a:pt x="1652769" y="1855413"/>
                      </a:cubicBezTo>
                      <a:lnTo>
                        <a:pt x="1685887" y="1956016"/>
                      </a:lnTo>
                      <a:cubicBezTo>
                        <a:pt x="1649178" y="1981000"/>
                        <a:pt x="1610849" y="2003498"/>
                        <a:pt x="1571139" y="2023358"/>
                      </a:cubicBezTo>
                      <a:lnTo>
                        <a:pt x="1499483" y="1943434"/>
                      </a:lnTo>
                      <a:cubicBezTo>
                        <a:pt x="1478728" y="1920373"/>
                        <a:pt x="1446105" y="1912115"/>
                        <a:pt x="1416882" y="1922526"/>
                      </a:cubicBezTo>
                      <a:cubicBezTo>
                        <a:pt x="1373734" y="1938147"/>
                        <a:pt x="1329347" y="1950120"/>
                        <a:pt x="1284199" y="1958321"/>
                      </a:cubicBezTo>
                      <a:cubicBezTo>
                        <a:pt x="1253690" y="1963836"/>
                        <a:pt x="1229554" y="1987286"/>
                        <a:pt x="1223182" y="2017633"/>
                      </a:cubicBezTo>
                      <a:lnTo>
                        <a:pt x="1202417" y="2116236"/>
                      </a:lnTo>
                      <a:lnTo>
                        <a:pt x="1066238" y="2116236"/>
                      </a:lnTo>
                      <a:lnTo>
                        <a:pt x="1045474" y="2017633"/>
                      </a:lnTo>
                      <a:cubicBezTo>
                        <a:pt x="1039092" y="1987286"/>
                        <a:pt x="1014965" y="1963836"/>
                        <a:pt x="984456" y="1958321"/>
                      </a:cubicBezTo>
                      <a:cubicBezTo>
                        <a:pt x="939260" y="1950091"/>
                        <a:pt x="894826" y="1938119"/>
                        <a:pt x="851621" y="1922526"/>
                      </a:cubicBezTo>
                      <a:lnTo>
                        <a:pt x="851621" y="1922526"/>
                      </a:lnTo>
                      <a:close/>
                    </a:path>
                  </a:pathLst>
                </a:custGeom>
                <a:solidFill>
                  <a:srgbClr val="7D49C7"/>
                </a:solidFill>
                <a:ln w="9525" cap="flat">
                  <a:solidFill>
                    <a:srgbClr val="7D49C7"/>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1" name="Freeform: Shape 115">
                  <a:extLst>
                    <a:ext uri="{FF2B5EF4-FFF2-40B4-BE49-F238E27FC236}">
                      <a16:creationId xmlns:a16="http://schemas.microsoft.com/office/drawing/2014/main" id="{375FFD27-0B13-BEBE-A423-E3FC79CC8171}"/>
                    </a:ext>
                  </a:extLst>
                </p:cNvPr>
                <p:cNvSpPr/>
                <p:nvPr/>
              </p:nvSpPr>
              <p:spPr>
                <a:xfrm>
                  <a:off x="6553113" y="3891009"/>
                  <a:ext cx="1371600" cy="1371600"/>
                </a:xfrm>
                <a:custGeom>
                  <a:avLst/>
                  <a:gdLst>
                    <a:gd name="connsiteX0" fmla="*/ 1371600 w 1371600"/>
                    <a:gd name="connsiteY0" fmla="*/ 685800 h 1371600"/>
                    <a:gd name="connsiteX1" fmla="*/ 685800 w 1371600"/>
                    <a:gd name="connsiteY1" fmla="*/ 0 h 1371600"/>
                    <a:gd name="connsiteX2" fmla="*/ 0 w 1371600"/>
                    <a:gd name="connsiteY2" fmla="*/ 685800 h 1371600"/>
                    <a:gd name="connsiteX3" fmla="*/ 685800 w 1371600"/>
                    <a:gd name="connsiteY3" fmla="*/ 1371600 h 1371600"/>
                    <a:gd name="connsiteX4" fmla="*/ 685800 w 1371600"/>
                    <a:gd name="connsiteY4" fmla="*/ 1371600 h 1371600"/>
                    <a:gd name="connsiteX5" fmla="*/ 1371600 w 1371600"/>
                    <a:gd name="connsiteY5" fmla="*/ 685800 h 1371600"/>
                    <a:gd name="connsiteX6" fmla="*/ 152400 w 1371600"/>
                    <a:gd name="connsiteY6" fmla="*/ 685800 h 1371600"/>
                    <a:gd name="connsiteX7" fmla="*/ 685800 w 1371600"/>
                    <a:gd name="connsiteY7" fmla="*/ 152400 h 1371600"/>
                    <a:gd name="connsiteX8" fmla="*/ 1219200 w 1371600"/>
                    <a:gd name="connsiteY8" fmla="*/ 685800 h 1371600"/>
                    <a:gd name="connsiteX9" fmla="*/ 685800 w 1371600"/>
                    <a:gd name="connsiteY9" fmla="*/ 1219200 h 1371600"/>
                    <a:gd name="connsiteX10" fmla="*/ 685800 w 1371600"/>
                    <a:gd name="connsiteY10" fmla="*/ 1219200 h 1371600"/>
                    <a:gd name="connsiteX11" fmla="*/ 152400 w 1371600"/>
                    <a:gd name="connsiteY11" fmla="*/ 6858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371600" y="685800"/>
                      </a:moveTo>
                      <a:cubicBezTo>
                        <a:pt x="1371600" y="307048"/>
                        <a:pt x="1064552" y="0"/>
                        <a:pt x="685800" y="0"/>
                      </a:cubicBezTo>
                      <a:cubicBezTo>
                        <a:pt x="307048" y="0"/>
                        <a:pt x="0" y="307048"/>
                        <a:pt x="0" y="685800"/>
                      </a:cubicBezTo>
                      <a:cubicBezTo>
                        <a:pt x="0" y="1064552"/>
                        <a:pt x="307048" y="1371600"/>
                        <a:pt x="685800" y="1371600"/>
                      </a:cubicBezTo>
                      <a:lnTo>
                        <a:pt x="685800" y="1371600"/>
                      </a:lnTo>
                      <a:cubicBezTo>
                        <a:pt x="1064381" y="1371190"/>
                        <a:pt x="1371181" y="1064390"/>
                        <a:pt x="1371600" y="685800"/>
                      </a:cubicBezTo>
                      <a:close/>
                      <a:moveTo>
                        <a:pt x="152400" y="685800"/>
                      </a:moveTo>
                      <a:cubicBezTo>
                        <a:pt x="152400" y="391211"/>
                        <a:pt x="391211" y="152400"/>
                        <a:pt x="685800" y="152400"/>
                      </a:cubicBezTo>
                      <a:cubicBezTo>
                        <a:pt x="980389" y="152400"/>
                        <a:pt x="1219200" y="391211"/>
                        <a:pt x="1219200" y="685800"/>
                      </a:cubicBezTo>
                      <a:cubicBezTo>
                        <a:pt x="1219200" y="980389"/>
                        <a:pt x="980389" y="1219200"/>
                        <a:pt x="685800" y="1219200"/>
                      </a:cubicBezTo>
                      <a:lnTo>
                        <a:pt x="685800" y="1219200"/>
                      </a:lnTo>
                      <a:cubicBezTo>
                        <a:pt x="391354" y="1218847"/>
                        <a:pt x="152753" y="980237"/>
                        <a:pt x="152400" y="685800"/>
                      </a:cubicBez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2" name="Oval 116">
                  <a:extLst>
                    <a:ext uri="{FF2B5EF4-FFF2-40B4-BE49-F238E27FC236}">
                      <a16:creationId xmlns:a16="http://schemas.microsoft.com/office/drawing/2014/main" id="{D6840E21-4B28-3C3D-D483-DCCAEF3FA6A4}"/>
                    </a:ext>
                  </a:extLst>
                </p:cNvPr>
                <p:cNvSpPr/>
                <p:nvPr/>
              </p:nvSpPr>
              <p:spPr>
                <a:xfrm>
                  <a:off x="5939517" y="1991200"/>
                  <a:ext cx="201706" cy="224703"/>
                </a:xfrm>
                <a:prstGeom prst="ellipse">
                  <a:avLst/>
                </a:pr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3" name="Freeform: Shape 117">
                  <a:extLst>
                    <a:ext uri="{FF2B5EF4-FFF2-40B4-BE49-F238E27FC236}">
                      <a16:creationId xmlns:a16="http://schemas.microsoft.com/office/drawing/2014/main" id="{92686B97-822D-F377-C67F-5761D76D7456}"/>
                    </a:ext>
                  </a:extLst>
                </p:cNvPr>
                <p:cNvSpPr/>
                <p:nvPr/>
              </p:nvSpPr>
              <p:spPr>
                <a:xfrm>
                  <a:off x="4190913" y="3205200"/>
                  <a:ext cx="1752617" cy="1600200"/>
                </a:xfrm>
                <a:custGeom>
                  <a:avLst/>
                  <a:gdLst>
                    <a:gd name="connsiteX0" fmla="*/ 1706385 w 1752617"/>
                    <a:gd name="connsiteY0" fmla="*/ 1225382 h 1600200"/>
                    <a:gd name="connsiteX1" fmla="*/ 1172985 w 1752617"/>
                    <a:gd name="connsiteY1" fmla="*/ 996782 h 1600200"/>
                    <a:gd name="connsiteX2" fmla="*/ 1072972 w 1752617"/>
                    <a:gd name="connsiteY2" fmla="*/ 1036711 h 1600200"/>
                    <a:gd name="connsiteX3" fmla="*/ 1066800 w 1752617"/>
                    <a:gd name="connsiteY3" fmla="*/ 1066800 h 1600200"/>
                    <a:gd name="connsiteX4" fmla="*/ 1066800 w 1752617"/>
                    <a:gd name="connsiteY4" fmla="*/ 1219200 h 1600200"/>
                    <a:gd name="connsiteX5" fmla="*/ 152400 w 1752617"/>
                    <a:gd name="connsiteY5" fmla="*/ 1219200 h 1600200"/>
                    <a:gd name="connsiteX6" fmla="*/ 152400 w 1752617"/>
                    <a:gd name="connsiteY6" fmla="*/ 0 h 1600200"/>
                    <a:gd name="connsiteX7" fmla="*/ 0 w 1752617"/>
                    <a:gd name="connsiteY7" fmla="*/ 0 h 1600200"/>
                    <a:gd name="connsiteX8" fmla="*/ 0 w 1752617"/>
                    <a:gd name="connsiteY8" fmla="*/ 1295400 h 1600200"/>
                    <a:gd name="connsiteX9" fmla="*/ 76114 w 1752617"/>
                    <a:gd name="connsiteY9" fmla="*/ 1371600 h 1600200"/>
                    <a:gd name="connsiteX10" fmla="*/ 76200 w 1752617"/>
                    <a:gd name="connsiteY10" fmla="*/ 1371600 h 1600200"/>
                    <a:gd name="connsiteX11" fmla="*/ 1066800 w 1752617"/>
                    <a:gd name="connsiteY11" fmla="*/ 1371600 h 1600200"/>
                    <a:gd name="connsiteX12" fmla="*/ 1066800 w 1752617"/>
                    <a:gd name="connsiteY12" fmla="*/ 1524000 h 1600200"/>
                    <a:gd name="connsiteX13" fmla="*/ 1142895 w 1752617"/>
                    <a:gd name="connsiteY13" fmla="*/ 1600200 h 1600200"/>
                    <a:gd name="connsiteX14" fmla="*/ 1143000 w 1752617"/>
                    <a:gd name="connsiteY14" fmla="*/ 1600200 h 1600200"/>
                    <a:gd name="connsiteX15" fmla="*/ 1172985 w 1752617"/>
                    <a:gd name="connsiteY15" fmla="*/ 1594028 h 1600200"/>
                    <a:gd name="connsiteX16" fmla="*/ 1706385 w 1752617"/>
                    <a:gd name="connsiteY16" fmla="*/ 1365428 h 1600200"/>
                    <a:gd name="connsiteX17" fmla="*/ 1746466 w 1752617"/>
                    <a:gd name="connsiteY17" fmla="*/ 1265453 h 1600200"/>
                    <a:gd name="connsiteX18" fmla="*/ 1706385 w 1752617"/>
                    <a:gd name="connsiteY18" fmla="*/ 1225382 h 1600200"/>
                    <a:gd name="connsiteX19" fmla="*/ 1706385 w 1752617"/>
                    <a:gd name="connsiteY19" fmla="*/ 1225382 h 1600200"/>
                    <a:gd name="connsiteX20" fmla="*/ 1219200 w 1752617"/>
                    <a:gd name="connsiteY20" fmla="*/ 1408443 h 1600200"/>
                    <a:gd name="connsiteX21" fmla="*/ 1219200 w 1752617"/>
                    <a:gd name="connsiteY21" fmla="*/ 1182376 h 1600200"/>
                    <a:gd name="connsiteX22" fmla="*/ 1482928 w 1752617"/>
                    <a:gd name="connsiteY22" fmla="*/ 1295410 h 1600200"/>
                    <a:gd name="connsiteX23" fmla="*/ 1219200 w 1752617"/>
                    <a:gd name="connsiteY23" fmla="*/ 1408443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2617" h="1600200">
                      <a:moveTo>
                        <a:pt x="1706385" y="1225382"/>
                      </a:moveTo>
                      <a:lnTo>
                        <a:pt x="1172985" y="996782"/>
                      </a:lnTo>
                      <a:cubicBezTo>
                        <a:pt x="1134342" y="980189"/>
                        <a:pt x="1089565" y="998068"/>
                        <a:pt x="1072972" y="1036711"/>
                      </a:cubicBezTo>
                      <a:cubicBezTo>
                        <a:pt x="1068886" y="1046216"/>
                        <a:pt x="1066791" y="1056456"/>
                        <a:pt x="1066800" y="1066800"/>
                      </a:cubicBezTo>
                      <a:lnTo>
                        <a:pt x="1066800" y="1219200"/>
                      </a:lnTo>
                      <a:lnTo>
                        <a:pt x="152400" y="1219200"/>
                      </a:lnTo>
                      <a:lnTo>
                        <a:pt x="152400" y="0"/>
                      </a:lnTo>
                      <a:lnTo>
                        <a:pt x="0" y="0"/>
                      </a:lnTo>
                      <a:lnTo>
                        <a:pt x="0" y="1295400"/>
                      </a:lnTo>
                      <a:cubicBezTo>
                        <a:pt x="-29" y="1337463"/>
                        <a:pt x="34052" y="1371572"/>
                        <a:pt x="76114" y="1371600"/>
                      </a:cubicBezTo>
                      <a:cubicBezTo>
                        <a:pt x="76143" y="1371600"/>
                        <a:pt x="76171" y="1371600"/>
                        <a:pt x="76200" y="1371600"/>
                      </a:cubicBezTo>
                      <a:lnTo>
                        <a:pt x="1066800" y="1371600"/>
                      </a:lnTo>
                      <a:lnTo>
                        <a:pt x="1066800" y="1524000"/>
                      </a:lnTo>
                      <a:cubicBezTo>
                        <a:pt x="1066772" y="1566053"/>
                        <a:pt x="1100842" y="1600172"/>
                        <a:pt x="1142895" y="1600200"/>
                      </a:cubicBezTo>
                      <a:cubicBezTo>
                        <a:pt x="1142933" y="1600200"/>
                        <a:pt x="1142962" y="1600200"/>
                        <a:pt x="1143000" y="1600200"/>
                      </a:cubicBezTo>
                      <a:cubicBezTo>
                        <a:pt x="1153316" y="1600219"/>
                        <a:pt x="1163526" y="1598124"/>
                        <a:pt x="1172985" y="1594028"/>
                      </a:cubicBezTo>
                      <a:lnTo>
                        <a:pt x="1706385" y="1365428"/>
                      </a:lnTo>
                      <a:cubicBezTo>
                        <a:pt x="1745056" y="1348892"/>
                        <a:pt x="1763001" y="1304134"/>
                        <a:pt x="1746466" y="1265453"/>
                      </a:cubicBezTo>
                      <a:cubicBezTo>
                        <a:pt x="1738760" y="1247451"/>
                        <a:pt x="1724406" y="1233097"/>
                        <a:pt x="1706385" y="1225382"/>
                      </a:cubicBezTo>
                      <a:lnTo>
                        <a:pt x="1706385" y="1225382"/>
                      </a:lnTo>
                      <a:close/>
                      <a:moveTo>
                        <a:pt x="1219200" y="1408443"/>
                      </a:moveTo>
                      <a:lnTo>
                        <a:pt x="1219200" y="1182376"/>
                      </a:lnTo>
                      <a:lnTo>
                        <a:pt x="1482928" y="1295410"/>
                      </a:lnTo>
                      <a:lnTo>
                        <a:pt x="1219200" y="1408443"/>
                      </a:ln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4" name="Freeform: Shape 118">
                  <a:extLst>
                    <a:ext uri="{FF2B5EF4-FFF2-40B4-BE49-F238E27FC236}">
                      <a16:creationId xmlns:a16="http://schemas.microsoft.com/office/drawing/2014/main" id="{82328189-EB48-0DF8-DC20-EBE4E0EA95D0}"/>
                    </a:ext>
                  </a:extLst>
                </p:cNvPr>
                <p:cNvSpPr/>
                <p:nvPr/>
              </p:nvSpPr>
              <p:spPr>
                <a:xfrm flipH="1">
                  <a:off x="6880229" y="4299392"/>
                  <a:ext cx="722032" cy="582214"/>
                </a:xfrm>
                <a:custGeom>
                  <a:avLst/>
                  <a:gdLst>
                    <a:gd name="connsiteX0" fmla="*/ 604914 w 722032"/>
                    <a:gd name="connsiteY0" fmla="*/ 0 h 582215"/>
                    <a:gd name="connsiteX1" fmla="*/ 277339 w 722032"/>
                    <a:gd name="connsiteY1" fmla="*/ 393125 h 582215"/>
                    <a:gd name="connsiteX2" fmla="*/ 107747 w 722032"/>
                    <a:gd name="connsiteY2" fmla="*/ 223542 h 582215"/>
                    <a:gd name="connsiteX3" fmla="*/ 0 w 722032"/>
                    <a:gd name="connsiteY3" fmla="*/ 331289 h 582215"/>
                    <a:gd name="connsiteX4" fmla="*/ 228600 w 722032"/>
                    <a:gd name="connsiteY4" fmla="*/ 559889 h 582215"/>
                    <a:gd name="connsiteX5" fmla="*/ 282473 w 722032"/>
                    <a:gd name="connsiteY5" fmla="*/ 582216 h 582215"/>
                    <a:gd name="connsiteX6" fmla="*/ 285893 w 722032"/>
                    <a:gd name="connsiteY6" fmla="*/ 582139 h 582215"/>
                    <a:gd name="connsiteX7" fmla="*/ 341033 w 722032"/>
                    <a:gd name="connsiteY7" fmla="*/ 554831 h 582215"/>
                    <a:gd name="connsiteX8" fmla="*/ 722033 w 722032"/>
                    <a:gd name="connsiteY8" fmla="*/ 97631 h 582215"/>
                    <a:gd name="connsiteX9" fmla="*/ 604914 w 722032"/>
                    <a:gd name="connsiteY9" fmla="*/ 0 h 58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2032" h="582215">
                      <a:moveTo>
                        <a:pt x="604914" y="0"/>
                      </a:moveTo>
                      <a:lnTo>
                        <a:pt x="277339" y="393125"/>
                      </a:lnTo>
                      <a:lnTo>
                        <a:pt x="107747" y="223542"/>
                      </a:lnTo>
                      <a:lnTo>
                        <a:pt x="0" y="331289"/>
                      </a:lnTo>
                      <a:lnTo>
                        <a:pt x="228600" y="559889"/>
                      </a:lnTo>
                      <a:cubicBezTo>
                        <a:pt x="242868" y="574205"/>
                        <a:pt x="262261" y="582235"/>
                        <a:pt x="282473" y="582216"/>
                      </a:cubicBezTo>
                      <a:cubicBezTo>
                        <a:pt x="283588" y="582216"/>
                        <a:pt x="284778" y="582216"/>
                        <a:pt x="285893" y="582139"/>
                      </a:cubicBezTo>
                      <a:cubicBezTo>
                        <a:pt x="307296" y="581177"/>
                        <a:pt x="327298" y="571271"/>
                        <a:pt x="341033" y="554831"/>
                      </a:cubicBezTo>
                      <a:lnTo>
                        <a:pt x="722033" y="97631"/>
                      </a:lnTo>
                      <a:lnTo>
                        <a:pt x="604914" y="0"/>
                      </a:ln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5" name="Oval 119">
                  <a:extLst>
                    <a:ext uri="{FF2B5EF4-FFF2-40B4-BE49-F238E27FC236}">
                      <a16:creationId xmlns:a16="http://schemas.microsoft.com/office/drawing/2014/main" id="{A8ACFD33-517C-F56B-A84F-C6C8DF98F366}"/>
                    </a:ext>
                  </a:extLst>
                </p:cNvPr>
                <p:cNvSpPr/>
                <p:nvPr/>
              </p:nvSpPr>
              <p:spPr>
                <a:xfrm>
                  <a:off x="6372711" y="1991200"/>
                  <a:ext cx="201706" cy="224703"/>
                </a:xfrm>
                <a:prstGeom prst="ellipse">
                  <a:avLst/>
                </a:prstGeom>
                <a:solidFill>
                  <a:srgbClr val="00000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grpSp>
        </p:grpSp>
        <p:grpSp>
          <p:nvGrpSpPr>
            <p:cNvPr id="77" name="Group 101">
              <a:extLst>
                <a:ext uri="{FF2B5EF4-FFF2-40B4-BE49-F238E27FC236}">
                  <a16:creationId xmlns:a16="http://schemas.microsoft.com/office/drawing/2014/main" id="{9B9012A1-214E-E57C-35CE-D6B2730AFA05}"/>
                </a:ext>
              </a:extLst>
            </p:cNvPr>
            <p:cNvGrpSpPr/>
            <p:nvPr/>
          </p:nvGrpSpPr>
          <p:grpSpPr>
            <a:xfrm>
              <a:off x="7374345" y="3110709"/>
              <a:ext cx="11219083" cy="738033"/>
              <a:chOff x="7374345" y="3110709"/>
              <a:chExt cx="11219083" cy="738033"/>
            </a:xfrm>
          </p:grpSpPr>
          <p:sp>
            <p:nvSpPr>
              <p:cNvPr id="78" name="Freeform: Shape 102">
                <a:extLst>
                  <a:ext uri="{FF2B5EF4-FFF2-40B4-BE49-F238E27FC236}">
                    <a16:creationId xmlns:a16="http://schemas.microsoft.com/office/drawing/2014/main" id="{5F68A71D-CBB7-40E4-EF16-8924DBAF255C}"/>
                  </a:ext>
                </a:extLst>
              </p:cNvPr>
              <p:cNvSpPr/>
              <p:nvPr/>
            </p:nvSpPr>
            <p:spPr>
              <a:xfrm>
                <a:off x="7374345"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cxnSp>
            <p:nvCxnSpPr>
              <p:cNvPr id="79" name="Straight Connector 103">
                <a:extLst>
                  <a:ext uri="{FF2B5EF4-FFF2-40B4-BE49-F238E27FC236}">
                    <a16:creationId xmlns:a16="http://schemas.microsoft.com/office/drawing/2014/main" id="{0A291BD1-8470-084A-350A-A70B87A6E657}"/>
                  </a:ext>
                </a:extLst>
              </p:cNvPr>
              <p:cNvCxnSpPr>
                <a:cxnSpLocks/>
              </p:cNvCxnSpPr>
              <p:nvPr/>
            </p:nvCxnSpPr>
            <p:spPr>
              <a:xfrm>
                <a:off x="8677057" y="3206582"/>
                <a:ext cx="9916371"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CD86E98B-95F0-97A1-D9FF-DA8BAE66EEA5}"/>
              </a:ext>
            </a:extLst>
          </p:cNvPr>
          <p:cNvGrpSpPr/>
          <p:nvPr/>
        </p:nvGrpSpPr>
        <p:grpSpPr>
          <a:xfrm>
            <a:off x="1753537" y="2974027"/>
            <a:ext cx="8567450" cy="3408535"/>
            <a:chOff x="2888796" y="2281090"/>
            <a:chExt cx="8567450" cy="3408535"/>
          </a:xfrm>
        </p:grpSpPr>
        <p:sp>
          <p:nvSpPr>
            <p:cNvPr id="48" name="Rectangle 35">
              <a:extLst>
                <a:ext uri="{FF2B5EF4-FFF2-40B4-BE49-F238E27FC236}">
                  <a16:creationId xmlns:a16="http://schemas.microsoft.com/office/drawing/2014/main" id="{909F98B8-E7F8-D2F7-5982-33BA19D9471C}"/>
                </a:ext>
              </a:extLst>
            </p:cNvPr>
            <p:cNvSpPr/>
            <p:nvPr/>
          </p:nvSpPr>
          <p:spPr>
            <a:xfrm flipH="1">
              <a:off x="7386779" y="4304630"/>
              <a:ext cx="1861162" cy="1384995"/>
            </a:xfrm>
            <a:prstGeom prst="rect">
              <a:avLst/>
            </a:prstGeom>
          </p:spPr>
          <p:txBody>
            <a:bodyPr wrap="square">
              <a:spAutoFit/>
            </a:bodyPr>
            <a:lstStyle/>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Developing the work plan including resources and the mechanism for work division.</a:t>
              </a:r>
            </a:p>
            <a:p>
              <a:pPr marL="0" marR="0" lvl="0" indent="0" defTabSz="457200"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Developing a communication plan</a:t>
              </a:r>
            </a:p>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Developing risk management plans</a:t>
              </a:r>
            </a:p>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Project Governance and Management</a:t>
              </a:r>
            </a:p>
          </p:txBody>
        </p:sp>
        <p:sp>
          <p:nvSpPr>
            <p:cNvPr id="49" name="Rectangle 36">
              <a:extLst>
                <a:ext uri="{FF2B5EF4-FFF2-40B4-BE49-F238E27FC236}">
                  <a16:creationId xmlns:a16="http://schemas.microsoft.com/office/drawing/2014/main" id="{43191393-42DE-4174-C466-FC6936A3D5EF}"/>
                </a:ext>
              </a:extLst>
            </p:cNvPr>
            <p:cNvSpPr/>
            <p:nvPr/>
          </p:nvSpPr>
          <p:spPr>
            <a:xfrm flipH="1">
              <a:off x="5255497" y="4287859"/>
              <a:ext cx="1861161" cy="830997"/>
            </a:xfrm>
            <a:prstGeom prst="rect">
              <a:avLst/>
            </a:prstGeom>
          </p:spPr>
          <p:txBody>
            <a:bodyPr wrap="square">
              <a:spAutoFit/>
            </a:bodyPr>
            <a:lstStyle/>
            <a:p>
              <a:pPr defTabSz="457200" hangingPunct="1">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Project team formation</a:t>
              </a:r>
              <a:endPar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endParaRPr>
            </a:p>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Execution of project tasks</a:t>
              </a:r>
            </a:p>
            <a:p>
              <a:pPr marL="0" marR="0" lvl="0" indent="0" defTabSz="457200"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Project Output Management</a:t>
              </a:r>
            </a:p>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Quality Management</a:t>
              </a:r>
            </a:p>
          </p:txBody>
        </p:sp>
        <p:sp>
          <p:nvSpPr>
            <p:cNvPr id="51" name="Rectangle 38">
              <a:extLst>
                <a:ext uri="{FF2B5EF4-FFF2-40B4-BE49-F238E27FC236}">
                  <a16:creationId xmlns:a16="http://schemas.microsoft.com/office/drawing/2014/main" id="{28A7F01B-3076-E9BC-1347-3B7B948E2E62}"/>
                </a:ext>
              </a:extLst>
            </p:cNvPr>
            <p:cNvSpPr/>
            <p:nvPr/>
          </p:nvSpPr>
          <p:spPr>
            <a:xfrm flipH="1">
              <a:off x="2944649" y="4304630"/>
              <a:ext cx="1977763" cy="830997"/>
            </a:xfrm>
            <a:prstGeom prst="rect">
              <a:avLst/>
            </a:prstGeom>
          </p:spPr>
          <p:txBody>
            <a:bodyPr wrap="square">
              <a:spAutoFit/>
            </a:bodyPr>
            <a:lstStyle/>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Project completion</a:t>
              </a:r>
            </a:p>
            <a:p>
              <a:pPr marL="0" marR="0" lvl="0" indent="0" defTabSz="457200"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Delivery of documents and materials</a:t>
              </a:r>
            </a:p>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Documenting Lessons Learned</a:t>
              </a:r>
            </a:p>
            <a:p>
              <a:pPr marL="0" marR="0" lvl="0" indent="0" defTabSz="457200"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Termination of contract</a:t>
              </a:r>
              <a:endPar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endParaRPr>
            </a:p>
          </p:txBody>
        </p:sp>
        <p:sp>
          <p:nvSpPr>
            <p:cNvPr id="26" name="TextBox 40">
              <a:extLst>
                <a:ext uri="{FF2B5EF4-FFF2-40B4-BE49-F238E27FC236}">
                  <a16:creationId xmlns:a16="http://schemas.microsoft.com/office/drawing/2014/main" id="{0E717F1F-07EF-A549-FBC0-BCD6E1520E7E}"/>
                </a:ext>
              </a:extLst>
            </p:cNvPr>
            <p:cNvSpPr txBox="1"/>
            <p:nvPr/>
          </p:nvSpPr>
          <p:spPr>
            <a:xfrm flipH="1">
              <a:off x="7349787" y="2281090"/>
              <a:ext cx="1596912" cy="307777"/>
            </a:xfrm>
            <a:prstGeom prst="rect">
              <a:avLst/>
            </a:prstGeom>
            <a:noFill/>
          </p:spPr>
          <p:txBody>
            <a:bodyPr wrap="none" rtlCol="0">
              <a:spAutoFit/>
            </a:bodyPr>
            <a:lstStyle/>
            <a:p>
              <a:pPr marL="182880" marR="0" lvl="0" indent="-182880" defTabSz="4572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Project Planning</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27" name="TextBox 41">
              <a:extLst>
                <a:ext uri="{FF2B5EF4-FFF2-40B4-BE49-F238E27FC236}">
                  <a16:creationId xmlns:a16="http://schemas.microsoft.com/office/drawing/2014/main" id="{18D3719D-A17C-2D93-CC5A-D72B76BA79FF}"/>
                </a:ext>
              </a:extLst>
            </p:cNvPr>
            <p:cNvSpPr txBox="1"/>
            <p:nvPr/>
          </p:nvSpPr>
          <p:spPr>
            <a:xfrm flipH="1">
              <a:off x="4655049" y="2286286"/>
              <a:ext cx="2164375" cy="307777"/>
            </a:xfrm>
            <a:prstGeom prst="rect">
              <a:avLst/>
            </a:prstGeom>
            <a:noFill/>
          </p:spPr>
          <p:txBody>
            <a:bodyPr wrap="none" rtlCol="0">
              <a:spAutoFit/>
            </a:bodyPr>
            <a:lstStyle/>
            <a:p>
              <a:pPr marL="182880" marR="0" lvl="0" indent="-182880" defTabSz="4572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Project implementation</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9" name="Group 45">
              <a:extLst>
                <a:ext uri="{FF2B5EF4-FFF2-40B4-BE49-F238E27FC236}">
                  <a16:creationId xmlns:a16="http://schemas.microsoft.com/office/drawing/2014/main" id="{18DCEC8B-5D29-8AC0-551D-CFD1154B8338}"/>
                </a:ext>
              </a:extLst>
            </p:cNvPr>
            <p:cNvGrpSpPr/>
            <p:nvPr/>
          </p:nvGrpSpPr>
          <p:grpSpPr>
            <a:xfrm flipH="1">
              <a:off x="6779615" y="2712323"/>
              <a:ext cx="2035905" cy="1522613"/>
              <a:chOff x="3133207" y="2325375"/>
              <a:chExt cx="3298450" cy="2466846"/>
            </a:xfrm>
          </p:grpSpPr>
          <p:grpSp>
            <p:nvGrpSpPr>
              <p:cNvPr id="110" name="Group 152">
                <a:extLst>
                  <a:ext uri="{FF2B5EF4-FFF2-40B4-BE49-F238E27FC236}">
                    <a16:creationId xmlns:a16="http://schemas.microsoft.com/office/drawing/2014/main" id="{A883A7EA-5253-4AA2-9B7C-A954A8395749}"/>
                  </a:ext>
                </a:extLst>
              </p:cNvPr>
              <p:cNvGrpSpPr/>
              <p:nvPr/>
            </p:nvGrpSpPr>
            <p:grpSpPr>
              <a:xfrm>
                <a:off x="3133207" y="2325375"/>
                <a:ext cx="3298450" cy="1606550"/>
                <a:chOff x="3133207" y="2325375"/>
                <a:chExt cx="3298450" cy="1606550"/>
              </a:xfrm>
            </p:grpSpPr>
            <p:grpSp>
              <p:nvGrpSpPr>
                <p:cNvPr id="116" name="Group 158">
                  <a:extLst>
                    <a:ext uri="{FF2B5EF4-FFF2-40B4-BE49-F238E27FC236}">
                      <a16:creationId xmlns:a16="http://schemas.microsoft.com/office/drawing/2014/main" id="{946FD30C-9ACC-0F19-01F7-10987E4FEFE2}"/>
                    </a:ext>
                  </a:extLst>
                </p:cNvPr>
                <p:cNvGrpSpPr/>
                <p:nvPr/>
              </p:nvGrpSpPr>
              <p:grpSpPr>
                <a:xfrm>
                  <a:off x="3133207" y="2325375"/>
                  <a:ext cx="1606552" cy="1606550"/>
                  <a:chOff x="3133207" y="2325375"/>
                  <a:chExt cx="1606552" cy="1606550"/>
                </a:xfrm>
              </p:grpSpPr>
              <p:grpSp>
                <p:nvGrpSpPr>
                  <p:cNvPr id="120" name="Group 162">
                    <a:extLst>
                      <a:ext uri="{FF2B5EF4-FFF2-40B4-BE49-F238E27FC236}">
                        <a16:creationId xmlns:a16="http://schemas.microsoft.com/office/drawing/2014/main" id="{54D58E9D-503D-66CA-9BD4-C8C1864D9FB4}"/>
                      </a:ext>
                    </a:extLst>
                  </p:cNvPr>
                  <p:cNvGrpSpPr/>
                  <p:nvPr/>
                </p:nvGrpSpPr>
                <p:grpSpPr>
                  <a:xfrm>
                    <a:off x="3133207" y="2325375"/>
                    <a:ext cx="1606552" cy="1606550"/>
                    <a:chOff x="4053273" y="3655943"/>
                    <a:chExt cx="1224928" cy="1224928"/>
                  </a:xfrm>
                </p:grpSpPr>
                <p:sp>
                  <p:nvSpPr>
                    <p:cNvPr id="146" name="Oval 188">
                      <a:extLst>
                        <a:ext uri="{FF2B5EF4-FFF2-40B4-BE49-F238E27FC236}">
                          <a16:creationId xmlns:a16="http://schemas.microsoft.com/office/drawing/2014/main" id="{2B6436FC-A0D7-61DC-8C33-5B8373D3118B}"/>
                        </a:ext>
                      </a:extLst>
                    </p:cNvPr>
                    <p:cNvSpPr/>
                    <p:nvPr/>
                  </p:nvSpPr>
                  <p:spPr>
                    <a:xfrm>
                      <a:off x="4053273" y="3655943"/>
                      <a:ext cx="1224928" cy="1224928"/>
                    </a:xfrm>
                    <a:prstGeom prst="ellipse">
                      <a:avLst/>
                    </a:prstGeom>
                    <a:solidFill>
                      <a:srgbClr val="7D49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47" name="Oval 189">
                      <a:extLst>
                        <a:ext uri="{FF2B5EF4-FFF2-40B4-BE49-F238E27FC236}">
                          <a16:creationId xmlns:a16="http://schemas.microsoft.com/office/drawing/2014/main" id="{AEAEDDE2-3F8D-7785-1843-6507B9A380EF}"/>
                        </a:ext>
                      </a:extLst>
                    </p:cNvPr>
                    <p:cNvSpPr/>
                    <p:nvPr/>
                  </p:nvSpPr>
                  <p:spPr>
                    <a:xfrm>
                      <a:off x="4201413" y="3804084"/>
                      <a:ext cx="928649" cy="92864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21" name="Group 163">
                    <a:extLst>
                      <a:ext uri="{FF2B5EF4-FFF2-40B4-BE49-F238E27FC236}">
                        <a16:creationId xmlns:a16="http://schemas.microsoft.com/office/drawing/2014/main" id="{7E72773E-CA5D-B877-CDE9-EC3AD567B40D}"/>
                      </a:ext>
                    </a:extLst>
                  </p:cNvPr>
                  <p:cNvGrpSpPr/>
                  <p:nvPr/>
                </p:nvGrpSpPr>
                <p:grpSpPr>
                  <a:xfrm>
                    <a:off x="3662576" y="2780140"/>
                    <a:ext cx="547814" cy="697020"/>
                    <a:chOff x="4190885" y="1028700"/>
                    <a:chExt cx="3773890" cy="4801770"/>
                  </a:xfrm>
                </p:grpSpPr>
                <p:sp>
                  <p:nvSpPr>
                    <p:cNvPr id="122" name="Freeform: Shape 164">
                      <a:extLst>
                        <a:ext uri="{FF2B5EF4-FFF2-40B4-BE49-F238E27FC236}">
                          <a16:creationId xmlns:a16="http://schemas.microsoft.com/office/drawing/2014/main" id="{65AC0038-8BF6-5D60-2413-B81E6F95EE06}"/>
                        </a:ext>
                      </a:extLst>
                    </p:cNvPr>
                    <p:cNvSpPr/>
                    <p:nvPr/>
                  </p:nvSpPr>
                  <p:spPr>
                    <a:xfrm>
                      <a:off x="4265914" y="1313802"/>
                      <a:ext cx="3623833" cy="4441640"/>
                    </a:xfrm>
                    <a:custGeom>
                      <a:avLst/>
                      <a:gdLst>
                        <a:gd name="connsiteX0" fmla="*/ 0 w 3623833"/>
                        <a:gd name="connsiteY0" fmla="*/ 0 h 4441640"/>
                        <a:gd name="connsiteX1" fmla="*/ 3623834 w 3623833"/>
                        <a:gd name="connsiteY1" fmla="*/ 0 h 4441640"/>
                        <a:gd name="connsiteX2" fmla="*/ 3623834 w 3623833"/>
                        <a:gd name="connsiteY2" fmla="*/ 4441641 h 4441640"/>
                        <a:gd name="connsiteX3" fmla="*/ 0 w 3623833"/>
                        <a:gd name="connsiteY3" fmla="*/ 4441641 h 4441640"/>
                      </a:gdLst>
                      <a:ahLst/>
                      <a:cxnLst>
                        <a:cxn ang="0">
                          <a:pos x="connsiteX0" y="connsiteY0"/>
                        </a:cxn>
                        <a:cxn ang="0">
                          <a:pos x="connsiteX1" y="connsiteY1"/>
                        </a:cxn>
                        <a:cxn ang="0">
                          <a:pos x="connsiteX2" y="connsiteY2"/>
                        </a:cxn>
                        <a:cxn ang="0">
                          <a:pos x="connsiteX3" y="connsiteY3"/>
                        </a:cxn>
                      </a:cxnLst>
                      <a:rect l="l" t="t" r="r" b="b"/>
                      <a:pathLst>
                        <a:path w="3623833" h="4441640">
                          <a:moveTo>
                            <a:pt x="0" y="0"/>
                          </a:moveTo>
                          <a:lnTo>
                            <a:pt x="3623834" y="0"/>
                          </a:lnTo>
                          <a:lnTo>
                            <a:pt x="3623834" y="4441641"/>
                          </a:lnTo>
                          <a:lnTo>
                            <a:pt x="0" y="4441641"/>
                          </a:lnTo>
                          <a:close/>
                        </a:path>
                      </a:pathLst>
                    </a:cu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3" name="Freeform: Shape 165">
                      <a:extLst>
                        <a:ext uri="{FF2B5EF4-FFF2-40B4-BE49-F238E27FC236}">
                          <a16:creationId xmlns:a16="http://schemas.microsoft.com/office/drawing/2014/main" id="{374ADA2E-4E3A-AB85-32DB-131A091A244C}"/>
                        </a:ext>
                      </a:extLst>
                    </p:cNvPr>
                    <p:cNvSpPr/>
                    <p:nvPr/>
                  </p:nvSpPr>
                  <p:spPr>
                    <a:xfrm>
                      <a:off x="4190885" y="1238773"/>
                      <a:ext cx="3773890" cy="4591697"/>
                    </a:xfrm>
                    <a:custGeom>
                      <a:avLst/>
                      <a:gdLst>
                        <a:gd name="connsiteX0" fmla="*/ 3691357 w 3773890"/>
                        <a:gd name="connsiteY0" fmla="*/ 4591698 h 4591697"/>
                        <a:gd name="connsiteX1" fmla="*/ 75028 w 3773890"/>
                        <a:gd name="connsiteY1" fmla="*/ 4591698 h 4591697"/>
                        <a:gd name="connsiteX2" fmla="*/ 0 w 3773890"/>
                        <a:gd name="connsiteY2" fmla="*/ 4516670 h 4591697"/>
                        <a:gd name="connsiteX3" fmla="*/ 0 w 3773890"/>
                        <a:gd name="connsiteY3" fmla="*/ 75028 h 4591697"/>
                        <a:gd name="connsiteX4" fmla="*/ 75028 w 3773890"/>
                        <a:gd name="connsiteY4" fmla="*/ 0 h 4591697"/>
                        <a:gd name="connsiteX5" fmla="*/ 3698863 w 3773890"/>
                        <a:gd name="connsiteY5" fmla="*/ 0 h 4591697"/>
                        <a:gd name="connsiteX6" fmla="*/ 3773891 w 3773890"/>
                        <a:gd name="connsiteY6" fmla="*/ 75028 h 4591697"/>
                        <a:gd name="connsiteX7" fmla="*/ 3773891 w 3773890"/>
                        <a:gd name="connsiteY7" fmla="*/ 4516670 h 4591697"/>
                        <a:gd name="connsiteX8" fmla="*/ 3691357 w 3773890"/>
                        <a:gd name="connsiteY8" fmla="*/ 4591698 h 4591697"/>
                        <a:gd name="connsiteX9" fmla="*/ 150057 w 3773890"/>
                        <a:gd name="connsiteY9" fmla="*/ 4441641 h 4591697"/>
                        <a:gd name="connsiteX10" fmla="*/ 3623844 w 3773890"/>
                        <a:gd name="connsiteY10" fmla="*/ 4441641 h 4591697"/>
                        <a:gd name="connsiteX11" fmla="*/ 3623844 w 3773890"/>
                        <a:gd name="connsiteY11" fmla="*/ 150057 h 4591697"/>
                        <a:gd name="connsiteX12" fmla="*/ 150057 w 3773890"/>
                        <a:gd name="connsiteY12" fmla="*/ 150057 h 4591697"/>
                        <a:gd name="connsiteX13" fmla="*/ 150057 w 3773890"/>
                        <a:gd name="connsiteY13" fmla="*/ 4441641 h 459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3890" h="4591697">
                          <a:moveTo>
                            <a:pt x="3691357" y="4591698"/>
                          </a:moveTo>
                          <a:lnTo>
                            <a:pt x="75028" y="4591698"/>
                          </a:lnTo>
                          <a:cubicBezTo>
                            <a:pt x="30013" y="4591698"/>
                            <a:pt x="0" y="4561685"/>
                            <a:pt x="0" y="4516670"/>
                          </a:cubicBezTo>
                          <a:lnTo>
                            <a:pt x="0" y="75028"/>
                          </a:lnTo>
                          <a:cubicBezTo>
                            <a:pt x="0" y="30013"/>
                            <a:pt x="30013" y="0"/>
                            <a:pt x="75028" y="0"/>
                          </a:cubicBezTo>
                          <a:lnTo>
                            <a:pt x="3698863" y="0"/>
                          </a:lnTo>
                          <a:cubicBezTo>
                            <a:pt x="3743877" y="0"/>
                            <a:pt x="3773891" y="30013"/>
                            <a:pt x="3773891" y="75028"/>
                          </a:cubicBezTo>
                          <a:lnTo>
                            <a:pt x="3773891" y="4516670"/>
                          </a:lnTo>
                          <a:cubicBezTo>
                            <a:pt x="3766385" y="4561685"/>
                            <a:pt x="3736372" y="4591698"/>
                            <a:pt x="3691357" y="4591698"/>
                          </a:cubicBezTo>
                          <a:close/>
                          <a:moveTo>
                            <a:pt x="150057" y="4441641"/>
                          </a:moveTo>
                          <a:lnTo>
                            <a:pt x="3623844" y="4441641"/>
                          </a:lnTo>
                          <a:lnTo>
                            <a:pt x="3623844" y="150057"/>
                          </a:lnTo>
                          <a:lnTo>
                            <a:pt x="150057" y="150057"/>
                          </a:lnTo>
                          <a:lnTo>
                            <a:pt x="150057" y="4441641"/>
                          </a:ln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24" name="Graphic 121">
                      <a:extLst>
                        <a:ext uri="{FF2B5EF4-FFF2-40B4-BE49-F238E27FC236}">
                          <a16:creationId xmlns:a16="http://schemas.microsoft.com/office/drawing/2014/main" id="{5B67987F-99F3-6AEF-BDC9-A91297CE26BF}"/>
                        </a:ext>
                      </a:extLst>
                    </p:cNvPr>
                    <p:cNvGrpSpPr/>
                    <p:nvPr/>
                  </p:nvGrpSpPr>
                  <p:grpSpPr>
                    <a:xfrm>
                      <a:off x="4566018" y="1103728"/>
                      <a:ext cx="3023616" cy="4351601"/>
                      <a:chOff x="4566018" y="1103728"/>
                      <a:chExt cx="3023616" cy="4351601"/>
                    </a:xfrm>
                    <a:solidFill>
                      <a:srgbClr val="FFFFFF"/>
                    </a:solidFill>
                  </p:grpSpPr>
                  <p:sp>
                    <p:nvSpPr>
                      <p:cNvPr id="144" name="Freeform: Shape 186">
                        <a:extLst>
                          <a:ext uri="{FF2B5EF4-FFF2-40B4-BE49-F238E27FC236}">
                            <a16:creationId xmlns:a16="http://schemas.microsoft.com/office/drawing/2014/main" id="{46AE904A-D206-BA12-7D17-835882735770}"/>
                          </a:ext>
                        </a:extLst>
                      </p:cNvPr>
                      <p:cNvSpPr/>
                      <p:nvPr/>
                    </p:nvSpPr>
                    <p:spPr>
                      <a:xfrm>
                        <a:off x="4566018" y="1613916"/>
                        <a:ext cx="3023616" cy="3841413"/>
                      </a:xfrm>
                      <a:custGeom>
                        <a:avLst/>
                        <a:gdLst>
                          <a:gd name="connsiteX0" fmla="*/ 0 w 3023616"/>
                          <a:gd name="connsiteY0" fmla="*/ 0 h 3841413"/>
                          <a:gd name="connsiteX1" fmla="*/ 3023616 w 3023616"/>
                          <a:gd name="connsiteY1" fmla="*/ 0 h 3841413"/>
                          <a:gd name="connsiteX2" fmla="*/ 3023616 w 3023616"/>
                          <a:gd name="connsiteY2" fmla="*/ 3841414 h 3841413"/>
                          <a:gd name="connsiteX3" fmla="*/ 0 w 3023616"/>
                          <a:gd name="connsiteY3" fmla="*/ 3841414 h 3841413"/>
                        </a:gdLst>
                        <a:ahLst/>
                        <a:cxnLst>
                          <a:cxn ang="0">
                            <a:pos x="connsiteX0" y="connsiteY0"/>
                          </a:cxn>
                          <a:cxn ang="0">
                            <a:pos x="connsiteX1" y="connsiteY1"/>
                          </a:cxn>
                          <a:cxn ang="0">
                            <a:pos x="connsiteX2" y="connsiteY2"/>
                          </a:cxn>
                          <a:cxn ang="0">
                            <a:pos x="connsiteX3" y="connsiteY3"/>
                          </a:cxn>
                        </a:cxnLst>
                        <a:rect l="l" t="t" r="r" b="b"/>
                        <a:pathLst>
                          <a:path w="3023616" h="3841413">
                            <a:moveTo>
                              <a:pt x="0" y="0"/>
                            </a:moveTo>
                            <a:lnTo>
                              <a:pt x="3023616" y="0"/>
                            </a:lnTo>
                            <a:lnTo>
                              <a:pt x="3023616" y="3841414"/>
                            </a:lnTo>
                            <a:lnTo>
                              <a:pt x="0" y="3841414"/>
                            </a:ln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5" name="Freeform: Shape 187">
                        <a:extLst>
                          <a:ext uri="{FF2B5EF4-FFF2-40B4-BE49-F238E27FC236}">
                            <a16:creationId xmlns:a16="http://schemas.microsoft.com/office/drawing/2014/main" id="{5021FD90-52EF-2E8E-A1CE-13711CE9BC76}"/>
                          </a:ext>
                        </a:extLst>
                      </p:cNvPr>
                      <p:cNvSpPr/>
                      <p:nvPr/>
                    </p:nvSpPr>
                    <p:spPr>
                      <a:xfrm>
                        <a:off x="5113724" y="1103728"/>
                        <a:ext cx="1980733" cy="435159"/>
                      </a:xfrm>
                      <a:custGeom>
                        <a:avLst/>
                        <a:gdLst>
                          <a:gd name="connsiteX0" fmla="*/ 1980734 w 1980733"/>
                          <a:gd name="connsiteY0" fmla="*/ 435159 h 435159"/>
                          <a:gd name="connsiteX1" fmla="*/ 0 w 1980733"/>
                          <a:gd name="connsiteY1" fmla="*/ 435159 h 435159"/>
                          <a:gd name="connsiteX2" fmla="*/ 0 w 1980733"/>
                          <a:gd name="connsiteY2" fmla="*/ 435159 h 435159"/>
                          <a:gd name="connsiteX3" fmla="*/ 435159 w 1980733"/>
                          <a:gd name="connsiteY3" fmla="*/ 0 h 435159"/>
                          <a:gd name="connsiteX4" fmla="*/ 1545565 w 1980733"/>
                          <a:gd name="connsiteY4" fmla="*/ 0 h 435159"/>
                          <a:gd name="connsiteX5" fmla="*/ 1980734 w 1980733"/>
                          <a:gd name="connsiteY5" fmla="*/ 435159 h 435159"/>
                          <a:gd name="connsiteX6" fmla="*/ 1980734 w 1980733"/>
                          <a:gd name="connsiteY6" fmla="*/ 435159 h 43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0733" h="435159">
                            <a:moveTo>
                              <a:pt x="1980734" y="435159"/>
                            </a:moveTo>
                            <a:lnTo>
                              <a:pt x="0" y="435159"/>
                            </a:lnTo>
                            <a:lnTo>
                              <a:pt x="0" y="435159"/>
                            </a:lnTo>
                            <a:cubicBezTo>
                              <a:pt x="0" y="195072"/>
                              <a:pt x="195072" y="0"/>
                              <a:pt x="435159" y="0"/>
                            </a:cubicBezTo>
                            <a:lnTo>
                              <a:pt x="1545565" y="0"/>
                            </a:lnTo>
                            <a:cubicBezTo>
                              <a:pt x="1785661" y="0"/>
                              <a:pt x="1980734" y="195072"/>
                              <a:pt x="1980734" y="435159"/>
                            </a:cubicBezTo>
                            <a:lnTo>
                              <a:pt x="1980734" y="435159"/>
                            </a:lnTo>
                            <a:close/>
                          </a:path>
                        </a:pathLst>
                      </a:custGeom>
                      <a:solidFill>
                        <a:schemeClr val="bg1"/>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sp>
                  <p:nvSpPr>
                    <p:cNvPr id="125" name="Freeform: Shape 167">
                      <a:extLst>
                        <a:ext uri="{FF2B5EF4-FFF2-40B4-BE49-F238E27FC236}">
                          <a16:creationId xmlns:a16="http://schemas.microsoft.com/office/drawing/2014/main" id="{E8EB52FC-8F19-3112-A0BA-2034BBD0137B}"/>
                        </a:ext>
                      </a:extLst>
                    </p:cNvPr>
                    <p:cNvSpPr/>
                    <p:nvPr/>
                  </p:nvSpPr>
                  <p:spPr>
                    <a:xfrm>
                      <a:off x="5038696" y="1028700"/>
                      <a:ext cx="2130780" cy="585215"/>
                    </a:xfrm>
                    <a:custGeom>
                      <a:avLst/>
                      <a:gdLst>
                        <a:gd name="connsiteX0" fmla="*/ 2055762 w 2130780"/>
                        <a:gd name="connsiteY0" fmla="*/ 585216 h 585215"/>
                        <a:gd name="connsiteX1" fmla="*/ 2055762 w 2130780"/>
                        <a:gd name="connsiteY1" fmla="*/ 585216 h 585215"/>
                        <a:gd name="connsiteX2" fmla="*/ 75028 w 2130780"/>
                        <a:gd name="connsiteY2" fmla="*/ 585216 h 585215"/>
                        <a:gd name="connsiteX3" fmla="*/ 0 w 2130780"/>
                        <a:gd name="connsiteY3" fmla="*/ 510188 h 585215"/>
                        <a:gd name="connsiteX4" fmla="*/ 510188 w 2130780"/>
                        <a:gd name="connsiteY4" fmla="*/ 0 h 585215"/>
                        <a:gd name="connsiteX5" fmla="*/ 1620593 w 2130780"/>
                        <a:gd name="connsiteY5" fmla="*/ 0 h 585215"/>
                        <a:gd name="connsiteX6" fmla="*/ 2130781 w 2130780"/>
                        <a:gd name="connsiteY6" fmla="*/ 495186 h 585215"/>
                        <a:gd name="connsiteX7" fmla="*/ 2130781 w 2130780"/>
                        <a:gd name="connsiteY7" fmla="*/ 510188 h 585215"/>
                        <a:gd name="connsiteX8" fmla="*/ 2055762 w 2130780"/>
                        <a:gd name="connsiteY8" fmla="*/ 585216 h 585215"/>
                        <a:gd name="connsiteX9" fmla="*/ 157553 w 2130780"/>
                        <a:gd name="connsiteY9" fmla="*/ 435159 h 585215"/>
                        <a:gd name="connsiteX10" fmla="*/ 1973228 w 2130780"/>
                        <a:gd name="connsiteY10" fmla="*/ 435159 h 585215"/>
                        <a:gd name="connsiteX11" fmla="*/ 1620593 w 2130780"/>
                        <a:gd name="connsiteY11" fmla="*/ 150057 h 585215"/>
                        <a:gd name="connsiteX12" fmla="*/ 502682 w 2130780"/>
                        <a:gd name="connsiteY12" fmla="*/ 150057 h 585215"/>
                        <a:gd name="connsiteX13" fmla="*/ 157553 w 2130780"/>
                        <a:gd name="connsiteY13" fmla="*/ 435159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0780" h="585215">
                          <a:moveTo>
                            <a:pt x="2055762" y="585216"/>
                          </a:moveTo>
                          <a:lnTo>
                            <a:pt x="2055762" y="585216"/>
                          </a:lnTo>
                          <a:lnTo>
                            <a:pt x="75028" y="585216"/>
                          </a:lnTo>
                          <a:cubicBezTo>
                            <a:pt x="30013" y="585216"/>
                            <a:pt x="0" y="555203"/>
                            <a:pt x="0" y="510188"/>
                          </a:cubicBezTo>
                          <a:cubicBezTo>
                            <a:pt x="0" y="232581"/>
                            <a:pt x="225085" y="0"/>
                            <a:pt x="510188" y="0"/>
                          </a:cubicBezTo>
                          <a:lnTo>
                            <a:pt x="1620593" y="0"/>
                          </a:lnTo>
                          <a:cubicBezTo>
                            <a:pt x="1898199" y="0"/>
                            <a:pt x="2123275" y="217580"/>
                            <a:pt x="2130781" y="495186"/>
                          </a:cubicBezTo>
                          <a:cubicBezTo>
                            <a:pt x="2130781" y="502691"/>
                            <a:pt x="2130781" y="502691"/>
                            <a:pt x="2130781" y="510188"/>
                          </a:cubicBezTo>
                          <a:cubicBezTo>
                            <a:pt x="2130790" y="547707"/>
                            <a:pt x="2100777" y="585216"/>
                            <a:pt x="2055762" y="585216"/>
                          </a:cubicBezTo>
                          <a:close/>
                          <a:moveTo>
                            <a:pt x="157553" y="435159"/>
                          </a:moveTo>
                          <a:lnTo>
                            <a:pt x="1973228" y="435159"/>
                          </a:lnTo>
                          <a:cubicBezTo>
                            <a:pt x="1935718" y="270100"/>
                            <a:pt x="1793158" y="150057"/>
                            <a:pt x="1620593" y="150057"/>
                          </a:cubicBezTo>
                          <a:lnTo>
                            <a:pt x="502682" y="150057"/>
                          </a:lnTo>
                          <a:cubicBezTo>
                            <a:pt x="337623" y="150057"/>
                            <a:pt x="187566" y="270100"/>
                            <a:pt x="157553" y="435159"/>
                          </a:cubicBez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6" name="Freeform: Shape 168">
                      <a:extLst>
                        <a:ext uri="{FF2B5EF4-FFF2-40B4-BE49-F238E27FC236}">
                          <a16:creationId xmlns:a16="http://schemas.microsoft.com/office/drawing/2014/main" id="{98D19953-28CC-AF91-8869-5F33DC8C10CE}"/>
                        </a:ext>
                      </a:extLst>
                    </p:cNvPr>
                    <p:cNvSpPr/>
                    <p:nvPr/>
                  </p:nvSpPr>
                  <p:spPr>
                    <a:xfrm>
                      <a:off x="5653925" y="2116597"/>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7" name="Freeform: Shape 169">
                      <a:extLst>
                        <a:ext uri="{FF2B5EF4-FFF2-40B4-BE49-F238E27FC236}">
                          <a16:creationId xmlns:a16="http://schemas.microsoft.com/office/drawing/2014/main" id="{D3B79A55-7447-8365-DA53-F35DAE009D0A}"/>
                        </a:ext>
                      </a:extLst>
                    </p:cNvPr>
                    <p:cNvSpPr/>
                    <p:nvPr/>
                  </p:nvSpPr>
                  <p:spPr>
                    <a:xfrm>
                      <a:off x="5578887" y="2041578"/>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8 h 607723"/>
                        <a:gd name="connsiteX4" fmla="*/ 75028 w 990371"/>
                        <a:gd name="connsiteY4" fmla="*/ 0 h 607723"/>
                        <a:gd name="connsiteX5" fmla="*/ 915343 w 990371"/>
                        <a:gd name="connsiteY5" fmla="*/ 0 h 607723"/>
                        <a:gd name="connsiteX6" fmla="*/ 990371 w 990371"/>
                        <a:gd name="connsiteY6" fmla="*/ 75028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8"/>
                          </a:lnTo>
                          <a:cubicBezTo>
                            <a:pt x="0" y="30013"/>
                            <a:pt x="30013" y="0"/>
                            <a:pt x="75028" y="0"/>
                          </a:cubicBezTo>
                          <a:lnTo>
                            <a:pt x="915343" y="0"/>
                          </a:lnTo>
                          <a:cubicBezTo>
                            <a:pt x="960358" y="0"/>
                            <a:pt x="990371" y="30013"/>
                            <a:pt x="990371" y="75028"/>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8" name="Freeform: Shape 170">
                      <a:extLst>
                        <a:ext uri="{FF2B5EF4-FFF2-40B4-BE49-F238E27FC236}">
                          <a16:creationId xmlns:a16="http://schemas.microsoft.com/office/drawing/2014/main" id="{875C58C6-67FE-5352-F451-2E15CB32701E}"/>
                        </a:ext>
                      </a:extLst>
                    </p:cNvPr>
                    <p:cNvSpPr/>
                    <p:nvPr/>
                  </p:nvSpPr>
                  <p:spPr>
                    <a:xfrm>
                      <a:off x="5653925" y="2919393"/>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9" name="Freeform: Shape 171">
                      <a:extLst>
                        <a:ext uri="{FF2B5EF4-FFF2-40B4-BE49-F238E27FC236}">
                          <a16:creationId xmlns:a16="http://schemas.microsoft.com/office/drawing/2014/main" id="{0F13A16A-6346-1890-4FA4-DFD1163E8A8D}"/>
                        </a:ext>
                      </a:extLst>
                    </p:cNvPr>
                    <p:cNvSpPr/>
                    <p:nvPr/>
                  </p:nvSpPr>
                  <p:spPr>
                    <a:xfrm>
                      <a:off x="5578887" y="2844374"/>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8 h 607723"/>
                        <a:gd name="connsiteX4" fmla="*/ 75028 w 990371"/>
                        <a:gd name="connsiteY4" fmla="*/ 0 h 607723"/>
                        <a:gd name="connsiteX5" fmla="*/ 915343 w 990371"/>
                        <a:gd name="connsiteY5" fmla="*/ 0 h 607723"/>
                        <a:gd name="connsiteX6" fmla="*/ 990371 w 990371"/>
                        <a:gd name="connsiteY6" fmla="*/ 75028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8"/>
                          </a:lnTo>
                          <a:cubicBezTo>
                            <a:pt x="0" y="30013"/>
                            <a:pt x="30013" y="0"/>
                            <a:pt x="75028" y="0"/>
                          </a:cubicBezTo>
                          <a:lnTo>
                            <a:pt x="915343" y="0"/>
                          </a:lnTo>
                          <a:cubicBezTo>
                            <a:pt x="960358" y="0"/>
                            <a:pt x="990371" y="30013"/>
                            <a:pt x="990371" y="75028"/>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solidFill>
                        <a:srgbClr val="7030A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0" name="Freeform: Shape 172">
                      <a:extLst>
                        <a:ext uri="{FF2B5EF4-FFF2-40B4-BE49-F238E27FC236}">
                          <a16:creationId xmlns:a16="http://schemas.microsoft.com/office/drawing/2014/main" id="{3A5B9533-D877-AE9E-1C5C-DC12311F2E4C}"/>
                        </a:ext>
                      </a:extLst>
                    </p:cNvPr>
                    <p:cNvSpPr/>
                    <p:nvPr/>
                  </p:nvSpPr>
                  <p:spPr>
                    <a:xfrm>
                      <a:off x="5653925" y="3714692"/>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1" name="Freeform: Shape 173">
                      <a:extLst>
                        <a:ext uri="{FF2B5EF4-FFF2-40B4-BE49-F238E27FC236}">
                          <a16:creationId xmlns:a16="http://schemas.microsoft.com/office/drawing/2014/main" id="{519A567B-27D3-BE10-3A33-7EDE5BF46FB9}"/>
                        </a:ext>
                      </a:extLst>
                    </p:cNvPr>
                    <p:cNvSpPr/>
                    <p:nvPr/>
                  </p:nvSpPr>
                  <p:spPr>
                    <a:xfrm>
                      <a:off x="5578887" y="3647170"/>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9 h 607723"/>
                        <a:gd name="connsiteX4" fmla="*/ 75028 w 990371"/>
                        <a:gd name="connsiteY4" fmla="*/ 0 h 607723"/>
                        <a:gd name="connsiteX5" fmla="*/ 915343 w 990371"/>
                        <a:gd name="connsiteY5" fmla="*/ 0 h 607723"/>
                        <a:gd name="connsiteX6" fmla="*/ 990371 w 990371"/>
                        <a:gd name="connsiteY6" fmla="*/ 75029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9"/>
                          </a:lnTo>
                          <a:cubicBezTo>
                            <a:pt x="0" y="30013"/>
                            <a:pt x="30013" y="0"/>
                            <a:pt x="75028" y="0"/>
                          </a:cubicBezTo>
                          <a:lnTo>
                            <a:pt x="915343" y="0"/>
                          </a:lnTo>
                          <a:cubicBezTo>
                            <a:pt x="960358" y="0"/>
                            <a:pt x="990371" y="30013"/>
                            <a:pt x="990371" y="75029"/>
                          </a:cubicBezTo>
                          <a:lnTo>
                            <a:pt x="990371" y="532695"/>
                          </a:lnTo>
                          <a:cubicBezTo>
                            <a:pt x="990371" y="570205"/>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2" name="Freeform: Shape 174">
                      <a:extLst>
                        <a:ext uri="{FF2B5EF4-FFF2-40B4-BE49-F238E27FC236}">
                          <a16:creationId xmlns:a16="http://schemas.microsoft.com/office/drawing/2014/main" id="{485C46A4-FCE8-55DF-E752-F2DC51964231}"/>
                        </a:ext>
                      </a:extLst>
                    </p:cNvPr>
                    <p:cNvSpPr/>
                    <p:nvPr/>
                  </p:nvSpPr>
                  <p:spPr>
                    <a:xfrm>
                      <a:off x="5653929" y="4468137"/>
                      <a:ext cx="840310" cy="457665"/>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33" name="Graphic 121">
                      <a:extLst>
                        <a:ext uri="{FF2B5EF4-FFF2-40B4-BE49-F238E27FC236}">
                          <a16:creationId xmlns:a16="http://schemas.microsoft.com/office/drawing/2014/main" id="{7579D048-6F7E-1D64-A226-7C5CD7DA0C46}"/>
                        </a:ext>
                      </a:extLst>
                    </p:cNvPr>
                    <p:cNvGrpSpPr/>
                    <p:nvPr/>
                  </p:nvGrpSpPr>
                  <p:grpSpPr>
                    <a:xfrm>
                      <a:off x="4708578" y="1861508"/>
                      <a:ext cx="2806027" cy="3301222"/>
                      <a:chOff x="4708578" y="1861508"/>
                      <a:chExt cx="2806027" cy="3301222"/>
                    </a:xfrm>
                    <a:solidFill>
                      <a:srgbClr val="183651"/>
                    </a:solidFill>
                  </p:grpSpPr>
                  <p:sp>
                    <p:nvSpPr>
                      <p:cNvPr id="134" name="Freeform: Shape 176">
                        <a:extLst>
                          <a:ext uri="{FF2B5EF4-FFF2-40B4-BE49-F238E27FC236}">
                            <a16:creationId xmlns:a16="http://schemas.microsoft.com/office/drawing/2014/main" id="{AA845F5B-43A6-F0F2-B604-062BB31BB59E}"/>
                          </a:ext>
                        </a:extLst>
                      </p:cNvPr>
                      <p:cNvSpPr/>
                      <p:nvPr/>
                    </p:nvSpPr>
                    <p:spPr>
                      <a:xfrm>
                        <a:off x="5578887" y="4442459"/>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9 h 607723"/>
                          <a:gd name="connsiteX4" fmla="*/ 75028 w 990371"/>
                          <a:gd name="connsiteY4" fmla="*/ 0 h 607723"/>
                          <a:gd name="connsiteX5" fmla="*/ 915343 w 990371"/>
                          <a:gd name="connsiteY5" fmla="*/ 0 h 607723"/>
                          <a:gd name="connsiteX6" fmla="*/ 990371 w 990371"/>
                          <a:gd name="connsiteY6" fmla="*/ 75029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9"/>
                            </a:lnTo>
                            <a:cubicBezTo>
                              <a:pt x="0" y="30013"/>
                              <a:pt x="30013" y="0"/>
                              <a:pt x="75028" y="0"/>
                            </a:cubicBezTo>
                            <a:lnTo>
                              <a:pt x="915343" y="0"/>
                            </a:lnTo>
                            <a:cubicBezTo>
                              <a:pt x="960358" y="0"/>
                              <a:pt x="990371" y="30013"/>
                              <a:pt x="990371" y="75029"/>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5" name="Freeform: Shape 177">
                        <a:extLst>
                          <a:ext uri="{FF2B5EF4-FFF2-40B4-BE49-F238E27FC236}">
                            <a16:creationId xmlns:a16="http://schemas.microsoft.com/office/drawing/2014/main" id="{461A6F8B-92E8-F648-2EB2-4E28700B861A}"/>
                          </a:ext>
                        </a:extLst>
                      </p:cNvPr>
                      <p:cNvSpPr/>
                      <p:nvPr/>
                    </p:nvSpPr>
                    <p:spPr>
                      <a:xfrm>
                        <a:off x="6419202" y="2266654"/>
                        <a:ext cx="1095403" cy="952852"/>
                      </a:xfrm>
                      <a:custGeom>
                        <a:avLst/>
                        <a:gdLst>
                          <a:gd name="connsiteX0" fmla="*/ 1020375 w 1095403"/>
                          <a:gd name="connsiteY0" fmla="*/ 952852 h 952852"/>
                          <a:gd name="connsiteX1" fmla="*/ 360131 w 1095403"/>
                          <a:gd name="connsiteY1" fmla="*/ 952852 h 952852"/>
                          <a:gd name="connsiteX2" fmla="*/ 285102 w 1095403"/>
                          <a:gd name="connsiteY2" fmla="*/ 877824 h 952852"/>
                          <a:gd name="connsiteX3" fmla="*/ 360131 w 1095403"/>
                          <a:gd name="connsiteY3" fmla="*/ 802796 h 952852"/>
                          <a:gd name="connsiteX4" fmla="*/ 945347 w 1095403"/>
                          <a:gd name="connsiteY4" fmla="*/ 802796 h 952852"/>
                          <a:gd name="connsiteX5" fmla="*/ 945347 w 1095403"/>
                          <a:gd name="connsiteY5" fmla="*/ 150057 h 952852"/>
                          <a:gd name="connsiteX6" fmla="*/ 75028 w 1095403"/>
                          <a:gd name="connsiteY6" fmla="*/ 150057 h 952852"/>
                          <a:gd name="connsiteX7" fmla="*/ 0 w 1095403"/>
                          <a:gd name="connsiteY7" fmla="*/ 75028 h 952852"/>
                          <a:gd name="connsiteX8" fmla="*/ 75028 w 1095403"/>
                          <a:gd name="connsiteY8" fmla="*/ 0 h 952852"/>
                          <a:gd name="connsiteX9" fmla="*/ 1020375 w 1095403"/>
                          <a:gd name="connsiteY9" fmla="*/ 0 h 952852"/>
                          <a:gd name="connsiteX10" fmla="*/ 1095404 w 1095403"/>
                          <a:gd name="connsiteY10" fmla="*/ 75028 h 952852"/>
                          <a:gd name="connsiteX11" fmla="*/ 1095404 w 1095403"/>
                          <a:gd name="connsiteY11" fmla="*/ 877824 h 952852"/>
                          <a:gd name="connsiteX12" fmla="*/ 1020375 w 1095403"/>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03" h="952852">
                            <a:moveTo>
                              <a:pt x="1020375" y="952852"/>
                            </a:moveTo>
                            <a:lnTo>
                              <a:pt x="360131" y="952852"/>
                            </a:lnTo>
                            <a:cubicBezTo>
                              <a:pt x="315116" y="952852"/>
                              <a:pt x="285102" y="922839"/>
                              <a:pt x="285102" y="877824"/>
                            </a:cubicBezTo>
                            <a:cubicBezTo>
                              <a:pt x="285102" y="832809"/>
                              <a:pt x="315116" y="802796"/>
                              <a:pt x="360131" y="802796"/>
                            </a:cubicBezTo>
                            <a:lnTo>
                              <a:pt x="945347" y="802796"/>
                            </a:lnTo>
                            <a:lnTo>
                              <a:pt x="945347" y="150057"/>
                            </a:lnTo>
                            <a:lnTo>
                              <a:pt x="75028" y="150057"/>
                            </a:lnTo>
                            <a:cubicBezTo>
                              <a:pt x="30013" y="150057"/>
                              <a:pt x="0" y="120044"/>
                              <a:pt x="0" y="75028"/>
                            </a:cubicBezTo>
                            <a:cubicBezTo>
                              <a:pt x="0" y="30013"/>
                              <a:pt x="30013" y="0"/>
                              <a:pt x="75028" y="0"/>
                            </a:cubicBezTo>
                            <a:lnTo>
                              <a:pt x="1020375" y="0"/>
                            </a:lnTo>
                            <a:cubicBezTo>
                              <a:pt x="1065390" y="0"/>
                              <a:pt x="1095404" y="30013"/>
                              <a:pt x="1095404" y="75028"/>
                            </a:cubicBezTo>
                            <a:lnTo>
                              <a:pt x="1095404" y="877824"/>
                            </a:lnTo>
                            <a:cubicBezTo>
                              <a:pt x="1095404" y="922839"/>
                              <a:pt x="1065400" y="952852"/>
                              <a:pt x="1020375" y="952852"/>
                            </a:cubicBezTo>
                            <a:close/>
                          </a:path>
                        </a:pathLst>
                      </a:cu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6" name="Freeform: Shape 178">
                        <a:extLst>
                          <a:ext uri="{FF2B5EF4-FFF2-40B4-BE49-F238E27FC236}">
                            <a16:creationId xmlns:a16="http://schemas.microsoft.com/office/drawing/2014/main" id="{8D360EBB-A5D6-2987-36E7-248A41D91868}"/>
                          </a:ext>
                        </a:extLst>
                      </p:cNvPr>
                      <p:cNvSpPr/>
                      <p:nvPr/>
                    </p:nvSpPr>
                    <p:spPr>
                      <a:xfrm>
                        <a:off x="6419202" y="3872245"/>
                        <a:ext cx="1095403" cy="952852"/>
                      </a:xfrm>
                      <a:custGeom>
                        <a:avLst/>
                        <a:gdLst>
                          <a:gd name="connsiteX0" fmla="*/ 1020375 w 1095403"/>
                          <a:gd name="connsiteY0" fmla="*/ 952852 h 952852"/>
                          <a:gd name="connsiteX1" fmla="*/ 360131 w 1095403"/>
                          <a:gd name="connsiteY1" fmla="*/ 952852 h 952852"/>
                          <a:gd name="connsiteX2" fmla="*/ 285102 w 1095403"/>
                          <a:gd name="connsiteY2" fmla="*/ 877824 h 952852"/>
                          <a:gd name="connsiteX3" fmla="*/ 360131 w 1095403"/>
                          <a:gd name="connsiteY3" fmla="*/ 802796 h 952852"/>
                          <a:gd name="connsiteX4" fmla="*/ 945347 w 1095403"/>
                          <a:gd name="connsiteY4" fmla="*/ 802796 h 952852"/>
                          <a:gd name="connsiteX5" fmla="*/ 945347 w 1095403"/>
                          <a:gd name="connsiteY5" fmla="*/ 150057 h 952852"/>
                          <a:gd name="connsiteX6" fmla="*/ 75028 w 1095403"/>
                          <a:gd name="connsiteY6" fmla="*/ 150057 h 952852"/>
                          <a:gd name="connsiteX7" fmla="*/ 0 w 1095403"/>
                          <a:gd name="connsiteY7" fmla="*/ 75028 h 952852"/>
                          <a:gd name="connsiteX8" fmla="*/ 75028 w 1095403"/>
                          <a:gd name="connsiteY8" fmla="*/ 0 h 952852"/>
                          <a:gd name="connsiteX9" fmla="*/ 1020375 w 1095403"/>
                          <a:gd name="connsiteY9" fmla="*/ 0 h 952852"/>
                          <a:gd name="connsiteX10" fmla="*/ 1095404 w 1095403"/>
                          <a:gd name="connsiteY10" fmla="*/ 75028 h 952852"/>
                          <a:gd name="connsiteX11" fmla="*/ 1095404 w 1095403"/>
                          <a:gd name="connsiteY11" fmla="*/ 877824 h 952852"/>
                          <a:gd name="connsiteX12" fmla="*/ 1020375 w 1095403"/>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03" h="952852">
                            <a:moveTo>
                              <a:pt x="1020375" y="952852"/>
                            </a:moveTo>
                            <a:lnTo>
                              <a:pt x="360131" y="952852"/>
                            </a:lnTo>
                            <a:cubicBezTo>
                              <a:pt x="315116" y="952852"/>
                              <a:pt x="285102" y="922839"/>
                              <a:pt x="285102" y="877824"/>
                            </a:cubicBezTo>
                            <a:cubicBezTo>
                              <a:pt x="285102" y="832809"/>
                              <a:pt x="315116" y="802796"/>
                              <a:pt x="360131" y="802796"/>
                            </a:cubicBezTo>
                            <a:lnTo>
                              <a:pt x="945347" y="802796"/>
                            </a:lnTo>
                            <a:lnTo>
                              <a:pt x="945347" y="150057"/>
                            </a:lnTo>
                            <a:lnTo>
                              <a:pt x="75028" y="150057"/>
                            </a:lnTo>
                            <a:cubicBezTo>
                              <a:pt x="30013" y="150057"/>
                              <a:pt x="0" y="120044"/>
                              <a:pt x="0" y="75028"/>
                            </a:cubicBezTo>
                            <a:cubicBezTo>
                              <a:pt x="0" y="30013"/>
                              <a:pt x="30013" y="0"/>
                              <a:pt x="75028" y="0"/>
                            </a:cubicBezTo>
                            <a:lnTo>
                              <a:pt x="1020375" y="0"/>
                            </a:lnTo>
                            <a:cubicBezTo>
                              <a:pt x="1065390" y="0"/>
                              <a:pt x="1095404" y="30013"/>
                              <a:pt x="1095404" y="75028"/>
                            </a:cubicBezTo>
                            <a:lnTo>
                              <a:pt x="1095404" y="877824"/>
                            </a:lnTo>
                            <a:cubicBezTo>
                              <a:pt x="1095404" y="915343"/>
                              <a:pt x="1065400" y="952852"/>
                              <a:pt x="1020375" y="952852"/>
                            </a:cubicBezTo>
                            <a:close/>
                          </a:path>
                        </a:pathLst>
                      </a:cu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7" name="Freeform: Shape 179">
                        <a:extLst>
                          <a:ext uri="{FF2B5EF4-FFF2-40B4-BE49-F238E27FC236}">
                            <a16:creationId xmlns:a16="http://schemas.microsoft.com/office/drawing/2014/main" id="{8FA21C56-DC43-01F7-7683-896185947380}"/>
                          </a:ext>
                        </a:extLst>
                      </p:cNvPr>
                      <p:cNvSpPr/>
                      <p:nvPr/>
                    </p:nvSpPr>
                    <p:spPr>
                      <a:xfrm>
                        <a:off x="4708578" y="3069450"/>
                        <a:ext cx="1020375" cy="952852"/>
                      </a:xfrm>
                      <a:custGeom>
                        <a:avLst/>
                        <a:gdLst>
                          <a:gd name="connsiteX0" fmla="*/ 727767 w 1020375"/>
                          <a:gd name="connsiteY0" fmla="*/ 952852 h 952852"/>
                          <a:gd name="connsiteX1" fmla="*/ 75028 w 1020375"/>
                          <a:gd name="connsiteY1" fmla="*/ 952852 h 952852"/>
                          <a:gd name="connsiteX2" fmla="*/ 0 w 1020375"/>
                          <a:gd name="connsiteY2" fmla="*/ 877824 h 952852"/>
                          <a:gd name="connsiteX3" fmla="*/ 0 w 1020375"/>
                          <a:gd name="connsiteY3" fmla="*/ 75028 h 952852"/>
                          <a:gd name="connsiteX4" fmla="*/ 75028 w 1020375"/>
                          <a:gd name="connsiteY4" fmla="*/ 0 h 952852"/>
                          <a:gd name="connsiteX5" fmla="*/ 945347 w 1020375"/>
                          <a:gd name="connsiteY5" fmla="*/ 0 h 952852"/>
                          <a:gd name="connsiteX6" fmla="*/ 1020375 w 1020375"/>
                          <a:gd name="connsiteY6" fmla="*/ 75028 h 952852"/>
                          <a:gd name="connsiteX7" fmla="*/ 945347 w 1020375"/>
                          <a:gd name="connsiteY7" fmla="*/ 150057 h 952852"/>
                          <a:gd name="connsiteX8" fmla="*/ 150057 w 1020375"/>
                          <a:gd name="connsiteY8" fmla="*/ 150057 h 952852"/>
                          <a:gd name="connsiteX9" fmla="*/ 150057 w 1020375"/>
                          <a:gd name="connsiteY9" fmla="*/ 802796 h 952852"/>
                          <a:gd name="connsiteX10" fmla="*/ 735273 w 1020375"/>
                          <a:gd name="connsiteY10" fmla="*/ 802796 h 952852"/>
                          <a:gd name="connsiteX11" fmla="*/ 810301 w 1020375"/>
                          <a:gd name="connsiteY11" fmla="*/ 877824 h 952852"/>
                          <a:gd name="connsiteX12" fmla="*/ 727767 w 1020375"/>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0375" h="952852">
                            <a:moveTo>
                              <a:pt x="727767" y="952852"/>
                            </a:moveTo>
                            <a:lnTo>
                              <a:pt x="75028" y="952852"/>
                            </a:lnTo>
                            <a:cubicBezTo>
                              <a:pt x="30013" y="952852"/>
                              <a:pt x="0" y="922839"/>
                              <a:pt x="0" y="877824"/>
                            </a:cubicBezTo>
                            <a:lnTo>
                              <a:pt x="0" y="75028"/>
                            </a:lnTo>
                            <a:cubicBezTo>
                              <a:pt x="0" y="30013"/>
                              <a:pt x="30013" y="0"/>
                              <a:pt x="75028" y="0"/>
                            </a:cubicBezTo>
                            <a:lnTo>
                              <a:pt x="945347" y="0"/>
                            </a:lnTo>
                            <a:cubicBezTo>
                              <a:pt x="990362" y="0"/>
                              <a:pt x="1020375" y="30013"/>
                              <a:pt x="1020375" y="75028"/>
                            </a:cubicBezTo>
                            <a:cubicBezTo>
                              <a:pt x="1020375" y="120044"/>
                              <a:pt x="990362" y="150057"/>
                              <a:pt x="945347" y="150057"/>
                            </a:cubicBezTo>
                            <a:lnTo>
                              <a:pt x="150057" y="150057"/>
                            </a:lnTo>
                            <a:lnTo>
                              <a:pt x="150057" y="802796"/>
                            </a:lnTo>
                            <a:lnTo>
                              <a:pt x="735273" y="802796"/>
                            </a:lnTo>
                            <a:cubicBezTo>
                              <a:pt x="780288" y="802796"/>
                              <a:pt x="810301" y="832809"/>
                              <a:pt x="810301" y="877824"/>
                            </a:cubicBezTo>
                            <a:cubicBezTo>
                              <a:pt x="810301" y="922839"/>
                              <a:pt x="772782" y="952852"/>
                              <a:pt x="727767" y="952852"/>
                            </a:cubicBezTo>
                            <a:close/>
                          </a:path>
                        </a:pathLst>
                      </a:cu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8" name="Oval 180">
                        <a:extLst>
                          <a:ext uri="{FF2B5EF4-FFF2-40B4-BE49-F238E27FC236}">
                            <a16:creationId xmlns:a16="http://schemas.microsoft.com/office/drawing/2014/main" id="{3084581B-A635-CD54-447B-D702FDDDC882}"/>
                          </a:ext>
                        </a:extLst>
                      </p:cNvPr>
                      <p:cNvSpPr/>
                      <p:nvPr/>
                    </p:nvSpPr>
                    <p:spPr>
                      <a:xfrm>
                        <a:off x="4858626" y="1861508"/>
                        <a:ext cx="150056" cy="150056"/>
                      </a:xfrm>
                      <a:prstGeom prst="ellipse">
                        <a:avLst/>
                      </a:pr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9" name="Oval 181">
                        <a:extLst>
                          <a:ext uri="{FF2B5EF4-FFF2-40B4-BE49-F238E27FC236}">
                            <a16:creationId xmlns:a16="http://schemas.microsoft.com/office/drawing/2014/main" id="{FA4DBC0A-6DAD-9CEE-B2F2-D8373E465320}"/>
                          </a:ext>
                        </a:extLst>
                      </p:cNvPr>
                      <p:cNvSpPr/>
                      <p:nvPr/>
                    </p:nvSpPr>
                    <p:spPr>
                      <a:xfrm>
                        <a:off x="4858626" y="2206637"/>
                        <a:ext cx="150056" cy="150056"/>
                      </a:xfrm>
                      <a:prstGeom prst="ellipse">
                        <a:avLst/>
                      </a:pr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0" name="Oval 182">
                        <a:extLst>
                          <a:ext uri="{FF2B5EF4-FFF2-40B4-BE49-F238E27FC236}">
                            <a16:creationId xmlns:a16="http://schemas.microsoft.com/office/drawing/2014/main" id="{7569A1AE-3E9D-30B4-D85D-5C35489AE2DF}"/>
                          </a:ext>
                        </a:extLst>
                      </p:cNvPr>
                      <p:cNvSpPr/>
                      <p:nvPr/>
                    </p:nvSpPr>
                    <p:spPr>
                      <a:xfrm>
                        <a:off x="4858626" y="2544260"/>
                        <a:ext cx="150056" cy="150056"/>
                      </a:xfrm>
                      <a:prstGeom prst="ellipse">
                        <a:avLst/>
                      </a:pr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1" name="Oval 183">
                        <a:extLst>
                          <a:ext uri="{FF2B5EF4-FFF2-40B4-BE49-F238E27FC236}">
                            <a16:creationId xmlns:a16="http://schemas.microsoft.com/office/drawing/2014/main" id="{53D634C6-8C02-B663-A2F6-CEF936F60BA1}"/>
                          </a:ext>
                        </a:extLst>
                      </p:cNvPr>
                      <p:cNvSpPr/>
                      <p:nvPr/>
                    </p:nvSpPr>
                    <p:spPr>
                      <a:xfrm>
                        <a:off x="4858626" y="4329922"/>
                        <a:ext cx="150056" cy="150056"/>
                      </a:xfrm>
                      <a:prstGeom prst="ellipse">
                        <a:avLst/>
                      </a:pr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2" name="Oval 184">
                        <a:extLst>
                          <a:ext uri="{FF2B5EF4-FFF2-40B4-BE49-F238E27FC236}">
                            <a16:creationId xmlns:a16="http://schemas.microsoft.com/office/drawing/2014/main" id="{F4406ABA-749A-10ED-19D9-46802FEFC4FA}"/>
                          </a:ext>
                        </a:extLst>
                      </p:cNvPr>
                      <p:cNvSpPr/>
                      <p:nvPr/>
                    </p:nvSpPr>
                    <p:spPr>
                      <a:xfrm>
                        <a:off x="4858626" y="4675041"/>
                        <a:ext cx="150056" cy="150056"/>
                      </a:xfrm>
                      <a:prstGeom prst="ellipse">
                        <a:avLst/>
                      </a:pr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3" name="Oval 185">
                        <a:extLst>
                          <a:ext uri="{FF2B5EF4-FFF2-40B4-BE49-F238E27FC236}">
                            <a16:creationId xmlns:a16="http://schemas.microsoft.com/office/drawing/2014/main" id="{0D032328-DFDE-4B92-4B6E-2276F1910E31}"/>
                          </a:ext>
                        </a:extLst>
                      </p:cNvPr>
                      <p:cNvSpPr/>
                      <p:nvPr/>
                    </p:nvSpPr>
                    <p:spPr>
                      <a:xfrm>
                        <a:off x="4858626" y="5012674"/>
                        <a:ext cx="150056" cy="150056"/>
                      </a:xfrm>
                      <a:prstGeom prst="ellipse">
                        <a:avLst/>
                      </a:prstGeom>
                      <a:solidFill>
                        <a:srgbClr val="7030A0"/>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grpSp>
            </p:grpSp>
            <p:grpSp>
              <p:nvGrpSpPr>
                <p:cNvPr id="117" name="Group 159">
                  <a:extLst>
                    <a:ext uri="{FF2B5EF4-FFF2-40B4-BE49-F238E27FC236}">
                      <a16:creationId xmlns:a16="http://schemas.microsoft.com/office/drawing/2014/main" id="{29D0187D-6090-BA14-65BC-DF0A96A503DF}"/>
                    </a:ext>
                  </a:extLst>
                </p:cNvPr>
                <p:cNvGrpSpPr/>
                <p:nvPr/>
              </p:nvGrpSpPr>
              <p:grpSpPr>
                <a:xfrm>
                  <a:off x="3359029" y="3110709"/>
                  <a:ext cx="3072628" cy="738033"/>
                  <a:chOff x="3362499" y="3110709"/>
                  <a:chExt cx="3072628" cy="738033"/>
                </a:xfrm>
              </p:grpSpPr>
              <p:sp>
                <p:nvSpPr>
                  <p:cNvPr id="118" name="Freeform: Shape 160">
                    <a:extLst>
                      <a:ext uri="{FF2B5EF4-FFF2-40B4-BE49-F238E27FC236}">
                        <a16:creationId xmlns:a16="http://schemas.microsoft.com/office/drawing/2014/main" id="{BBF72449-6FD8-5694-E6C7-AE4738CDA481}"/>
                      </a:ext>
                    </a:extLst>
                  </p:cNvPr>
                  <p:cNvSpPr/>
                  <p:nvPr/>
                </p:nvSpPr>
                <p:spPr>
                  <a:xfrm>
                    <a:off x="3362499"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119" name="Straight Connector 161">
                    <a:extLst>
                      <a:ext uri="{FF2B5EF4-FFF2-40B4-BE49-F238E27FC236}">
                        <a16:creationId xmlns:a16="http://schemas.microsoft.com/office/drawing/2014/main" id="{7EC6F781-04AA-3FBE-7856-AD123E775135}"/>
                      </a:ext>
                    </a:extLst>
                  </p:cNvPr>
                  <p:cNvCxnSpPr>
                    <a:cxnSpLocks/>
                  </p:cNvCxnSpPr>
                  <p:nvPr/>
                </p:nvCxnSpPr>
                <p:spPr>
                  <a:xfrm>
                    <a:off x="4665210" y="3113991"/>
                    <a:ext cx="1769917"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111" name="Group 153">
                <a:extLst>
                  <a:ext uri="{FF2B5EF4-FFF2-40B4-BE49-F238E27FC236}">
                    <a16:creationId xmlns:a16="http://schemas.microsoft.com/office/drawing/2014/main" id="{5C35DC17-E6B4-1231-0EA9-EC5271DE4319}"/>
                  </a:ext>
                </a:extLst>
              </p:cNvPr>
              <p:cNvGrpSpPr/>
              <p:nvPr/>
            </p:nvGrpSpPr>
            <p:grpSpPr>
              <a:xfrm>
                <a:off x="3866789" y="3846200"/>
                <a:ext cx="146328" cy="946021"/>
                <a:chOff x="1828439" y="3846200"/>
                <a:chExt cx="146328" cy="946021"/>
              </a:xfrm>
            </p:grpSpPr>
            <p:cxnSp>
              <p:nvCxnSpPr>
                <p:cNvPr id="112" name="Straight Connector 154">
                  <a:extLst>
                    <a:ext uri="{FF2B5EF4-FFF2-40B4-BE49-F238E27FC236}">
                      <a16:creationId xmlns:a16="http://schemas.microsoft.com/office/drawing/2014/main" id="{897586AE-CBE6-E264-8BE2-036EDB9BB8E0}"/>
                    </a:ext>
                  </a:extLst>
                </p:cNvPr>
                <p:cNvCxnSpPr/>
                <p:nvPr/>
              </p:nvCxnSpPr>
              <p:spPr>
                <a:xfrm>
                  <a:off x="1901603"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3" name="Group 155">
                  <a:extLst>
                    <a:ext uri="{FF2B5EF4-FFF2-40B4-BE49-F238E27FC236}">
                      <a16:creationId xmlns:a16="http://schemas.microsoft.com/office/drawing/2014/main" id="{DE56E4DF-C84A-3B14-7A5C-FEDC030F70D9}"/>
                    </a:ext>
                  </a:extLst>
                </p:cNvPr>
                <p:cNvGrpSpPr/>
                <p:nvPr/>
              </p:nvGrpSpPr>
              <p:grpSpPr>
                <a:xfrm flipH="1">
                  <a:off x="1828439" y="4645893"/>
                  <a:ext cx="146328" cy="146328"/>
                  <a:chOff x="1420107" y="2477775"/>
                  <a:chExt cx="1606552" cy="1606550"/>
                </a:xfrm>
              </p:grpSpPr>
              <p:sp>
                <p:nvSpPr>
                  <p:cNvPr id="114" name="Oval 156">
                    <a:extLst>
                      <a:ext uri="{FF2B5EF4-FFF2-40B4-BE49-F238E27FC236}">
                        <a16:creationId xmlns:a16="http://schemas.microsoft.com/office/drawing/2014/main" id="{926A2D53-8A8B-DF5B-556B-45A6C4413136}"/>
                      </a:ext>
                    </a:extLst>
                  </p:cNvPr>
                  <p:cNvSpPr/>
                  <p:nvPr/>
                </p:nvSpPr>
                <p:spPr>
                  <a:xfrm>
                    <a:off x="1420107"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15" name="Oval 157">
                    <a:extLst>
                      <a:ext uri="{FF2B5EF4-FFF2-40B4-BE49-F238E27FC236}">
                        <a16:creationId xmlns:a16="http://schemas.microsoft.com/office/drawing/2014/main" id="{CAAD23BE-F09A-62F6-2AF2-CBC6ADE4827C}"/>
                      </a:ext>
                    </a:extLst>
                  </p:cNvPr>
                  <p:cNvSpPr/>
                  <p:nvPr/>
                </p:nvSpPr>
                <p:spPr>
                  <a:xfrm>
                    <a:off x="1614393" y="2672072"/>
                    <a:ext cx="1217968" cy="1217967"/>
                  </a:xfrm>
                  <a:prstGeom prst="ellipse">
                    <a:avLst/>
                  </a:prstGeom>
                  <a:solidFill>
                    <a:schemeClr val="bg1"/>
                  </a:solidFill>
                  <a:ln>
                    <a:solidFill>
                      <a:srgbClr val="7D49C7"/>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sp>
          <p:nvSpPr>
            <p:cNvPr id="52" name="TextBox 39">
              <a:extLst>
                <a:ext uri="{FF2B5EF4-FFF2-40B4-BE49-F238E27FC236}">
                  <a16:creationId xmlns:a16="http://schemas.microsoft.com/office/drawing/2014/main" id="{3A1BE76D-2AF1-C483-8CA8-B622362080A3}"/>
                </a:ext>
              </a:extLst>
            </p:cNvPr>
            <p:cNvSpPr txBox="1"/>
            <p:nvPr/>
          </p:nvSpPr>
          <p:spPr>
            <a:xfrm flipH="1">
              <a:off x="9345385" y="4304630"/>
              <a:ext cx="2110861" cy="1015663"/>
            </a:xfrm>
            <a:prstGeom prst="rect">
              <a:avLst/>
            </a:prstGeom>
            <a:noFill/>
          </p:spPr>
          <p:txBody>
            <a:bodyPr wrap="square" rtlCol="0">
              <a:spAutoFit/>
            </a:bodyPr>
            <a:lstStyle/>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Project Kick-off Presentation</a:t>
              </a:r>
            </a:p>
            <a:p>
              <a:pPr marL="0" marR="0" lvl="0" indent="0" defTabSz="457200"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Project Charter Development</a:t>
              </a:r>
            </a:p>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Defining the scope of work in the project</a:t>
              </a:r>
            </a:p>
            <a:p>
              <a:pPr marL="0" marR="0" lvl="0" indent="0" defTabSz="457200"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Identifying potential risks</a:t>
              </a:r>
            </a:p>
            <a:p>
              <a:pPr marL="0" marR="0" lvl="0" indent="0" defTabSz="457200"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Setting special protocols for the project</a:t>
              </a:r>
            </a:p>
          </p:txBody>
        </p:sp>
        <p:sp>
          <p:nvSpPr>
            <p:cNvPr id="30" name="TextBox 44">
              <a:extLst>
                <a:ext uri="{FF2B5EF4-FFF2-40B4-BE49-F238E27FC236}">
                  <a16:creationId xmlns:a16="http://schemas.microsoft.com/office/drawing/2014/main" id="{637D45BE-463D-8759-6C6E-E93D64B7C768}"/>
                </a:ext>
              </a:extLst>
            </p:cNvPr>
            <p:cNvSpPr txBox="1"/>
            <p:nvPr/>
          </p:nvSpPr>
          <p:spPr>
            <a:xfrm flipH="1">
              <a:off x="9251415" y="2292789"/>
              <a:ext cx="1774846" cy="307777"/>
            </a:xfrm>
            <a:prstGeom prst="rect">
              <a:avLst/>
            </a:prstGeom>
            <a:noFill/>
          </p:spPr>
          <p:txBody>
            <a:bodyPr wrap="none" rtlCol="0">
              <a:spAutoFit/>
            </a:bodyPr>
            <a:lstStyle/>
            <a:p>
              <a:pPr marL="182880" marR="0" lvl="0" indent="-182880" defTabSz="4572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Start of the project</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53" name="Group 152">
              <a:extLst>
                <a:ext uri="{FF2B5EF4-FFF2-40B4-BE49-F238E27FC236}">
                  <a16:creationId xmlns:a16="http://schemas.microsoft.com/office/drawing/2014/main" id="{720C6280-074A-6F57-0000-45A2F7E64933}"/>
                </a:ext>
              </a:extLst>
            </p:cNvPr>
            <p:cNvGrpSpPr/>
            <p:nvPr/>
          </p:nvGrpSpPr>
          <p:grpSpPr>
            <a:xfrm>
              <a:off x="8903691" y="2723246"/>
              <a:ext cx="2041869" cy="1522613"/>
              <a:chOff x="8905877" y="2528790"/>
              <a:chExt cx="2041869" cy="1522613"/>
            </a:xfrm>
          </p:grpSpPr>
          <p:grpSp>
            <p:nvGrpSpPr>
              <p:cNvPr id="12" name="Group 73">
                <a:extLst>
                  <a:ext uri="{FF2B5EF4-FFF2-40B4-BE49-F238E27FC236}">
                    <a16:creationId xmlns:a16="http://schemas.microsoft.com/office/drawing/2014/main" id="{562343C1-DFE1-2447-FA14-A876B5C7C438}"/>
                  </a:ext>
                </a:extLst>
              </p:cNvPr>
              <p:cNvGrpSpPr/>
              <p:nvPr/>
            </p:nvGrpSpPr>
            <p:grpSpPr>
              <a:xfrm flipH="1">
                <a:off x="9956133" y="2528790"/>
                <a:ext cx="991613" cy="991612"/>
                <a:chOff x="1130754" y="2325375"/>
                <a:chExt cx="1606552" cy="1606550"/>
              </a:xfrm>
            </p:grpSpPr>
            <p:sp>
              <p:nvSpPr>
                <p:cNvPr id="68" name="Oval 92">
                  <a:extLst>
                    <a:ext uri="{FF2B5EF4-FFF2-40B4-BE49-F238E27FC236}">
                      <a16:creationId xmlns:a16="http://schemas.microsoft.com/office/drawing/2014/main" id="{8D70AD2F-A248-1D65-6BD5-B11FD7EF2880}"/>
                    </a:ext>
                  </a:extLst>
                </p:cNvPr>
                <p:cNvSpPr/>
                <p:nvPr/>
              </p:nvSpPr>
              <p:spPr>
                <a:xfrm>
                  <a:off x="1130754" y="23253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9" name="Oval 93">
                  <a:extLst>
                    <a:ext uri="{FF2B5EF4-FFF2-40B4-BE49-F238E27FC236}">
                      <a16:creationId xmlns:a16="http://schemas.microsoft.com/office/drawing/2014/main" id="{DE7CAC1A-2A03-3A0C-D20E-EF415DBBD7EA}"/>
                    </a:ext>
                  </a:extLst>
                </p:cNvPr>
                <p:cNvSpPr/>
                <p:nvPr/>
              </p:nvSpPr>
              <p:spPr>
                <a:xfrm>
                  <a:off x="1325045" y="2519667"/>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3" name="Group 70">
                <a:extLst>
                  <a:ext uri="{FF2B5EF4-FFF2-40B4-BE49-F238E27FC236}">
                    <a16:creationId xmlns:a16="http://schemas.microsoft.com/office/drawing/2014/main" id="{6EA78D2E-1BFA-1E75-83B4-054B86BA54B9}"/>
                  </a:ext>
                </a:extLst>
              </p:cNvPr>
              <p:cNvGrpSpPr/>
              <p:nvPr/>
            </p:nvGrpSpPr>
            <p:grpSpPr>
              <a:xfrm flipH="1">
                <a:off x="8905877" y="3013523"/>
                <a:ext cx="1902485" cy="455537"/>
                <a:chOff x="1356576" y="3110709"/>
                <a:chExt cx="3082294" cy="738033"/>
              </a:xfrm>
            </p:grpSpPr>
            <p:sp>
              <p:nvSpPr>
                <p:cNvPr id="66" name="Freeform: Shape 71">
                  <a:extLst>
                    <a:ext uri="{FF2B5EF4-FFF2-40B4-BE49-F238E27FC236}">
                      <a16:creationId xmlns:a16="http://schemas.microsoft.com/office/drawing/2014/main" id="{11F2FBE6-CD71-6451-AD54-5F80076D3A18}"/>
                    </a:ext>
                  </a:extLst>
                </p:cNvPr>
                <p:cNvSpPr/>
                <p:nvPr/>
              </p:nvSpPr>
              <p:spPr>
                <a:xfrm>
                  <a:off x="1356576"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67" name="Straight Connector 72">
                  <a:extLst>
                    <a:ext uri="{FF2B5EF4-FFF2-40B4-BE49-F238E27FC236}">
                      <a16:creationId xmlns:a16="http://schemas.microsoft.com/office/drawing/2014/main" id="{66175EE9-3D85-1249-C6E2-CF4F3D2177D5}"/>
                    </a:ext>
                  </a:extLst>
                </p:cNvPr>
                <p:cNvCxnSpPr>
                  <a:cxnSpLocks/>
                </p:cNvCxnSpPr>
                <p:nvPr/>
              </p:nvCxnSpPr>
              <p:spPr>
                <a:xfrm>
                  <a:off x="2661125" y="3113991"/>
                  <a:ext cx="1777745"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64">
                <a:extLst>
                  <a:ext uri="{FF2B5EF4-FFF2-40B4-BE49-F238E27FC236}">
                    <a16:creationId xmlns:a16="http://schemas.microsoft.com/office/drawing/2014/main" id="{02896EAB-A69D-E04F-9D9B-D4BB0F1B2F57}"/>
                  </a:ext>
                </a:extLst>
              </p:cNvPr>
              <p:cNvGrpSpPr/>
              <p:nvPr/>
            </p:nvGrpSpPr>
            <p:grpSpPr>
              <a:xfrm flipH="1">
                <a:off x="10352879" y="3467489"/>
                <a:ext cx="94248" cy="583914"/>
                <a:chOff x="1860866" y="3846200"/>
                <a:chExt cx="146328" cy="946021"/>
              </a:xfrm>
            </p:grpSpPr>
            <p:cxnSp>
              <p:nvCxnSpPr>
                <p:cNvPr id="62" name="Straight Connector 65">
                  <a:extLst>
                    <a:ext uri="{FF2B5EF4-FFF2-40B4-BE49-F238E27FC236}">
                      <a16:creationId xmlns:a16="http://schemas.microsoft.com/office/drawing/2014/main" id="{234C1F99-CCE4-0675-4A5F-C49A2EC5D0BD}"/>
                    </a:ext>
                  </a:extLst>
                </p:cNvPr>
                <p:cNvCxnSpPr>
                  <a:cxnSpLocks/>
                </p:cNvCxnSpPr>
                <p:nvPr/>
              </p:nvCxnSpPr>
              <p:spPr>
                <a:xfrm>
                  <a:off x="1934030"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3" name="Group 66">
                  <a:extLst>
                    <a:ext uri="{FF2B5EF4-FFF2-40B4-BE49-F238E27FC236}">
                      <a16:creationId xmlns:a16="http://schemas.microsoft.com/office/drawing/2014/main" id="{E693CA13-7EA8-8C31-4B60-A4A070F9D997}"/>
                    </a:ext>
                  </a:extLst>
                </p:cNvPr>
                <p:cNvGrpSpPr/>
                <p:nvPr/>
              </p:nvGrpSpPr>
              <p:grpSpPr>
                <a:xfrm flipH="1">
                  <a:off x="1860866" y="4645893"/>
                  <a:ext cx="146328" cy="146328"/>
                  <a:chOff x="1064088" y="2477775"/>
                  <a:chExt cx="1606552" cy="1606550"/>
                </a:xfrm>
              </p:grpSpPr>
              <p:sp>
                <p:nvSpPr>
                  <p:cNvPr id="64" name="Oval 67">
                    <a:extLst>
                      <a:ext uri="{FF2B5EF4-FFF2-40B4-BE49-F238E27FC236}">
                        <a16:creationId xmlns:a16="http://schemas.microsoft.com/office/drawing/2014/main" id="{2A0F3085-CFC8-1309-CAB3-E652D3367B8D}"/>
                      </a:ext>
                    </a:extLst>
                  </p:cNvPr>
                  <p:cNvSpPr/>
                  <p:nvPr/>
                </p:nvSpPr>
                <p:spPr>
                  <a:xfrm>
                    <a:off x="1064088"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5" name="Oval 68">
                    <a:extLst>
                      <a:ext uri="{FF2B5EF4-FFF2-40B4-BE49-F238E27FC236}">
                        <a16:creationId xmlns:a16="http://schemas.microsoft.com/office/drawing/2014/main" id="{77CEF79F-9F5D-7CA3-3FC7-D522932C2CCB}"/>
                      </a:ext>
                    </a:extLst>
                  </p:cNvPr>
                  <p:cNvSpPr/>
                  <p:nvPr/>
                </p:nvSpPr>
                <p:spPr>
                  <a:xfrm>
                    <a:off x="1258374" y="2672071"/>
                    <a:ext cx="1217968" cy="1217993"/>
                  </a:xfrm>
                  <a:prstGeom prst="ellipse">
                    <a:avLst/>
                  </a:prstGeom>
                  <a:solidFill>
                    <a:schemeClr val="bg1"/>
                  </a:solidFill>
                  <a:ln>
                    <a:solidFill>
                      <a:srgbClr val="7030A0"/>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18" name="Group 53">
                <a:extLst>
                  <a:ext uri="{FF2B5EF4-FFF2-40B4-BE49-F238E27FC236}">
                    <a16:creationId xmlns:a16="http://schemas.microsoft.com/office/drawing/2014/main" id="{D408582D-898F-C9E9-8006-4CB5CF1967BD}"/>
                  </a:ext>
                </a:extLst>
              </p:cNvPr>
              <p:cNvGrpSpPr/>
              <p:nvPr/>
            </p:nvGrpSpPr>
            <p:grpSpPr>
              <a:xfrm flipH="1">
                <a:off x="10280993" y="2822906"/>
                <a:ext cx="341894" cy="341894"/>
                <a:chOff x="3810000" y="1142999"/>
                <a:chExt cx="4572000" cy="4572000"/>
              </a:xfrm>
            </p:grpSpPr>
            <p:sp>
              <p:nvSpPr>
                <p:cNvPr id="53" name="Freeform: Shape 54">
                  <a:extLst>
                    <a:ext uri="{FF2B5EF4-FFF2-40B4-BE49-F238E27FC236}">
                      <a16:creationId xmlns:a16="http://schemas.microsoft.com/office/drawing/2014/main" id="{A53C98A8-D489-501B-A382-0A4993935ACD}"/>
                    </a:ext>
                  </a:extLst>
                </p:cNvPr>
                <p:cNvSpPr/>
                <p:nvPr/>
              </p:nvSpPr>
              <p:spPr>
                <a:xfrm>
                  <a:off x="3886219" y="1523998"/>
                  <a:ext cx="4114800" cy="4114807"/>
                </a:xfrm>
                <a:custGeom>
                  <a:avLst/>
                  <a:gdLst>
                    <a:gd name="connsiteX0" fmla="*/ 4114800 w 4114800"/>
                    <a:gd name="connsiteY0" fmla="*/ 4114800 h 4114800"/>
                    <a:gd name="connsiteX1" fmla="*/ 304800 w 4114800"/>
                    <a:gd name="connsiteY1" fmla="*/ 4114800 h 4114800"/>
                    <a:gd name="connsiteX2" fmla="*/ 0 w 4114800"/>
                    <a:gd name="connsiteY2" fmla="*/ 3810000 h 4114800"/>
                    <a:gd name="connsiteX3" fmla="*/ 0 w 4114800"/>
                    <a:gd name="connsiteY3" fmla="*/ 304800 h 4114800"/>
                    <a:gd name="connsiteX4" fmla="*/ 304800 w 4114800"/>
                    <a:gd name="connsiteY4" fmla="*/ 0 h 4114800"/>
                    <a:gd name="connsiteX5" fmla="*/ 1371600 w 4114800"/>
                    <a:gd name="connsiteY5" fmla="*/ 0 h 4114800"/>
                    <a:gd name="connsiteX6" fmla="*/ 1676400 w 4114800"/>
                    <a:gd name="connsiteY6" fmla="*/ 304800 h 4114800"/>
                    <a:gd name="connsiteX7" fmla="*/ 1676400 w 4114800"/>
                    <a:gd name="connsiteY7" fmla="*/ 1219200 h 4114800"/>
                    <a:gd name="connsiteX8" fmla="*/ 3505200 w 4114800"/>
                    <a:gd name="connsiteY8" fmla="*/ 1219200 h 4114800"/>
                    <a:gd name="connsiteX9" fmla="*/ 3810000 w 4114800"/>
                    <a:gd name="connsiteY9" fmla="*/ 1524000 h 4114800"/>
                    <a:gd name="connsiteX10" fmla="*/ 3810000 w 4114800"/>
                    <a:gd name="connsiteY10" fmla="*/ 3810000 h 4114800"/>
                    <a:gd name="connsiteX11" fmla="*/ 4114800 w 4114800"/>
                    <a:gd name="connsiteY11"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4800" h="4114800">
                      <a:moveTo>
                        <a:pt x="4114800" y="4114800"/>
                      </a:moveTo>
                      <a:lnTo>
                        <a:pt x="304800" y="4114800"/>
                      </a:lnTo>
                      <a:cubicBezTo>
                        <a:pt x="136464" y="4114800"/>
                        <a:pt x="0" y="3978335"/>
                        <a:pt x="0" y="3810000"/>
                      </a:cubicBezTo>
                      <a:lnTo>
                        <a:pt x="0" y="304800"/>
                      </a:lnTo>
                      <a:cubicBezTo>
                        <a:pt x="0" y="136464"/>
                        <a:pt x="136464" y="0"/>
                        <a:pt x="304800" y="0"/>
                      </a:cubicBezTo>
                      <a:lnTo>
                        <a:pt x="1371600" y="0"/>
                      </a:lnTo>
                      <a:cubicBezTo>
                        <a:pt x="1539935" y="0"/>
                        <a:pt x="1676400" y="136464"/>
                        <a:pt x="1676400" y="304800"/>
                      </a:cubicBezTo>
                      <a:lnTo>
                        <a:pt x="1676400" y="1219200"/>
                      </a:lnTo>
                      <a:lnTo>
                        <a:pt x="3505200" y="1219200"/>
                      </a:lnTo>
                      <a:cubicBezTo>
                        <a:pt x="3673535" y="1219200"/>
                        <a:pt x="3810000" y="1355665"/>
                        <a:pt x="3810000" y="1524000"/>
                      </a:cubicBezTo>
                      <a:lnTo>
                        <a:pt x="3810000" y="3810000"/>
                      </a:lnTo>
                      <a:cubicBezTo>
                        <a:pt x="3810000" y="3978335"/>
                        <a:pt x="3946465" y="4114800"/>
                        <a:pt x="4114800" y="4114800"/>
                      </a:cubicBezTo>
                      <a:close/>
                    </a:path>
                  </a:pathLst>
                </a:custGeom>
                <a:solidFill>
                  <a:srgbClr val="7030A0"/>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54" name="Freeform: Shape 55">
                  <a:extLst>
                    <a:ext uri="{FF2B5EF4-FFF2-40B4-BE49-F238E27FC236}">
                      <a16:creationId xmlns:a16="http://schemas.microsoft.com/office/drawing/2014/main" id="{E493293A-475F-F7F9-C8EB-100EE58B9D9D}"/>
                    </a:ext>
                  </a:extLst>
                </p:cNvPr>
                <p:cNvSpPr/>
                <p:nvPr/>
              </p:nvSpPr>
              <p:spPr>
                <a:xfrm>
                  <a:off x="6024687" y="1219200"/>
                  <a:ext cx="1366712" cy="2895600"/>
                </a:xfrm>
                <a:custGeom>
                  <a:avLst/>
                  <a:gdLst>
                    <a:gd name="connsiteX0" fmla="*/ 528513 w 1366712"/>
                    <a:gd name="connsiteY0" fmla="*/ 2895600 h 2895600"/>
                    <a:gd name="connsiteX1" fmla="*/ 528513 w 1366712"/>
                    <a:gd name="connsiteY1" fmla="*/ 304800 h 2895600"/>
                    <a:gd name="connsiteX2" fmla="*/ 223713 w 1366712"/>
                    <a:gd name="connsiteY2" fmla="*/ 0 h 2895600"/>
                    <a:gd name="connsiteX3" fmla="*/ 1366713 w 1366712"/>
                    <a:gd name="connsiteY3" fmla="*/ 0 h 2895600"/>
                    <a:gd name="connsiteX4" fmla="*/ 1366713 w 1366712"/>
                    <a:gd name="connsiteY4" fmla="*/ 1143000 h 2895600"/>
                    <a:gd name="connsiteX5" fmla="*/ 985713 w 1366712"/>
                    <a:gd name="connsiteY5" fmla="*/ 762000 h 2895600"/>
                    <a:gd name="connsiteX6" fmla="*/ 528513 w 1366712"/>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6712" h="2895600">
                      <a:moveTo>
                        <a:pt x="528513" y="2895600"/>
                      </a:moveTo>
                      <a:cubicBezTo>
                        <a:pt x="-175166" y="2192941"/>
                        <a:pt x="-177175" y="1011555"/>
                        <a:pt x="528513" y="304800"/>
                      </a:cubicBezTo>
                      <a:lnTo>
                        <a:pt x="223713" y="0"/>
                      </a:lnTo>
                      <a:lnTo>
                        <a:pt x="1366713" y="0"/>
                      </a:lnTo>
                      <a:lnTo>
                        <a:pt x="1366713" y="1143000"/>
                      </a:lnTo>
                      <a:lnTo>
                        <a:pt x="985713" y="762000"/>
                      </a:lnTo>
                      <a:cubicBezTo>
                        <a:pt x="280024" y="1468755"/>
                        <a:pt x="204196" y="2571750"/>
                        <a:pt x="528513" y="2895600"/>
                      </a:cubicBezTo>
                      <a:close/>
                    </a:path>
                  </a:pathLst>
                </a:custGeom>
                <a:solidFill>
                  <a:srgbClr val="7D49C7"/>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55" name="Freeform: Shape 56">
                  <a:extLst>
                    <a:ext uri="{FF2B5EF4-FFF2-40B4-BE49-F238E27FC236}">
                      <a16:creationId xmlns:a16="http://schemas.microsoft.com/office/drawing/2014/main" id="{006594F1-E354-DB8E-4D90-BD5E5792166B}"/>
                    </a:ext>
                  </a:extLst>
                </p:cNvPr>
                <p:cNvSpPr/>
                <p:nvPr/>
              </p:nvSpPr>
              <p:spPr>
                <a:xfrm>
                  <a:off x="3810000" y="1142999"/>
                  <a:ext cx="4572000" cy="4572000"/>
                </a:xfrm>
                <a:custGeom>
                  <a:avLst/>
                  <a:gdLst>
                    <a:gd name="connsiteX0" fmla="*/ 4191000 w 4572000"/>
                    <a:gd name="connsiteY0" fmla="*/ 914400 h 4572000"/>
                    <a:gd name="connsiteX1" fmla="*/ 3657600 w 4572000"/>
                    <a:gd name="connsiteY1" fmla="*/ 914400 h 4572000"/>
                    <a:gd name="connsiteX2" fmla="*/ 3657600 w 4572000"/>
                    <a:gd name="connsiteY2" fmla="*/ 76200 h 4572000"/>
                    <a:gd name="connsiteX3" fmla="*/ 3581400 w 4572000"/>
                    <a:gd name="connsiteY3" fmla="*/ 0 h 4572000"/>
                    <a:gd name="connsiteX4" fmla="*/ 2438400 w 4572000"/>
                    <a:gd name="connsiteY4" fmla="*/ 0 h 4572000"/>
                    <a:gd name="connsiteX5" fmla="*/ 2362200 w 4572000"/>
                    <a:gd name="connsiteY5" fmla="*/ 76197 h 4572000"/>
                    <a:gd name="connsiteX6" fmla="*/ 2384517 w 4572000"/>
                    <a:gd name="connsiteY6" fmla="*/ 130083 h 4572000"/>
                    <a:gd name="connsiteX7" fmla="*/ 2636520 w 4572000"/>
                    <a:gd name="connsiteY7" fmla="*/ 382124 h 4572000"/>
                    <a:gd name="connsiteX8" fmla="*/ 2292506 w 4572000"/>
                    <a:gd name="connsiteY8" fmla="*/ 914400 h 4572000"/>
                    <a:gd name="connsiteX9" fmla="*/ 1828800 w 4572000"/>
                    <a:gd name="connsiteY9" fmla="*/ 914400 h 4572000"/>
                    <a:gd name="connsiteX10" fmla="*/ 1828800 w 4572000"/>
                    <a:gd name="connsiteY10" fmla="*/ 685800 h 4572000"/>
                    <a:gd name="connsiteX11" fmla="*/ 1447800 w 4572000"/>
                    <a:gd name="connsiteY11" fmla="*/ 304800 h 4572000"/>
                    <a:gd name="connsiteX12" fmla="*/ 381000 w 4572000"/>
                    <a:gd name="connsiteY12" fmla="*/ 304800 h 4572000"/>
                    <a:gd name="connsiteX13" fmla="*/ 0 w 4572000"/>
                    <a:gd name="connsiteY13" fmla="*/ 685800 h 4572000"/>
                    <a:gd name="connsiteX14" fmla="*/ 0 w 4572000"/>
                    <a:gd name="connsiteY14" fmla="*/ 4191000 h 4572000"/>
                    <a:gd name="connsiteX15" fmla="*/ 381000 w 4572000"/>
                    <a:gd name="connsiteY15" fmla="*/ 4572000 h 4572000"/>
                    <a:gd name="connsiteX16" fmla="*/ 4191000 w 4572000"/>
                    <a:gd name="connsiteY16" fmla="*/ 4572000 h 4572000"/>
                    <a:gd name="connsiteX17" fmla="*/ 4572000 w 4572000"/>
                    <a:gd name="connsiteY17" fmla="*/ 4191000 h 4572000"/>
                    <a:gd name="connsiteX18" fmla="*/ 4572000 w 4572000"/>
                    <a:gd name="connsiteY18" fmla="*/ 1295400 h 4572000"/>
                    <a:gd name="connsiteX19" fmla="*/ 4191000 w 4572000"/>
                    <a:gd name="connsiteY19" fmla="*/ 914400 h 4572000"/>
                    <a:gd name="connsiteX20" fmla="*/ 2797083 w 4572000"/>
                    <a:gd name="connsiteY20" fmla="*/ 327117 h 4572000"/>
                    <a:gd name="connsiteX21" fmla="*/ 2622366 w 4572000"/>
                    <a:gd name="connsiteY21" fmla="*/ 152400 h 4572000"/>
                    <a:gd name="connsiteX22" fmla="*/ 3505200 w 4572000"/>
                    <a:gd name="connsiteY22" fmla="*/ 152400 h 4572000"/>
                    <a:gd name="connsiteX23" fmla="*/ 3505200 w 4572000"/>
                    <a:gd name="connsiteY23" fmla="*/ 1035234 h 4572000"/>
                    <a:gd name="connsiteX24" fmla="*/ 3254283 w 4572000"/>
                    <a:gd name="connsiteY24" fmla="*/ 784317 h 4572000"/>
                    <a:gd name="connsiteX25" fmla="*/ 3200400 w 4572000"/>
                    <a:gd name="connsiteY25" fmla="*/ 762000 h 4572000"/>
                    <a:gd name="connsiteX26" fmla="*/ 3146508 w 4572000"/>
                    <a:gd name="connsiteY26" fmla="*/ 784355 h 4572000"/>
                    <a:gd name="connsiteX27" fmla="*/ 2510390 w 4572000"/>
                    <a:gd name="connsiteY27" fmla="*/ 2036188 h 4572000"/>
                    <a:gd name="connsiteX28" fmla="*/ 2488835 w 4572000"/>
                    <a:gd name="connsiteY28" fmla="*/ 2498198 h 4572000"/>
                    <a:gd name="connsiteX29" fmla="*/ 2290915 w 4572000"/>
                    <a:gd name="connsiteY29" fmla="*/ 1677876 h 4572000"/>
                    <a:gd name="connsiteX30" fmla="*/ 2797150 w 4572000"/>
                    <a:gd name="connsiteY30" fmla="*/ 434864 h 4572000"/>
                    <a:gd name="connsiteX31" fmla="*/ 2797083 w 4572000"/>
                    <a:gd name="connsiteY31" fmla="*/ 327117 h 4572000"/>
                    <a:gd name="connsiteX32" fmla="*/ 2235013 w 4572000"/>
                    <a:gd name="connsiteY32" fmla="*/ 1066800 h 4572000"/>
                    <a:gd name="connsiteX33" fmla="*/ 2144411 w 4572000"/>
                    <a:gd name="connsiteY33" fmla="*/ 1524000 h 4572000"/>
                    <a:gd name="connsiteX34" fmla="*/ 1828800 w 4572000"/>
                    <a:gd name="connsiteY34" fmla="*/ 1524000 h 4572000"/>
                    <a:gd name="connsiteX35" fmla="*/ 1828800 w 4572000"/>
                    <a:gd name="connsiteY35" fmla="*/ 1066800 h 4572000"/>
                    <a:gd name="connsiteX36" fmla="*/ 381000 w 4572000"/>
                    <a:gd name="connsiteY36" fmla="*/ 4419600 h 4572000"/>
                    <a:gd name="connsiteX37" fmla="*/ 152400 w 4572000"/>
                    <a:gd name="connsiteY37" fmla="*/ 4191000 h 4572000"/>
                    <a:gd name="connsiteX38" fmla="*/ 152400 w 4572000"/>
                    <a:gd name="connsiteY38" fmla="*/ 685800 h 4572000"/>
                    <a:gd name="connsiteX39" fmla="*/ 381000 w 4572000"/>
                    <a:gd name="connsiteY39" fmla="*/ 457200 h 4572000"/>
                    <a:gd name="connsiteX40" fmla="*/ 1447800 w 4572000"/>
                    <a:gd name="connsiteY40" fmla="*/ 457200 h 4572000"/>
                    <a:gd name="connsiteX41" fmla="*/ 1676400 w 4572000"/>
                    <a:gd name="connsiteY41" fmla="*/ 685800 h 4572000"/>
                    <a:gd name="connsiteX42" fmla="*/ 1676400 w 4572000"/>
                    <a:gd name="connsiteY42" fmla="*/ 1600200 h 4572000"/>
                    <a:gd name="connsiteX43" fmla="*/ 1752600 w 4572000"/>
                    <a:gd name="connsiteY43" fmla="*/ 1676400 h 4572000"/>
                    <a:gd name="connsiteX44" fmla="*/ 2138505 w 4572000"/>
                    <a:gd name="connsiteY44" fmla="*/ 1676400 h 4572000"/>
                    <a:gd name="connsiteX45" fmla="*/ 2138505 w 4572000"/>
                    <a:gd name="connsiteY45" fmla="*/ 1677962 h 4572000"/>
                    <a:gd name="connsiteX46" fmla="*/ 2689374 w 4572000"/>
                    <a:gd name="connsiteY46" fmla="*/ 3025750 h 4572000"/>
                    <a:gd name="connsiteX47" fmla="*/ 2797140 w 4572000"/>
                    <a:gd name="connsiteY47" fmla="*/ 3025674 h 4572000"/>
                    <a:gd name="connsiteX48" fmla="*/ 2797064 w 4572000"/>
                    <a:gd name="connsiteY48" fmla="*/ 2917908 h 4572000"/>
                    <a:gd name="connsiteX49" fmla="*/ 2660752 w 4572000"/>
                    <a:gd name="connsiteY49" fmla="*/ 2060982 h 4572000"/>
                    <a:gd name="connsiteX50" fmla="*/ 2761298 w 4572000"/>
                    <a:gd name="connsiteY50" fmla="*/ 1676400 h 4572000"/>
                    <a:gd name="connsiteX51" fmla="*/ 3581400 w 4572000"/>
                    <a:gd name="connsiteY51" fmla="*/ 1676400 h 4572000"/>
                    <a:gd name="connsiteX52" fmla="*/ 3810000 w 4572000"/>
                    <a:gd name="connsiteY52" fmla="*/ 1905000 h 4572000"/>
                    <a:gd name="connsiteX53" fmla="*/ 3810000 w 4572000"/>
                    <a:gd name="connsiteY53" fmla="*/ 4191000 h 4572000"/>
                    <a:gd name="connsiteX54" fmla="*/ 3886381 w 4572000"/>
                    <a:gd name="connsiteY54" fmla="*/ 4419600 h 4572000"/>
                    <a:gd name="connsiteX55" fmla="*/ 4419600 w 4572000"/>
                    <a:gd name="connsiteY55" fmla="*/ 4191000 h 4572000"/>
                    <a:gd name="connsiteX56" fmla="*/ 4191000 w 4572000"/>
                    <a:gd name="connsiteY56" fmla="*/ 4419600 h 4572000"/>
                    <a:gd name="connsiteX57" fmla="*/ 3962400 w 4572000"/>
                    <a:gd name="connsiteY57" fmla="*/ 4191000 h 4572000"/>
                    <a:gd name="connsiteX58" fmla="*/ 3962400 w 4572000"/>
                    <a:gd name="connsiteY58" fmla="*/ 1905000 h 4572000"/>
                    <a:gd name="connsiteX59" fmla="*/ 3581400 w 4572000"/>
                    <a:gd name="connsiteY59" fmla="*/ 1524000 h 4572000"/>
                    <a:gd name="connsiteX60" fmla="*/ 2822486 w 4572000"/>
                    <a:gd name="connsiteY60" fmla="*/ 1524000 h 4572000"/>
                    <a:gd name="connsiteX61" fmla="*/ 3201438 w 4572000"/>
                    <a:gd name="connsiteY61" fmla="*/ 946995 h 4572000"/>
                    <a:gd name="connsiteX62" fmla="*/ 3527517 w 4572000"/>
                    <a:gd name="connsiteY62" fmla="*/ 1273083 h 4572000"/>
                    <a:gd name="connsiteX63" fmla="*/ 3635283 w 4572000"/>
                    <a:gd name="connsiteY63" fmla="*/ 1273083 h 4572000"/>
                    <a:gd name="connsiteX64" fmla="*/ 3657600 w 4572000"/>
                    <a:gd name="connsiteY64" fmla="*/ 1219200 h 4572000"/>
                    <a:gd name="connsiteX65" fmla="*/ 3657600 w 4572000"/>
                    <a:gd name="connsiteY65" fmla="*/ 1066800 h 4572000"/>
                    <a:gd name="connsiteX66" fmla="*/ 4191000 w 4572000"/>
                    <a:gd name="connsiteY66" fmla="*/ 1066800 h 4572000"/>
                    <a:gd name="connsiteX67" fmla="*/ 4419600 w 4572000"/>
                    <a:gd name="connsiteY67" fmla="*/ 12954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572000" h="4572000">
                      <a:moveTo>
                        <a:pt x="4191000" y="914400"/>
                      </a:moveTo>
                      <a:lnTo>
                        <a:pt x="3657600" y="914400"/>
                      </a:lnTo>
                      <a:lnTo>
                        <a:pt x="3657600" y="76200"/>
                      </a:lnTo>
                      <a:cubicBezTo>
                        <a:pt x="3657600" y="34116"/>
                        <a:pt x="3623482" y="0"/>
                        <a:pt x="3581400" y="0"/>
                      </a:cubicBezTo>
                      <a:lnTo>
                        <a:pt x="2438400" y="0"/>
                      </a:lnTo>
                      <a:cubicBezTo>
                        <a:pt x="2396319" y="-2"/>
                        <a:pt x="2362200" y="34113"/>
                        <a:pt x="2362200" y="76197"/>
                      </a:cubicBezTo>
                      <a:cubicBezTo>
                        <a:pt x="2362200" y="96408"/>
                        <a:pt x="2370230" y="115792"/>
                        <a:pt x="2384517" y="130083"/>
                      </a:cubicBezTo>
                      <a:lnTo>
                        <a:pt x="2636520" y="382124"/>
                      </a:lnTo>
                      <a:cubicBezTo>
                        <a:pt x="2492350" y="538644"/>
                        <a:pt x="2376002" y="718664"/>
                        <a:pt x="2292506" y="914400"/>
                      </a:cubicBezTo>
                      <a:lnTo>
                        <a:pt x="1828800" y="914400"/>
                      </a:lnTo>
                      <a:lnTo>
                        <a:pt x="1828800" y="685800"/>
                      </a:lnTo>
                      <a:cubicBezTo>
                        <a:pt x="1828562" y="475478"/>
                        <a:pt x="1658122" y="305036"/>
                        <a:pt x="1447800" y="304800"/>
                      </a:cubicBezTo>
                      <a:lnTo>
                        <a:pt x="381000" y="304800"/>
                      </a:lnTo>
                      <a:cubicBezTo>
                        <a:pt x="170678" y="305036"/>
                        <a:pt x="236" y="475478"/>
                        <a:pt x="0" y="685800"/>
                      </a:cubicBezTo>
                      <a:lnTo>
                        <a:pt x="0" y="4191000"/>
                      </a:lnTo>
                      <a:cubicBezTo>
                        <a:pt x="236" y="4401322"/>
                        <a:pt x="170678" y="4571762"/>
                        <a:pt x="381000" y="4572000"/>
                      </a:cubicBezTo>
                      <a:lnTo>
                        <a:pt x="4191000" y="4572000"/>
                      </a:lnTo>
                      <a:cubicBezTo>
                        <a:pt x="4401322" y="4571762"/>
                        <a:pt x="4571762" y="4401322"/>
                        <a:pt x="4572000" y="4191000"/>
                      </a:cubicBezTo>
                      <a:lnTo>
                        <a:pt x="4572000" y="1295400"/>
                      </a:lnTo>
                      <a:cubicBezTo>
                        <a:pt x="4571762" y="1085079"/>
                        <a:pt x="4401322" y="914638"/>
                        <a:pt x="4191000" y="914400"/>
                      </a:cubicBezTo>
                      <a:close/>
                      <a:moveTo>
                        <a:pt x="2797083" y="327117"/>
                      </a:moveTo>
                      <a:lnTo>
                        <a:pt x="2622366" y="152400"/>
                      </a:lnTo>
                      <a:lnTo>
                        <a:pt x="3505200" y="152400"/>
                      </a:lnTo>
                      <a:lnTo>
                        <a:pt x="3505200" y="1035234"/>
                      </a:lnTo>
                      <a:lnTo>
                        <a:pt x="3254283" y="784317"/>
                      </a:lnTo>
                      <a:cubicBezTo>
                        <a:pt x="3239996" y="770027"/>
                        <a:pt x="3220612" y="761999"/>
                        <a:pt x="3200400" y="762000"/>
                      </a:cubicBezTo>
                      <a:cubicBezTo>
                        <a:pt x="3180179" y="762007"/>
                        <a:pt x="3160795" y="770049"/>
                        <a:pt x="3146508" y="784355"/>
                      </a:cubicBezTo>
                      <a:cubicBezTo>
                        <a:pt x="2814485" y="1116863"/>
                        <a:pt x="2588571" y="1561433"/>
                        <a:pt x="2510390" y="2036188"/>
                      </a:cubicBezTo>
                      <a:cubicBezTo>
                        <a:pt x="2484187" y="2188712"/>
                        <a:pt x="2476948" y="2343893"/>
                        <a:pt x="2488835" y="2498198"/>
                      </a:cubicBezTo>
                      <a:cubicBezTo>
                        <a:pt x="2357752" y="2244690"/>
                        <a:pt x="2289848" y="1963265"/>
                        <a:pt x="2290915" y="1677876"/>
                      </a:cubicBezTo>
                      <a:cubicBezTo>
                        <a:pt x="2290658" y="1203474"/>
                        <a:pt x="2470442" y="762019"/>
                        <a:pt x="2797150" y="434864"/>
                      </a:cubicBezTo>
                      <a:cubicBezTo>
                        <a:pt x="2826877" y="405090"/>
                        <a:pt x="2826849" y="356855"/>
                        <a:pt x="2797083" y="327117"/>
                      </a:cubicBezTo>
                      <a:close/>
                      <a:moveTo>
                        <a:pt x="2235013" y="1066800"/>
                      </a:moveTo>
                      <a:cubicBezTo>
                        <a:pt x="2186511" y="1215000"/>
                        <a:pt x="2156098" y="1368504"/>
                        <a:pt x="2144411" y="1524000"/>
                      </a:cubicBezTo>
                      <a:lnTo>
                        <a:pt x="1828800" y="1524000"/>
                      </a:lnTo>
                      <a:lnTo>
                        <a:pt x="1828800" y="1066800"/>
                      </a:lnTo>
                      <a:close/>
                      <a:moveTo>
                        <a:pt x="381000" y="4419600"/>
                      </a:moveTo>
                      <a:cubicBezTo>
                        <a:pt x="254806" y="4419457"/>
                        <a:pt x="152542" y="4317197"/>
                        <a:pt x="152400" y="4191000"/>
                      </a:cubicBezTo>
                      <a:lnTo>
                        <a:pt x="152400" y="685800"/>
                      </a:lnTo>
                      <a:cubicBezTo>
                        <a:pt x="152542" y="559606"/>
                        <a:pt x="254806" y="457342"/>
                        <a:pt x="381000" y="457200"/>
                      </a:cubicBezTo>
                      <a:lnTo>
                        <a:pt x="1447800" y="457200"/>
                      </a:lnTo>
                      <a:cubicBezTo>
                        <a:pt x="1573997" y="457342"/>
                        <a:pt x="1676257" y="559606"/>
                        <a:pt x="1676400" y="685800"/>
                      </a:cubicBezTo>
                      <a:lnTo>
                        <a:pt x="1676400" y="1600200"/>
                      </a:lnTo>
                      <a:cubicBezTo>
                        <a:pt x="1676400" y="1642282"/>
                        <a:pt x="1710519" y="1676400"/>
                        <a:pt x="1752600" y="1676400"/>
                      </a:cubicBezTo>
                      <a:lnTo>
                        <a:pt x="2138505" y="1676400"/>
                      </a:lnTo>
                      <a:lnTo>
                        <a:pt x="2138505" y="1677962"/>
                      </a:lnTo>
                      <a:cubicBezTo>
                        <a:pt x="2138782" y="2192627"/>
                        <a:pt x="2334416" y="2671277"/>
                        <a:pt x="2689374" y="3025750"/>
                      </a:cubicBezTo>
                      <a:cubicBezTo>
                        <a:pt x="2719150" y="3055487"/>
                        <a:pt x="2767403" y="3055449"/>
                        <a:pt x="2797140" y="3025674"/>
                      </a:cubicBezTo>
                      <a:cubicBezTo>
                        <a:pt x="2826877" y="2995898"/>
                        <a:pt x="2826839" y="2947645"/>
                        <a:pt x="2797064" y="2917908"/>
                      </a:cubicBezTo>
                      <a:cubicBezTo>
                        <a:pt x="2652332" y="2773385"/>
                        <a:pt x="2598820" y="2437019"/>
                        <a:pt x="2660752" y="2060982"/>
                      </a:cubicBezTo>
                      <a:cubicBezTo>
                        <a:pt x="2682631" y="1930022"/>
                        <a:pt x="2716283" y="1801311"/>
                        <a:pt x="2761298" y="1676400"/>
                      </a:cubicBezTo>
                      <a:lnTo>
                        <a:pt x="3581400" y="1676400"/>
                      </a:lnTo>
                      <a:cubicBezTo>
                        <a:pt x="3707597" y="1676543"/>
                        <a:pt x="3809857" y="1778803"/>
                        <a:pt x="3810000" y="1905000"/>
                      </a:cubicBezTo>
                      <a:lnTo>
                        <a:pt x="3810000" y="4191000"/>
                      </a:lnTo>
                      <a:cubicBezTo>
                        <a:pt x="3809905" y="4273477"/>
                        <a:pt x="3836727" y="4353744"/>
                        <a:pt x="3886381" y="4419600"/>
                      </a:cubicBezTo>
                      <a:close/>
                      <a:moveTo>
                        <a:pt x="4419600" y="4191000"/>
                      </a:moveTo>
                      <a:cubicBezTo>
                        <a:pt x="4419600" y="4317254"/>
                        <a:pt x="4317254" y="4419600"/>
                        <a:pt x="4191000" y="4419600"/>
                      </a:cubicBezTo>
                      <a:cubicBezTo>
                        <a:pt x="4064746" y="4419600"/>
                        <a:pt x="3962400" y="4317254"/>
                        <a:pt x="3962400" y="4191000"/>
                      </a:cubicBezTo>
                      <a:lnTo>
                        <a:pt x="3962400" y="1905000"/>
                      </a:lnTo>
                      <a:cubicBezTo>
                        <a:pt x="3962162" y="1694679"/>
                        <a:pt x="3791722" y="1524238"/>
                        <a:pt x="3581400" y="1524000"/>
                      </a:cubicBezTo>
                      <a:lnTo>
                        <a:pt x="2822486" y="1524000"/>
                      </a:lnTo>
                      <a:cubicBezTo>
                        <a:pt x="2916184" y="1312116"/>
                        <a:pt x="3044228" y="1117168"/>
                        <a:pt x="3201438" y="946995"/>
                      </a:cubicBezTo>
                      <a:lnTo>
                        <a:pt x="3527517" y="1273083"/>
                      </a:lnTo>
                      <a:cubicBezTo>
                        <a:pt x="3557273" y="1302839"/>
                        <a:pt x="3605518" y="1302839"/>
                        <a:pt x="3635283" y="1273083"/>
                      </a:cubicBezTo>
                      <a:cubicBezTo>
                        <a:pt x="3649571" y="1258795"/>
                        <a:pt x="3657600" y="1239412"/>
                        <a:pt x="3657600" y="1219200"/>
                      </a:cubicBezTo>
                      <a:lnTo>
                        <a:pt x="3657600" y="1066800"/>
                      </a:lnTo>
                      <a:lnTo>
                        <a:pt x="4191000" y="1066800"/>
                      </a:lnTo>
                      <a:cubicBezTo>
                        <a:pt x="4317197" y="1066943"/>
                        <a:pt x="4419457" y="1169203"/>
                        <a:pt x="4419600" y="1295400"/>
                      </a:cubicBezTo>
                      <a:close/>
                    </a:path>
                  </a:pathLst>
                </a:custGeom>
                <a:solidFill>
                  <a:srgbClr val="000000"/>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grpSp>
        <p:grpSp>
          <p:nvGrpSpPr>
            <p:cNvPr id="151" name="Group 150">
              <a:extLst>
                <a:ext uri="{FF2B5EF4-FFF2-40B4-BE49-F238E27FC236}">
                  <a16:creationId xmlns:a16="http://schemas.microsoft.com/office/drawing/2014/main" id="{145E0802-4812-370C-1FF9-FBBFE1D8599B}"/>
                </a:ext>
              </a:extLst>
            </p:cNvPr>
            <p:cNvGrpSpPr/>
            <p:nvPr/>
          </p:nvGrpSpPr>
          <p:grpSpPr>
            <a:xfrm>
              <a:off x="4627541" y="2723246"/>
              <a:ext cx="2060606" cy="1522613"/>
              <a:chOff x="5944177" y="2528790"/>
              <a:chExt cx="2060606" cy="1522613"/>
            </a:xfrm>
          </p:grpSpPr>
          <p:grpSp>
            <p:nvGrpSpPr>
              <p:cNvPr id="10" name="Group 46">
                <a:extLst>
                  <a:ext uri="{FF2B5EF4-FFF2-40B4-BE49-F238E27FC236}">
                    <a16:creationId xmlns:a16="http://schemas.microsoft.com/office/drawing/2014/main" id="{0A4C2F41-653E-594A-BB52-30EE81F9AA51}"/>
                  </a:ext>
                </a:extLst>
              </p:cNvPr>
              <p:cNvGrpSpPr/>
              <p:nvPr/>
            </p:nvGrpSpPr>
            <p:grpSpPr>
              <a:xfrm flipH="1">
                <a:off x="5944177" y="2528790"/>
                <a:ext cx="2060606" cy="1522613"/>
                <a:chOff x="5142600" y="2325375"/>
                <a:chExt cx="3338466" cy="2466846"/>
              </a:xfrm>
            </p:grpSpPr>
            <p:grpSp>
              <p:nvGrpSpPr>
                <p:cNvPr id="98" name="Group 122">
                  <a:extLst>
                    <a:ext uri="{FF2B5EF4-FFF2-40B4-BE49-F238E27FC236}">
                      <a16:creationId xmlns:a16="http://schemas.microsoft.com/office/drawing/2014/main" id="{7339D630-DCC9-7C90-BD2F-4256BECCCAF9}"/>
                    </a:ext>
                  </a:extLst>
                </p:cNvPr>
                <p:cNvGrpSpPr/>
                <p:nvPr/>
              </p:nvGrpSpPr>
              <p:grpSpPr>
                <a:xfrm>
                  <a:off x="5142600" y="2325375"/>
                  <a:ext cx="3338466" cy="1606550"/>
                  <a:chOff x="5142600" y="2325375"/>
                  <a:chExt cx="3338466" cy="1606550"/>
                </a:xfrm>
              </p:grpSpPr>
              <p:grpSp>
                <p:nvGrpSpPr>
                  <p:cNvPr id="104" name="Group 132">
                    <a:extLst>
                      <a:ext uri="{FF2B5EF4-FFF2-40B4-BE49-F238E27FC236}">
                        <a16:creationId xmlns:a16="http://schemas.microsoft.com/office/drawing/2014/main" id="{C4A7075D-7F93-0AA0-664B-B62FAC25D3BA}"/>
                      </a:ext>
                    </a:extLst>
                  </p:cNvPr>
                  <p:cNvGrpSpPr/>
                  <p:nvPr/>
                </p:nvGrpSpPr>
                <p:grpSpPr>
                  <a:xfrm>
                    <a:off x="5142600" y="2325375"/>
                    <a:ext cx="1606552" cy="1606550"/>
                    <a:chOff x="4053273" y="3655943"/>
                    <a:chExt cx="1224928" cy="1224928"/>
                  </a:xfrm>
                </p:grpSpPr>
                <p:sp>
                  <p:nvSpPr>
                    <p:cNvPr id="108" name="Oval 150">
                      <a:extLst>
                        <a:ext uri="{FF2B5EF4-FFF2-40B4-BE49-F238E27FC236}">
                          <a16:creationId xmlns:a16="http://schemas.microsoft.com/office/drawing/2014/main" id="{80F98CEE-89A4-35C1-AADD-F17BF3B709F8}"/>
                        </a:ext>
                      </a:extLst>
                    </p:cNvPr>
                    <p:cNvSpPr/>
                    <p:nvPr/>
                  </p:nvSpPr>
                  <p:spPr>
                    <a:xfrm>
                      <a:off x="4053273" y="3655943"/>
                      <a:ext cx="1224928" cy="1224928"/>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09" name="Oval 151">
                      <a:extLst>
                        <a:ext uri="{FF2B5EF4-FFF2-40B4-BE49-F238E27FC236}">
                          <a16:creationId xmlns:a16="http://schemas.microsoft.com/office/drawing/2014/main" id="{5E01132F-2CF8-8D51-0A62-A48637E8F977}"/>
                        </a:ext>
                      </a:extLst>
                    </p:cNvPr>
                    <p:cNvSpPr/>
                    <p:nvPr/>
                  </p:nvSpPr>
                  <p:spPr>
                    <a:xfrm>
                      <a:off x="4201413" y="3804084"/>
                      <a:ext cx="928649" cy="92864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05" name="Group 129">
                    <a:extLst>
                      <a:ext uri="{FF2B5EF4-FFF2-40B4-BE49-F238E27FC236}">
                        <a16:creationId xmlns:a16="http://schemas.microsoft.com/office/drawing/2014/main" id="{1C6F5AA8-95EB-EAA1-CBEB-8E94704596A5}"/>
                      </a:ext>
                    </a:extLst>
                  </p:cNvPr>
                  <p:cNvGrpSpPr/>
                  <p:nvPr/>
                </p:nvGrpSpPr>
                <p:grpSpPr>
                  <a:xfrm>
                    <a:off x="5368422" y="3110709"/>
                    <a:ext cx="3112644" cy="738033"/>
                    <a:chOff x="5368422" y="3110709"/>
                    <a:chExt cx="3112644" cy="738033"/>
                  </a:xfrm>
                </p:grpSpPr>
                <p:sp>
                  <p:nvSpPr>
                    <p:cNvPr id="106" name="Freeform: Shape 130">
                      <a:extLst>
                        <a:ext uri="{FF2B5EF4-FFF2-40B4-BE49-F238E27FC236}">
                          <a16:creationId xmlns:a16="http://schemas.microsoft.com/office/drawing/2014/main" id="{CC7BAF28-0B1D-BB51-5F1C-13D9C2541564}"/>
                        </a:ext>
                      </a:extLst>
                    </p:cNvPr>
                    <p:cNvSpPr/>
                    <p:nvPr/>
                  </p:nvSpPr>
                  <p:spPr>
                    <a:xfrm>
                      <a:off x="5368422"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107" name="Straight Connector 131">
                      <a:extLst>
                        <a:ext uri="{FF2B5EF4-FFF2-40B4-BE49-F238E27FC236}">
                          <a16:creationId xmlns:a16="http://schemas.microsoft.com/office/drawing/2014/main" id="{CE92635E-90CC-B4EC-1A75-9B488BB9F1BC}"/>
                        </a:ext>
                      </a:extLst>
                    </p:cNvPr>
                    <p:cNvCxnSpPr>
                      <a:cxnSpLocks/>
                      <a:stCxn id="108" idx="6"/>
                    </p:cNvCxnSpPr>
                    <p:nvPr/>
                  </p:nvCxnSpPr>
                  <p:spPr>
                    <a:xfrm flipV="1">
                      <a:off x="6749152" y="3120553"/>
                      <a:ext cx="1731914" cy="8097"/>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99" name="Group 123">
                  <a:extLst>
                    <a:ext uri="{FF2B5EF4-FFF2-40B4-BE49-F238E27FC236}">
                      <a16:creationId xmlns:a16="http://schemas.microsoft.com/office/drawing/2014/main" id="{2B1F6869-4F9A-B08A-B8CA-6843678D6C85}"/>
                    </a:ext>
                  </a:extLst>
                </p:cNvPr>
                <p:cNvGrpSpPr/>
                <p:nvPr/>
              </p:nvGrpSpPr>
              <p:grpSpPr>
                <a:xfrm>
                  <a:off x="5869988" y="3846200"/>
                  <a:ext cx="146328" cy="946021"/>
                  <a:chOff x="1840913" y="3846200"/>
                  <a:chExt cx="146328" cy="946021"/>
                </a:xfrm>
              </p:grpSpPr>
              <p:cxnSp>
                <p:nvCxnSpPr>
                  <p:cNvPr id="100" name="Straight Connector 124">
                    <a:extLst>
                      <a:ext uri="{FF2B5EF4-FFF2-40B4-BE49-F238E27FC236}">
                        <a16:creationId xmlns:a16="http://schemas.microsoft.com/office/drawing/2014/main" id="{70224DF4-0230-E289-A2A5-E32FC7D804E8}"/>
                      </a:ext>
                    </a:extLst>
                  </p:cNvPr>
                  <p:cNvCxnSpPr/>
                  <p:nvPr/>
                </p:nvCxnSpPr>
                <p:spPr>
                  <a:xfrm>
                    <a:off x="1914077"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1" name="Group 125">
                    <a:extLst>
                      <a:ext uri="{FF2B5EF4-FFF2-40B4-BE49-F238E27FC236}">
                        <a16:creationId xmlns:a16="http://schemas.microsoft.com/office/drawing/2014/main" id="{0A7024C8-60BA-BC3E-56CD-E9EB3A79D2B8}"/>
                      </a:ext>
                    </a:extLst>
                  </p:cNvPr>
                  <p:cNvGrpSpPr/>
                  <p:nvPr/>
                </p:nvGrpSpPr>
                <p:grpSpPr>
                  <a:xfrm flipH="1">
                    <a:off x="1840913" y="4645893"/>
                    <a:ext cx="146328" cy="146328"/>
                    <a:chOff x="1283154" y="2477775"/>
                    <a:chExt cx="1606552" cy="1606550"/>
                  </a:xfrm>
                </p:grpSpPr>
                <p:sp>
                  <p:nvSpPr>
                    <p:cNvPr id="102" name="Oval 126">
                      <a:extLst>
                        <a:ext uri="{FF2B5EF4-FFF2-40B4-BE49-F238E27FC236}">
                          <a16:creationId xmlns:a16="http://schemas.microsoft.com/office/drawing/2014/main" id="{762AEF4C-D953-8ABA-86AE-45AFFF6BACFF}"/>
                        </a:ext>
                      </a:extLst>
                    </p:cNvPr>
                    <p:cNvSpPr/>
                    <p:nvPr/>
                  </p:nvSpPr>
                  <p:spPr>
                    <a:xfrm>
                      <a:off x="1283154"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03" name="Oval 127">
                      <a:extLst>
                        <a:ext uri="{FF2B5EF4-FFF2-40B4-BE49-F238E27FC236}">
                          <a16:creationId xmlns:a16="http://schemas.microsoft.com/office/drawing/2014/main" id="{4AA4F7C8-2C26-5C88-B207-7F3B0DBABC09}"/>
                        </a:ext>
                      </a:extLst>
                    </p:cNvPr>
                    <p:cNvSpPr/>
                    <p:nvPr/>
                  </p:nvSpPr>
                  <p:spPr>
                    <a:xfrm>
                      <a:off x="1477447" y="26720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sp>
            <p:nvSpPr>
              <p:cNvPr id="21" name="Freeform: Shape 6">
                <a:extLst>
                  <a:ext uri="{FF2B5EF4-FFF2-40B4-BE49-F238E27FC236}">
                    <a16:creationId xmlns:a16="http://schemas.microsoft.com/office/drawing/2014/main" id="{41569094-8F28-0594-55E0-727F2C7FEB0B}"/>
                  </a:ext>
                </a:extLst>
              </p:cNvPr>
              <p:cNvSpPr/>
              <p:nvPr/>
            </p:nvSpPr>
            <p:spPr>
              <a:xfrm>
                <a:off x="7393433" y="2899408"/>
                <a:ext cx="219820" cy="220191"/>
              </a:xfrm>
              <a:custGeom>
                <a:avLst/>
                <a:gdLst>
                  <a:gd name="connsiteX0" fmla="*/ 109538 w 2571750"/>
                  <a:gd name="connsiteY0" fmla="*/ 1491615 h 2571750"/>
                  <a:gd name="connsiteX1" fmla="*/ 279083 w 2571750"/>
                  <a:gd name="connsiteY1" fmla="*/ 1491615 h 2571750"/>
                  <a:gd name="connsiteX2" fmla="*/ 432435 w 2571750"/>
                  <a:gd name="connsiteY2" fmla="*/ 1862138 h 2571750"/>
                  <a:gd name="connsiteX3" fmla="*/ 312420 w 2571750"/>
                  <a:gd name="connsiteY3" fmla="*/ 1982153 h 2571750"/>
                  <a:gd name="connsiteX4" fmla="*/ 312420 w 2571750"/>
                  <a:gd name="connsiteY4" fmla="*/ 2137410 h 2571750"/>
                  <a:gd name="connsiteX5" fmla="*/ 442912 w 2571750"/>
                  <a:gd name="connsiteY5" fmla="*/ 2267903 h 2571750"/>
                  <a:gd name="connsiteX6" fmla="*/ 598170 w 2571750"/>
                  <a:gd name="connsiteY6" fmla="*/ 2267903 h 2571750"/>
                  <a:gd name="connsiteX7" fmla="*/ 718185 w 2571750"/>
                  <a:gd name="connsiteY7" fmla="*/ 2147888 h 2571750"/>
                  <a:gd name="connsiteX8" fmla="*/ 1088708 w 2571750"/>
                  <a:gd name="connsiteY8" fmla="*/ 2301240 h 2571750"/>
                  <a:gd name="connsiteX9" fmla="*/ 1088708 w 2571750"/>
                  <a:gd name="connsiteY9" fmla="*/ 2470785 h 2571750"/>
                  <a:gd name="connsiteX10" fmla="*/ 1198245 w 2571750"/>
                  <a:gd name="connsiteY10" fmla="*/ 2580323 h 2571750"/>
                  <a:gd name="connsiteX11" fmla="*/ 1383030 w 2571750"/>
                  <a:gd name="connsiteY11" fmla="*/ 2580323 h 2571750"/>
                  <a:gd name="connsiteX12" fmla="*/ 1492568 w 2571750"/>
                  <a:gd name="connsiteY12" fmla="*/ 2470785 h 2571750"/>
                  <a:gd name="connsiteX13" fmla="*/ 1492568 w 2571750"/>
                  <a:gd name="connsiteY13" fmla="*/ 2301240 h 2571750"/>
                  <a:gd name="connsiteX14" fmla="*/ 1863090 w 2571750"/>
                  <a:gd name="connsiteY14" fmla="*/ 2147888 h 2571750"/>
                  <a:gd name="connsiteX15" fmla="*/ 1983105 w 2571750"/>
                  <a:gd name="connsiteY15" fmla="*/ 2267903 h 2571750"/>
                  <a:gd name="connsiteX16" fmla="*/ 2138362 w 2571750"/>
                  <a:gd name="connsiteY16" fmla="*/ 2267903 h 2571750"/>
                  <a:gd name="connsiteX17" fmla="*/ 2268855 w 2571750"/>
                  <a:gd name="connsiteY17" fmla="*/ 2137410 h 2571750"/>
                  <a:gd name="connsiteX18" fmla="*/ 2268855 w 2571750"/>
                  <a:gd name="connsiteY18" fmla="*/ 1982153 h 2571750"/>
                  <a:gd name="connsiteX19" fmla="*/ 2148840 w 2571750"/>
                  <a:gd name="connsiteY19" fmla="*/ 1862138 h 2571750"/>
                  <a:gd name="connsiteX20" fmla="*/ 2302193 w 2571750"/>
                  <a:gd name="connsiteY20" fmla="*/ 1491615 h 2571750"/>
                  <a:gd name="connsiteX21" fmla="*/ 2471737 w 2571750"/>
                  <a:gd name="connsiteY21" fmla="*/ 1491615 h 2571750"/>
                  <a:gd name="connsiteX22" fmla="*/ 2581275 w 2571750"/>
                  <a:gd name="connsiteY22" fmla="*/ 1382078 h 2571750"/>
                  <a:gd name="connsiteX23" fmla="*/ 2581275 w 2571750"/>
                  <a:gd name="connsiteY23" fmla="*/ 1198245 h 2571750"/>
                  <a:gd name="connsiteX24" fmla="*/ 2471737 w 2571750"/>
                  <a:gd name="connsiteY24" fmla="*/ 1088708 h 2571750"/>
                  <a:gd name="connsiteX25" fmla="*/ 2302193 w 2571750"/>
                  <a:gd name="connsiteY25" fmla="*/ 1088708 h 2571750"/>
                  <a:gd name="connsiteX26" fmla="*/ 2148840 w 2571750"/>
                  <a:gd name="connsiteY26" fmla="*/ 718185 h 2571750"/>
                  <a:gd name="connsiteX27" fmla="*/ 2268855 w 2571750"/>
                  <a:gd name="connsiteY27" fmla="*/ 598170 h 2571750"/>
                  <a:gd name="connsiteX28" fmla="*/ 2268855 w 2571750"/>
                  <a:gd name="connsiteY28" fmla="*/ 442913 h 2571750"/>
                  <a:gd name="connsiteX29" fmla="*/ 2137410 w 2571750"/>
                  <a:gd name="connsiteY29" fmla="*/ 312420 h 2571750"/>
                  <a:gd name="connsiteX30" fmla="*/ 1982152 w 2571750"/>
                  <a:gd name="connsiteY30" fmla="*/ 312420 h 2571750"/>
                  <a:gd name="connsiteX31" fmla="*/ 1862137 w 2571750"/>
                  <a:gd name="connsiteY31" fmla="*/ 432435 h 2571750"/>
                  <a:gd name="connsiteX32" fmla="*/ 1491615 w 2571750"/>
                  <a:gd name="connsiteY32" fmla="*/ 279082 h 2571750"/>
                  <a:gd name="connsiteX33" fmla="*/ 1491615 w 2571750"/>
                  <a:gd name="connsiteY33" fmla="*/ 109538 h 2571750"/>
                  <a:gd name="connsiteX34" fmla="*/ 1382077 w 2571750"/>
                  <a:gd name="connsiteY34" fmla="*/ 0 h 2571750"/>
                  <a:gd name="connsiteX35" fmla="*/ 1197293 w 2571750"/>
                  <a:gd name="connsiteY35" fmla="*/ 0 h 2571750"/>
                  <a:gd name="connsiteX36" fmla="*/ 1087755 w 2571750"/>
                  <a:gd name="connsiteY36" fmla="*/ 109538 h 2571750"/>
                  <a:gd name="connsiteX37" fmla="*/ 1087755 w 2571750"/>
                  <a:gd name="connsiteY37" fmla="*/ 279082 h 2571750"/>
                  <a:gd name="connsiteX38" fmla="*/ 717233 w 2571750"/>
                  <a:gd name="connsiteY38" fmla="*/ 432435 h 2571750"/>
                  <a:gd name="connsiteX39" fmla="*/ 598170 w 2571750"/>
                  <a:gd name="connsiteY39" fmla="*/ 312420 h 2571750"/>
                  <a:gd name="connsiteX40" fmla="*/ 442912 w 2571750"/>
                  <a:gd name="connsiteY40" fmla="*/ 312420 h 2571750"/>
                  <a:gd name="connsiteX41" fmla="*/ 312420 w 2571750"/>
                  <a:gd name="connsiteY41" fmla="*/ 442913 h 2571750"/>
                  <a:gd name="connsiteX42" fmla="*/ 312420 w 2571750"/>
                  <a:gd name="connsiteY42" fmla="*/ 598170 h 2571750"/>
                  <a:gd name="connsiteX43" fmla="*/ 432435 w 2571750"/>
                  <a:gd name="connsiteY43" fmla="*/ 718185 h 2571750"/>
                  <a:gd name="connsiteX44" fmla="*/ 279083 w 2571750"/>
                  <a:gd name="connsiteY44" fmla="*/ 1088708 h 2571750"/>
                  <a:gd name="connsiteX45" fmla="*/ 109538 w 2571750"/>
                  <a:gd name="connsiteY45" fmla="*/ 1088708 h 2571750"/>
                  <a:gd name="connsiteX46" fmla="*/ 0 w 2571750"/>
                  <a:gd name="connsiteY46" fmla="*/ 1198245 h 2571750"/>
                  <a:gd name="connsiteX47" fmla="*/ 0 w 2571750"/>
                  <a:gd name="connsiteY47" fmla="*/ 1383030 h 2571750"/>
                  <a:gd name="connsiteX48" fmla="*/ 109538 w 2571750"/>
                  <a:gd name="connsiteY48" fmla="*/ 1491615 h 2571750"/>
                  <a:gd name="connsiteX49" fmla="*/ 1289685 w 2571750"/>
                  <a:gd name="connsiteY49" fmla="*/ 822960 h 2571750"/>
                  <a:gd name="connsiteX50" fmla="*/ 1757362 w 2571750"/>
                  <a:gd name="connsiteY50" fmla="*/ 1290638 h 2571750"/>
                  <a:gd name="connsiteX51" fmla="*/ 1289685 w 2571750"/>
                  <a:gd name="connsiteY51" fmla="*/ 1758315 h 2571750"/>
                  <a:gd name="connsiteX52" fmla="*/ 822008 w 2571750"/>
                  <a:gd name="connsiteY52" fmla="*/ 1290638 h 2571750"/>
                  <a:gd name="connsiteX53" fmla="*/ 1289685 w 2571750"/>
                  <a:gd name="connsiteY53" fmla="*/ 82296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71750" h="2571750">
                    <a:moveTo>
                      <a:pt x="109538" y="1491615"/>
                    </a:moveTo>
                    <a:lnTo>
                      <a:pt x="279083" y="1491615"/>
                    </a:lnTo>
                    <a:cubicBezTo>
                      <a:pt x="305752" y="1626870"/>
                      <a:pt x="359092" y="1751648"/>
                      <a:pt x="432435" y="1862138"/>
                    </a:cubicBezTo>
                    <a:lnTo>
                      <a:pt x="312420" y="1982153"/>
                    </a:lnTo>
                    <a:cubicBezTo>
                      <a:pt x="269558" y="2025015"/>
                      <a:pt x="269558" y="2094548"/>
                      <a:pt x="312420" y="2137410"/>
                    </a:cubicBezTo>
                    <a:lnTo>
                      <a:pt x="442912" y="2267903"/>
                    </a:lnTo>
                    <a:cubicBezTo>
                      <a:pt x="485775" y="2310765"/>
                      <a:pt x="555308" y="2310765"/>
                      <a:pt x="598170" y="2267903"/>
                    </a:cubicBezTo>
                    <a:lnTo>
                      <a:pt x="718185" y="2147888"/>
                    </a:lnTo>
                    <a:cubicBezTo>
                      <a:pt x="828675" y="2222183"/>
                      <a:pt x="954405" y="2274570"/>
                      <a:pt x="1088708" y="2301240"/>
                    </a:cubicBezTo>
                    <a:lnTo>
                      <a:pt x="1088708" y="2470785"/>
                    </a:lnTo>
                    <a:cubicBezTo>
                      <a:pt x="1088708" y="2531745"/>
                      <a:pt x="1138237" y="2580323"/>
                      <a:pt x="1198245" y="2580323"/>
                    </a:cubicBezTo>
                    <a:lnTo>
                      <a:pt x="1383030" y="2580323"/>
                    </a:lnTo>
                    <a:cubicBezTo>
                      <a:pt x="1443990" y="2580323"/>
                      <a:pt x="1492568" y="2530793"/>
                      <a:pt x="1492568" y="2470785"/>
                    </a:cubicBezTo>
                    <a:lnTo>
                      <a:pt x="1492568" y="2301240"/>
                    </a:lnTo>
                    <a:cubicBezTo>
                      <a:pt x="1627823" y="2274570"/>
                      <a:pt x="1752600" y="2221230"/>
                      <a:pt x="1863090" y="2147888"/>
                    </a:cubicBezTo>
                    <a:lnTo>
                      <a:pt x="1983105" y="2267903"/>
                    </a:lnTo>
                    <a:cubicBezTo>
                      <a:pt x="2025968" y="2310765"/>
                      <a:pt x="2095500" y="2310765"/>
                      <a:pt x="2138362" y="2267903"/>
                    </a:cubicBezTo>
                    <a:lnTo>
                      <a:pt x="2268855" y="2137410"/>
                    </a:lnTo>
                    <a:cubicBezTo>
                      <a:pt x="2311718" y="2094548"/>
                      <a:pt x="2311718" y="2025015"/>
                      <a:pt x="2268855" y="1982153"/>
                    </a:cubicBezTo>
                    <a:lnTo>
                      <a:pt x="2148840" y="1862138"/>
                    </a:lnTo>
                    <a:cubicBezTo>
                      <a:pt x="2223135" y="1751648"/>
                      <a:pt x="2275523" y="1625918"/>
                      <a:pt x="2302193" y="1491615"/>
                    </a:cubicBezTo>
                    <a:lnTo>
                      <a:pt x="2471737" y="1491615"/>
                    </a:lnTo>
                    <a:cubicBezTo>
                      <a:pt x="2532698" y="1491615"/>
                      <a:pt x="2581275" y="1442085"/>
                      <a:pt x="2581275" y="1382078"/>
                    </a:cubicBezTo>
                    <a:lnTo>
                      <a:pt x="2581275" y="1198245"/>
                    </a:lnTo>
                    <a:cubicBezTo>
                      <a:pt x="2581275" y="1137285"/>
                      <a:pt x="2531745" y="1088708"/>
                      <a:pt x="2471737" y="1088708"/>
                    </a:cubicBezTo>
                    <a:lnTo>
                      <a:pt x="2302193" y="1088708"/>
                    </a:lnTo>
                    <a:cubicBezTo>
                      <a:pt x="2275523" y="953453"/>
                      <a:pt x="2222183" y="828675"/>
                      <a:pt x="2148840" y="718185"/>
                    </a:cubicBezTo>
                    <a:lnTo>
                      <a:pt x="2268855" y="598170"/>
                    </a:lnTo>
                    <a:cubicBezTo>
                      <a:pt x="2311718" y="555308"/>
                      <a:pt x="2311718" y="485775"/>
                      <a:pt x="2268855" y="442913"/>
                    </a:cubicBezTo>
                    <a:lnTo>
                      <a:pt x="2137410" y="312420"/>
                    </a:lnTo>
                    <a:cubicBezTo>
                      <a:pt x="2094548" y="269557"/>
                      <a:pt x="2025015" y="269557"/>
                      <a:pt x="1982152" y="312420"/>
                    </a:cubicBezTo>
                    <a:lnTo>
                      <a:pt x="1862137" y="432435"/>
                    </a:lnTo>
                    <a:cubicBezTo>
                      <a:pt x="1751648" y="358140"/>
                      <a:pt x="1625918" y="305753"/>
                      <a:pt x="1491615" y="279082"/>
                    </a:cubicBezTo>
                    <a:lnTo>
                      <a:pt x="1491615" y="109538"/>
                    </a:lnTo>
                    <a:cubicBezTo>
                      <a:pt x="1491615" y="48577"/>
                      <a:pt x="1442085" y="0"/>
                      <a:pt x="1382077" y="0"/>
                    </a:cubicBezTo>
                    <a:lnTo>
                      <a:pt x="1197293" y="0"/>
                    </a:lnTo>
                    <a:cubicBezTo>
                      <a:pt x="1136333" y="0"/>
                      <a:pt x="1087755" y="49530"/>
                      <a:pt x="1087755" y="109538"/>
                    </a:cubicBezTo>
                    <a:lnTo>
                      <a:pt x="1087755" y="279082"/>
                    </a:lnTo>
                    <a:cubicBezTo>
                      <a:pt x="952500" y="305753"/>
                      <a:pt x="827723" y="359093"/>
                      <a:pt x="717233" y="432435"/>
                    </a:cubicBezTo>
                    <a:lnTo>
                      <a:pt x="598170" y="312420"/>
                    </a:lnTo>
                    <a:cubicBezTo>
                      <a:pt x="555308" y="269557"/>
                      <a:pt x="485775" y="269557"/>
                      <a:pt x="442912" y="312420"/>
                    </a:cubicBezTo>
                    <a:lnTo>
                      <a:pt x="312420" y="442913"/>
                    </a:lnTo>
                    <a:cubicBezTo>
                      <a:pt x="269558" y="485775"/>
                      <a:pt x="269558" y="555308"/>
                      <a:pt x="312420" y="598170"/>
                    </a:cubicBezTo>
                    <a:lnTo>
                      <a:pt x="432435" y="718185"/>
                    </a:lnTo>
                    <a:cubicBezTo>
                      <a:pt x="358140" y="828675"/>
                      <a:pt x="305752" y="954405"/>
                      <a:pt x="279083" y="1088708"/>
                    </a:cubicBezTo>
                    <a:lnTo>
                      <a:pt x="109538" y="1088708"/>
                    </a:lnTo>
                    <a:cubicBezTo>
                      <a:pt x="48577" y="1088708"/>
                      <a:pt x="0" y="1138238"/>
                      <a:pt x="0" y="1198245"/>
                    </a:cubicBezTo>
                    <a:lnTo>
                      <a:pt x="0" y="1383030"/>
                    </a:lnTo>
                    <a:cubicBezTo>
                      <a:pt x="0" y="1443038"/>
                      <a:pt x="48577" y="1491615"/>
                      <a:pt x="109538" y="1491615"/>
                    </a:cubicBezTo>
                    <a:close/>
                    <a:moveTo>
                      <a:pt x="1289685" y="822960"/>
                    </a:moveTo>
                    <a:cubicBezTo>
                      <a:pt x="1547812" y="822960"/>
                      <a:pt x="1757362" y="1032510"/>
                      <a:pt x="1757362" y="1290638"/>
                    </a:cubicBezTo>
                    <a:cubicBezTo>
                      <a:pt x="1757362" y="1548765"/>
                      <a:pt x="1547812" y="1758315"/>
                      <a:pt x="1289685" y="1758315"/>
                    </a:cubicBezTo>
                    <a:cubicBezTo>
                      <a:pt x="1031558" y="1758315"/>
                      <a:pt x="822008" y="1548765"/>
                      <a:pt x="822008" y="1290638"/>
                    </a:cubicBezTo>
                    <a:cubicBezTo>
                      <a:pt x="822008" y="1032510"/>
                      <a:pt x="1031558" y="822960"/>
                      <a:pt x="1289685" y="822960"/>
                    </a:cubicBezTo>
                    <a:close/>
                  </a:path>
                </a:pathLst>
              </a:custGeom>
              <a:solidFill>
                <a:schemeClr val="bg1"/>
              </a:solidFill>
              <a:ln w="38100" cap="flat">
                <a:solidFill>
                  <a:srgbClr val="7030A0"/>
                </a:solid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22" name="Group 7">
                <a:extLst>
                  <a:ext uri="{FF2B5EF4-FFF2-40B4-BE49-F238E27FC236}">
                    <a16:creationId xmlns:a16="http://schemas.microsoft.com/office/drawing/2014/main" id="{18A8F7FB-B20E-44F5-9A29-20E966A0C7F3}"/>
                  </a:ext>
                </a:extLst>
              </p:cNvPr>
              <p:cNvGrpSpPr/>
              <p:nvPr/>
            </p:nvGrpSpPr>
            <p:grpSpPr>
              <a:xfrm>
                <a:off x="7270298" y="2812342"/>
                <a:ext cx="434807" cy="434807"/>
                <a:chOff x="4236723" y="3355619"/>
                <a:chExt cx="825738" cy="824340"/>
              </a:xfrm>
            </p:grpSpPr>
            <p:grpSp>
              <p:nvGrpSpPr>
                <p:cNvPr id="31" name="Group 8">
                  <a:extLst>
                    <a:ext uri="{FF2B5EF4-FFF2-40B4-BE49-F238E27FC236}">
                      <a16:creationId xmlns:a16="http://schemas.microsoft.com/office/drawing/2014/main" id="{CC0AC740-1151-CC56-0B40-24EDF2ADD502}"/>
                    </a:ext>
                  </a:extLst>
                </p:cNvPr>
                <p:cNvGrpSpPr/>
                <p:nvPr/>
              </p:nvGrpSpPr>
              <p:grpSpPr>
                <a:xfrm>
                  <a:off x="4236723" y="3573782"/>
                  <a:ext cx="386654" cy="537714"/>
                  <a:chOff x="4236723" y="3573782"/>
                  <a:chExt cx="386654" cy="537714"/>
                </a:xfrm>
              </p:grpSpPr>
              <p:sp>
                <p:nvSpPr>
                  <p:cNvPr id="42" name="Freeform: Shape 20">
                    <a:extLst>
                      <a:ext uri="{FF2B5EF4-FFF2-40B4-BE49-F238E27FC236}">
                        <a16:creationId xmlns:a16="http://schemas.microsoft.com/office/drawing/2014/main" id="{EA7D1368-AD30-D07D-1148-6ACCD510F5C1}"/>
                      </a:ext>
                    </a:extLst>
                  </p:cNvPr>
                  <p:cNvSpPr/>
                  <p:nvPr/>
                </p:nvSpPr>
                <p:spPr>
                  <a:xfrm>
                    <a:off x="4300715" y="3594285"/>
                    <a:ext cx="322662" cy="517211"/>
                  </a:xfrm>
                  <a:custGeom>
                    <a:avLst/>
                    <a:gdLst>
                      <a:gd name="connsiteX0" fmla="*/ 28055 w 322662"/>
                      <a:gd name="connsiteY0" fmla="*/ 0 h 517211"/>
                      <a:gd name="connsiteX1" fmla="*/ 52884 w 322662"/>
                      <a:gd name="connsiteY1" fmla="*/ 10350 h 517211"/>
                      <a:gd name="connsiteX2" fmla="*/ 34096 w 322662"/>
                      <a:gd name="connsiteY2" fmla="*/ 70870 h 517211"/>
                      <a:gd name="connsiteX3" fmla="*/ 26905 w 322662"/>
                      <a:gd name="connsiteY3" fmla="*/ 142207 h 517211"/>
                      <a:gd name="connsiteX4" fmla="*/ 309536 w 322662"/>
                      <a:gd name="connsiteY4" fmla="*/ 488983 h 517211"/>
                      <a:gd name="connsiteX5" fmla="*/ 322662 w 322662"/>
                      <a:gd name="connsiteY5" fmla="*/ 490306 h 517211"/>
                      <a:gd name="connsiteX6" fmla="*/ 322662 w 322662"/>
                      <a:gd name="connsiteY6" fmla="*/ 517211 h 517211"/>
                      <a:gd name="connsiteX7" fmla="*/ 304114 w 322662"/>
                      <a:gd name="connsiteY7" fmla="*/ 515341 h 517211"/>
                      <a:gd name="connsiteX8" fmla="*/ 0 w 322662"/>
                      <a:gd name="connsiteY8" fmla="*/ 142207 h 517211"/>
                      <a:gd name="connsiteX9" fmla="*/ 7738 w 322662"/>
                      <a:gd name="connsiteY9" fmla="*/ 65448 h 517211"/>
                      <a:gd name="connsiteX10" fmla="*/ 28055 w 322662"/>
                      <a:gd name="connsiteY10" fmla="*/ 0 h 51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662" h="517211">
                        <a:moveTo>
                          <a:pt x="28055" y="0"/>
                        </a:moveTo>
                        <a:lnTo>
                          <a:pt x="52884" y="10350"/>
                        </a:lnTo>
                        <a:lnTo>
                          <a:pt x="34096" y="70870"/>
                        </a:lnTo>
                        <a:cubicBezTo>
                          <a:pt x="29381" y="93913"/>
                          <a:pt x="26905" y="117771"/>
                          <a:pt x="26905" y="142207"/>
                        </a:cubicBezTo>
                        <a:cubicBezTo>
                          <a:pt x="26905" y="313262"/>
                          <a:pt x="148239" y="455977"/>
                          <a:pt x="309536" y="488983"/>
                        </a:cubicBezTo>
                        <a:lnTo>
                          <a:pt x="322662" y="490306"/>
                        </a:lnTo>
                        <a:lnTo>
                          <a:pt x="322662" y="517211"/>
                        </a:lnTo>
                        <a:lnTo>
                          <a:pt x="304114" y="515341"/>
                        </a:lnTo>
                        <a:cubicBezTo>
                          <a:pt x="130557" y="479826"/>
                          <a:pt x="0" y="326263"/>
                          <a:pt x="0" y="142207"/>
                        </a:cubicBezTo>
                        <a:cubicBezTo>
                          <a:pt x="0" y="115913"/>
                          <a:pt x="2665" y="90242"/>
                          <a:pt x="7738" y="65448"/>
                        </a:cubicBezTo>
                        <a:lnTo>
                          <a:pt x="28055" y="0"/>
                        </a:ln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43" name="Group 21">
                    <a:extLst>
                      <a:ext uri="{FF2B5EF4-FFF2-40B4-BE49-F238E27FC236}">
                        <a16:creationId xmlns:a16="http://schemas.microsoft.com/office/drawing/2014/main" id="{565678B7-557F-0139-B0F9-E954B8206EC1}"/>
                      </a:ext>
                    </a:extLst>
                  </p:cNvPr>
                  <p:cNvGrpSpPr/>
                  <p:nvPr/>
                </p:nvGrpSpPr>
                <p:grpSpPr>
                  <a:xfrm>
                    <a:off x="4236723" y="3573782"/>
                    <a:ext cx="194610" cy="170382"/>
                    <a:chOff x="4236723" y="3573782"/>
                    <a:chExt cx="194610" cy="170382"/>
                  </a:xfrm>
                </p:grpSpPr>
                <p:sp>
                  <p:nvSpPr>
                    <p:cNvPr id="44" name="Freeform: Shape 22">
                      <a:extLst>
                        <a:ext uri="{FF2B5EF4-FFF2-40B4-BE49-F238E27FC236}">
                          <a16:creationId xmlns:a16="http://schemas.microsoft.com/office/drawing/2014/main" id="{396B7FBA-4D0A-2BD1-001D-AD80C8661AEB}"/>
                        </a:ext>
                      </a:extLst>
                    </p:cNvPr>
                    <p:cNvSpPr/>
                    <p:nvPr/>
                  </p:nvSpPr>
                  <p:spPr>
                    <a:xfrm rot="902527">
                      <a:off x="4263465" y="3608121"/>
                      <a:ext cx="137140" cy="116538"/>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45" name="Freeform: Shape 23">
                      <a:extLst>
                        <a:ext uri="{FF2B5EF4-FFF2-40B4-BE49-F238E27FC236}">
                          <a16:creationId xmlns:a16="http://schemas.microsoft.com/office/drawing/2014/main" id="{63953635-0B47-8962-7262-2C63FE57C43F}"/>
                        </a:ext>
                      </a:extLst>
                    </p:cNvPr>
                    <p:cNvSpPr/>
                    <p:nvPr/>
                  </p:nvSpPr>
                  <p:spPr>
                    <a:xfrm rot="902527">
                      <a:off x="4236723" y="3573782"/>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32" name="Group 9">
                  <a:extLst>
                    <a:ext uri="{FF2B5EF4-FFF2-40B4-BE49-F238E27FC236}">
                      <a16:creationId xmlns:a16="http://schemas.microsoft.com/office/drawing/2014/main" id="{B5CD9E92-E152-0B6F-4960-9D93F31E825D}"/>
                    </a:ext>
                  </a:extLst>
                </p:cNvPr>
                <p:cNvGrpSpPr/>
                <p:nvPr/>
              </p:nvGrpSpPr>
              <p:grpSpPr>
                <a:xfrm>
                  <a:off x="4691407" y="3605113"/>
                  <a:ext cx="371054" cy="574846"/>
                  <a:chOff x="4691407" y="3605113"/>
                  <a:chExt cx="371054" cy="574846"/>
                </a:xfrm>
              </p:grpSpPr>
              <p:sp>
                <p:nvSpPr>
                  <p:cNvPr id="38" name="Freeform: Shape 16">
                    <a:extLst>
                      <a:ext uri="{FF2B5EF4-FFF2-40B4-BE49-F238E27FC236}">
                        <a16:creationId xmlns:a16="http://schemas.microsoft.com/office/drawing/2014/main" id="{1B636B62-58D3-B86E-C22F-E6DCA85890E7}"/>
                      </a:ext>
                    </a:extLst>
                  </p:cNvPr>
                  <p:cNvSpPr/>
                  <p:nvPr/>
                </p:nvSpPr>
                <p:spPr>
                  <a:xfrm>
                    <a:off x="4725987" y="3605113"/>
                    <a:ext cx="336474" cy="507774"/>
                  </a:xfrm>
                  <a:custGeom>
                    <a:avLst/>
                    <a:gdLst>
                      <a:gd name="connsiteX0" fmla="*/ 311782 w 336474"/>
                      <a:gd name="connsiteY0" fmla="*/ 0 h 507774"/>
                      <a:gd name="connsiteX1" fmla="*/ 328736 w 336474"/>
                      <a:gd name="connsiteY1" fmla="*/ 54619 h 507774"/>
                      <a:gd name="connsiteX2" fmla="*/ 336474 w 336474"/>
                      <a:gd name="connsiteY2" fmla="*/ 131378 h 507774"/>
                      <a:gd name="connsiteX3" fmla="*/ 32360 w 336474"/>
                      <a:gd name="connsiteY3" fmla="*/ 504512 h 507774"/>
                      <a:gd name="connsiteX4" fmla="*/ 0 w 336474"/>
                      <a:gd name="connsiteY4" fmla="*/ 507774 h 507774"/>
                      <a:gd name="connsiteX5" fmla="*/ 0 w 336474"/>
                      <a:gd name="connsiteY5" fmla="*/ 480870 h 507774"/>
                      <a:gd name="connsiteX6" fmla="*/ 26938 w 336474"/>
                      <a:gd name="connsiteY6" fmla="*/ 478154 h 507774"/>
                      <a:gd name="connsiteX7" fmla="*/ 309569 w 336474"/>
                      <a:gd name="connsiteY7" fmla="*/ 131378 h 507774"/>
                      <a:gd name="connsiteX8" fmla="*/ 302378 w 336474"/>
                      <a:gd name="connsiteY8" fmla="*/ 60041 h 507774"/>
                      <a:gd name="connsiteX9" fmla="*/ 287123 w 336474"/>
                      <a:gd name="connsiteY9" fmla="*/ 10900 h 507774"/>
                      <a:gd name="connsiteX10" fmla="*/ 311782 w 336474"/>
                      <a:gd name="connsiteY10" fmla="*/ 0 h 50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474" h="507774">
                        <a:moveTo>
                          <a:pt x="311782" y="0"/>
                        </a:moveTo>
                        <a:lnTo>
                          <a:pt x="328736" y="54619"/>
                        </a:lnTo>
                        <a:cubicBezTo>
                          <a:pt x="333810" y="79413"/>
                          <a:pt x="336474" y="105084"/>
                          <a:pt x="336474" y="131378"/>
                        </a:cubicBezTo>
                        <a:cubicBezTo>
                          <a:pt x="336474" y="315434"/>
                          <a:pt x="205918" y="468997"/>
                          <a:pt x="32360" y="504512"/>
                        </a:cubicBezTo>
                        <a:lnTo>
                          <a:pt x="0" y="507774"/>
                        </a:lnTo>
                        <a:lnTo>
                          <a:pt x="0" y="480870"/>
                        </a:lnTo>
                        <a:lnTo>
                          <a:pt x="26938" y="478154"/>
                        </a:lnTo>
                        <a:cubicBezTo>
                          <a:pt x="188235" y="445148"/>
                          <a:pt x="309569" y="302433"/>
                          <a:pt x="309569" y="131378"/>
                        </a:cubicBezTo>
                        <a:cubicBezTo>
                          <a:pt x="309569" y="106942"/>
                          <a:pt x="307093" y="83084"/>
                          <a:pt x="302378" y="60041"/>
                        </a:cubicBezTo>
                        <a:lnTo>
                          <a:pt x="287123" y="10900"/>
                        </a:lnTo>
                        <a:lnTo>
                          <a:pt x="311782" y="0"/>
                        </a:ln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39" name="Group 17">
                    <a:extLst>
                      <a:ext uri="{FF2B5EF4-FFF2-40B4-BE49-F238E27FC236}">
                        <a16:creationId xmlns:a16="http://schemas.microsoft.com/office/drawing/2014/main" id="{E82A98F3-331D-6281-69FF-ACF4ED7571F6}"/>
                      </a:ext>
                    </a:extLst>
                  </p:cNvPr>
                  <p:cNvGrpSpPr/>
                  <p:nvPr/>
                </p:nvGrpSpPr>
                <p:grpSpPr>
                  <a:xfrm>
                    <a:off x="4691407" y="3985349"/>
                    <a:ext cx="170382" cy="194610"/>
                    <a:chOff x="4691407" y="3985349"/>
                    <a:chExt cx="170382" cy="194610"/>
                  </a:xfrm>
                </p:grpSpPr>
                <p:sp>
                  <p:nvSpPr>
                    <p:cNvPr id="40" name="Freeform: Shape 18">
                      <a:extLst>
                        <a:ext uri="{FF2B5EF4-FFF2-40B4-BE49-F238E27FC236}">
                          <a16:creationId xmlns:a16="http://schemas.microsoft.com/office/drawing/2014/main" id="{0417B726-3FB5-4BEB-AFB2-EA3CB8A915F2}"/>
                        </a:ext>
                      </a:extLst>
                    </p:cNvPr>
                    <p:cNvSpPr/>
                    <p:nvPr/>
                  </p:nvSpPr>
                  <p:spPr>
                    <a:xfrm rot="15696773">
                      <a:off x="4715629" y="4023267"/>
                      <a:ext cx="137134" cy="116532"/>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41" name="Freeform: Shape 19">
                      <a:extLst>
                        <a:ext uri="{FF2B5EF4-FFF2-40B4-BE49-F238E27FC236}">
                          <a16:creationId xmlns:a16="http://schemas.microsoft.com/office/drawing/2014/main" id="{C8FE86B8-E6FD-972F-6CA2-9DE10FAD95E3}"/>
                        </a:ext>
                      </a:extLst>
                    </p:cNvPr>
                    <p:cNvSpPr/>
                    <p:nvPr/>
                  </p:nvSpPr>
                  <p:spPr>
                    <a:xfrm rot="15696773">
                      <a:off x="4679293" y="3997463"/>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33" name="Group 10">
                  <a:extLst>
                    <a:ext uri="{FF2B5EF4-FFF2-40B4-BE49-F238E27FC236}">
                      <a16:creationId xmlns:a16="http://schemas.microsoft.com/office/drawing/2014/main" id="{1E5E74C3-7664-4C4F-07BD-D044C59D85A8}"/>
                    </a:ext>
                  </a:extLst>
                </p:cNvPr>
                <p:cNvGrpSpPr/>
                <p:nvPr/>
              </p:nvGrpSpPr>
              <p:grpSpPr>
                <a:xfrm>
                  <a:off x="4381115" y="3355619"/>
                  <a:ext cx="669037" cy="218880"/>
                  <a:chOff x="4381115" y="3355619"/>
                  <a:chExt cx="669037" cy="218880"/>
                </a:xfrm>
              </p:grpSpPr>
              <p:sp>
                <p:nvSpPr>
                  <p:cNvPr id="34" name="Freeform: Shape 11">
                    <a:extLst>
                      <a:ext uri="{FF2B5EF4-FFF2-40B4-BE49-F238E27FC236}">
                        <a16:creationId xmlns:a16="http://schemas.microsoft.com/office/drawing/2014/main" id="{D4D82D83-EA20-390C-853D-5736F41D1FCB}"/>
                      </a:ext>
                    </a:extLst>
                  </p:cNvPr>
                  <p:cNvSpPr/>
                  <p:nvPr/>
                </p:nvSpPr>
                <p:spPr>
                  <a:xfrm>
                    <a:off x="4381115" y="3355619"/>
                    <a:ext cx="608575" cy="169806"/>
                  </a:xfrm>
                  <a:custGeom>
                    <a:avLst/>
                    <a:gdLst>
                      <a:gd name="connsiteX0" fmla="*/ 300474 w 608575"/>
                      <a:gd name="connsiteY0" fmla="*/ 0 h 169806"/>
                      <a:gd name="connsiteX1" fmla="*/ 569792 w 608575"/>
                      <a:gd name="connsiteY1" fmla="*/ 111555 h 169806"/>
                      <a:gd name="connsiteX2" fmla="*/ 608575 w 608575"/>
                      <a:gd name="connsiteY2" fmla="*/ 158560 h 169806"/>
                      <a:gd name="connsiteX3" fmla="*/ 583133 w 608575"/>
                      <a:gd name="connsiteY3" fmla="*/ 169806 h 169806"/>
                      <a:gd name="connsiteX4" fmla="*/ 550767 w 608575"/>
                      <a:gd name="connsiteY4" fmla="*/ 130579 h 169806"/>
                      <a:gd name="connsiteX5" fmla="*/ 300474 w 608575"/>
                      <a:gd name="connsiteY5" fmla="*/ 26905 h 169806"/>
                      <a:gd name="connsiteX6" fmla="*/ 50181 w 608575"/>
                      <a:gd name="connsiteY6" fmla="*/ 130579 h 169806"/>
                      <a:gd name="connsiteX7" fmla="*/ 25836 w 608575"/>
                      <a:gd name="connsiteY7" fmla="*/ 160086 h 169806"/>
                      <a:gd name="connsiteX8" fmla="*/ 0 w 608575"/>
                      <a:gd name="connsiteY8" fmla="*/ 149316 h 169806"/>
                      <a:gd name="connsiteX9" fmla="*/ 31156 w 608575"/>
                      <a:gd name="connsiteY9" fmla="*/ 111555 h 169806"/>
                      <a:gd name="connsiteX10" fmla="*/ 300474 w 608575"/>
                      <a:gd name="connsiteY10" fmla="*/ 0 h 16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575" h="169806">
                        <a:moveTo>
                          <a:pt x="300474" y="0"/>
                        </a:moveTo>
                        <a:cubicBezTo>
                          <a:pt x="405649" y="0"/>
                          <a:pt x="500867" y="42631"/>
                          <a:pt x="569792" y="111555"/>
                        </a:cubicBezTo>
                        <a:lnTo>
                          <a:pt x="608575" y="158560"/>
                        </a:lnTo>
                        <a:lnTo>
                          <a:pt x="583133" y="169806"/>
                        </a:lnTo>
                        <a:lnTo>
                          <a:pt x="550767" y="130579"/>
                        </a:lnTo>
                        <a:cubicBezTo>
                          <a:pt x="486712" y="66524"/>
                          <a:pt x="398220" y="26905"/>
                          <a:pt x="300474" y="26905"/>
                        </a:cubicBezTo>
                        <a:cubicBezTo>
                          <a:pt x="202729" y="26905"/>
                          <a:pt x="114237" y="66524"/>
                          <a:pt x="50181" y="130579"/>
                        </a:cubicBezTo>
                        <a:lnTo>
                          <a:pt x="25836" y="160086"/>
                        </a:lnTo>
                        <a:lnTo>
                          <a:pt x="0" y="149316"/>
                        </a:lnTo>
                        <a:lnTo>
                          <a:pt x="31156" y="111555"/>
                        </a:lnTo>
                        <a:cubicBezTo>
                          <a:pt x="100081" y="42631"/>
                          <a:pt x="195299" y="0"/>
                          <a:pt x="300474" y="0"/>
                        </a:cubicBez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35" name="Group 12">
                    <a:extLst>
                      <a:ext uri="{FF2B5EF4-FFF2-40B4-BE49-F238E27FC236}">
                        <a16:creationId xmlns:a16="http://schemas.microsoft.com/office/drawing/2014/main" id="{21C7EDAC-BFC1-975D-FD32-80B44F928CAF}"/>
                      </a:ext>
                    </a:extLst>
                  </p:cNvPr>
                  <p:cNvGrpSpPr/>
                  <p:nvPr/>
                </p:nvGrpSpPr>
                <p:grpSpPr>
                  <a:xfrm>
                    <a:off x="4855542" y="3404117"/>
                    <a:ext cx="194610" cy="170382"/>
                    <a:chOff x="4855542" y="3404117"/>
                    <a:chExt cx="194610" cy="170382"/>
                  </a:xfrm>
                </p:grpSpPr>
                <p:sp>
                  <p:nvSpPr>
                    <p:cNvPr id="36" name="Freeform: Shape 14">
                      <a:extLst>
                        <a:ext uri="{FF2B5EF4-FFF2-40B4-BE49-F238E27FC236}">
                          <a16:creationId xmlns:a16="http://schemas.microsoft.com/office/drawing/2014/main" id="{9F596A01-14FE-FFCB-4221-386367A87CBF}"/>
                        </a:ext>
                      </a:extLst>
                    </p:cNvPr>
                    <p:cNvSpPr/>
                    <p:nvPr/>
                  </p:nvSpPr>
                  <p:spPr>
                    <a:xfrm rot="8249855">
                      <a:off x="4879088" y="3425378"/>
                      <a:ext cx="137140" cy="116536"/>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37" name="Freeform: Shape 15">
                      <a:extLst>
                        <a:ext uri="{FF2B5EF4-FFF2-40B4-BE49-F238E27FC236}">
                          <a16:creationId xmlns:a16="http://schemas.microsoft.com/office/drawing/2014/main" id="{F7A4A4A4-AA8C-75FA-D592-CD31049F51BD}"/>
                        </a:ext>
                      </a:extLst>
                    </p:cNvPr>
                    <p:cNvSpPr/>
                    <p:nvPr/>
                  </p:nvSpPr>
                  <p:spPr>
                    <a:xfrm rot="8249855">
                      <a:off x="4855542" y="3404117"/>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grpSp>
        <p:grpSp>
          <p:nvGrpSpPr>
            <p:cNvPr id="150" name="Group 149">
              <a:extLst>
                <a:ext uri="{FF2B5EF4-FFF2-40B4-BE49-F238E27FC236}">
                  <a16:creationId xmlns:a16="http://schemas.microsoft.com/office/drawing/2014/main" id="{A27689F9-B839-9459-D5CE-6E4E55A9AF03}"/>
                </a:ext>
              </a:extLst>
            </p:cNvPr>
            <p:cNvGrpSpPr/>
            <p:nvPr/>
          </p:nvGrpSpPr>
          <p:grpSpPr>
            <a:xfrm>
              <a:off x="2888796" y="2292789"/>
              <a:ext cx="1704314" cy="1953070"/>
              <a:chOff x="1214582" y="2098333"/>
              <a:chExt cx="1704314" cy="1953070"/>
            </a:xfrm>
          </p:grpSpPr>
          <p:sp>
            <p:nvSpPr>
              <p:cNvPr id="29" name="TextBox 43">
                <a:extLst>
                  <a:ext uri="{FF2B5EF4-FFF2-40B4-BE49-F238E27FC236}">
                    <a16:creationId xmlns:a16="http://schemas.microsoft.com/office/drawing/2014/main" id="{94C0855F-AD51-2E9A-2B39-5C6FC6109679}"/>
                  </a:ext>
                </a:extLst>
              </p:cNvPr>
              <p:cNvSpPr txBox="1"/>
              <p:nvPr/>
            </p:nvSpPr>
            <p:spPr>
              <a:xfrm flipH="1">
                <a:off x="1214582" y="2098333"/>
                <a:ext cx="1704314" cy="307777"/>
              </a:xfrm>
              <a:prstGeom prst="rect">
                <a:avLst/>
              </a:prstGeom>
              <a:noFill/>
            </p:spPr>
            <p:txBody>
              <a:bodyPr wrap="none" rtlCol="0">
                <a:spAutoFit/>
              </a:bodyPr>
              <a:lstStyle/>
              <a:p>
                <a:pPr marL="182880" marR="0" lvl="0" indent="-182880" defTabSz="4572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End of the project</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49" name="Group 148">
                <a:extLst>
                  <a:ext uri="{FF2B5EF4-FFF2-40B4-BE49-F238E27FC236}">
                    <a16:creationId xmlns:a16="http://schemas.microsoft.com/office/drawing/2014/main" id="{25D86DCC-8664-A2E6-D5A4-751E38C9CCF8}"/>
                  </a:ext>
                </a:extLst>
              </p:cNvPr>
              <p:cNvGrpSpPr/>
              <p:nvPr/>
            </p:nvGrpSpPr>
            <p:grpSpPr>
              <a:xfrm>
                <a:off x="1812789" y="2528790"/>
                <a:ext cx="991613" cy="1522613"/>
                <a:chOff x="4536939" y="2528790"/>
                <a:chExt cx="991613" cy="1522613"/>
              </a:xfrm>
            </p:grpSpPr>
            <p:grpSp>
              <p:nvGrpSpPr>
                <p:cNvPr id="16" name="Group 50">
                  <a:extLst>
                    <a:ext uri="{FF2B5EF4-FFF2-40B4-BE49-F238E27FC236}">
                      <a16:creationId xmlns:a16="http://schemas.microsoft.com/office/drawing/2014/main" id="{8F587639-B998-8A2A-4F06-100017003C3A}"/>
                    </a:ext>
                  </a:extLst>
                </p:cNvPr>
                <p:cNvGrpSpPr/>
                <p:nvPr/>
              </p:nvGrpSpPr>
              <p:grpSpPr>
                <a:xfrm flipH="1">
                  <a:off x="4936343" y="3467489"/>
                  <a:ext cx="94248" cy="583914"/>
                  <a:chOff x="1761869" y="3846200"/>
                  <a:chExt cx="146328" cy="946021"/>
                </a:xfrm>
              </p:grpSpPr>
              <p:cxnSp>
                <p:nvCxnSpPr>
                  <p:cNvPr id="58" name="Straight Connector 59">
                    <a:extLst>
                      <a:ext uri="{FF2B5EF4-FFF2-40B4-BE49-F238E27FC236}">
                        <a16:creationId xmlns:a16="http://schemas.microsoft.com/office/drawing/2014/main" id="{ADFD7A4B-4DE7-749E-BD24-635BD333F2F1}"/>
                      </a:ext>
                    </a:extLst>
                  </p:cNvPr>
                  <p:cNvCxnSpPr/>
                  <p:nvPr/>
                </p:nvCxnSpPr>
                <p:spPr>
                  <a:xfrm>
                    <a:off x="1835033"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60">
                    <a:extLst>
                      <a:ext uri="{FF2B5EF4-FFF2-40B4-BE49-F238E27FC236}">
                        <a16:creationId xmlns:a16="http://schemas.microsoft.com/office/drawing/2014/main" id="{CEC0C3C2-E480-0536-5409-44F24F6C1F59}"/>
                      </a:ext>
                    </a:extLst>
                  </p:cNvPr>
                  <p:cNvGrpSpPr/>
                  <p:nvPr/>
                </p:nvGrpSpPr>
                <p:grpSpPr>
                  <a:xfrm flipH="1">
                    <a:off x="1761869" y="4645893"/>
                    <a:ext cx="146328" cy="146328"/>
                    <a:chOff x="2150987" y="2477775"/>
                    <a:chExt cx="1606552" cy="1606550"/>
                  </a:xfrm>
                </p:grpSpPr>
                <p:sp>
                  <p:nvSpPr>
                    <p:cNvPr id="60" name="Oval 61">
                      <a:extLst>
                        <a:ext uri="{FF2B5EF4-FFF2-40B4-BE49-F238E27FC236}">
                          <a16:creationId xmlns:a16="http://schemas.microsoft.com/office/drawing/2014/main" id="{CDBBCD21-2B65-1DA5-AFB9-41E2A48C18BA}"/>
                        </a:ext>
                      </a:extLst>
                    </p:cNvPr>
                    <p:cNvSpPr/>
                    <p:nvPr/>
                  </p:nvSpPr>
                  <p:spPr>
                    <a:xfrm>
                      <a:off x="2150987"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1" name="Oval 62">
                      <a:extLst>
                        <a:ext uri="{FF2B5EF4-FFF2-40B4-BE49-F238E27FC236}">
                          <a16:creationId xmlns:a16="http://schemas.microsoft.com/office/drawing/2014/main" id="{903BD950-3C72-64BA-B18B-E8E865005830}"/>
                        </a:ext>
                      </a:extLst>
                    </p:cNvPr>
                    <p:cNvSpPr/>
                    <p:nvPr/>
                  </p:nvSpPr>
                  <p:spPr>
                    <a:xfrm>
                      <a:off x="2345274" y="2672072"/>
                      <a:ext cx="1217968" cy="121796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17" name="Group 52">
                  <a:extLst>
                    <a:ext uri="{FF2B5EF4-FFF2-40B4-BE49-F238E27FC236}">
                      <a16:creationId xmlns:a16="http://schemas.microsoft.com/office/drawing/2014/main" id="{5235C065-3B63-4170-DB31-E15B02B778BD}"/>
                    </a:ext>
                  </a:extLst>
                </p:cNvPr>
                <p:cNvGrpSpPr/>
                <p:nvPr/>
              </p:nvGrpSpPr>
              <p:grpSpPr>
                <a:xfrm flipH="1">
                  <a:off x="4536939" y="2528790"/>
                  <a:ext cx="991613" cy="991612"/>
                  <a:chOff x="9154446" y="2325375"/>
                  <a:chExt cx="1606552" cy="1606550"/>
                </a:xfrm>
              </p:grpSpPr>
              <p:sp>
                <p:nvSpPr>
                  <p:cNvPr id="56" name="Oval 57">
                    <a:extLst>
                      <a:ext uri="{FF2B5EF4-FFF2-40B4-BE49-F238E27FC236}">
                        <a16:creationId xmlns:a16="http://schemas.microsoft.com/office/drawing/2014/main" id="{CD47C9B1-E647-77E5-3F5C-2B485C455B78}"/>
                      </a:ext>
                    </a:extLst>
                  </p:cNvPr>
                  <p:cNvSpPr/>
                  <p:nvPr/>
                </p:nvSpPr>
                <p:spPr>
                  <a:xfrm>
                    <a:off x="9154446" y="23253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57" name="Oval 58">
                    <a:extLst>
                      <a:ext uri="{FF2B5EF4-FFF2-40B4-BE49-F238E27FC236}">
                        <a16:creationId xmlns:a16="http://schemas.microsoft.com/office/drawing/2014/main" id="{3C8F9AF2-6D97-D31A-8654-A0D9F3F4998D}"/>
                      </a:ext>
                    </a:extLst>
                  </p:cNvPr>
                  <p:cNvSpPr/>
                  <p:nvPr/>
                </p:nvSpPr>
                <p:spPr>
                  <a:xfrm>
                    <a:off x="9348739" y="25196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20" name="Group 74">
                  <a:extLst>
                    <a:ext uri="{FF2B5EF4-FFF2-40B4-BE49-F238E27FC236}">
                      <a16:creationId xmlns:a16="http://schemas.microsoft.com/office/drawing/2014/main" id="{201B9036-8D71-DBEE-8D1C-7D247FDA64AA}"/>
                    </a:ext>
                  </a:extLst>
                </p:cNvPr>
                <p:cNvGrpSpPr/>
                <p:nvPr/>
              </p:nvGrpSpPr>
              <p:grpSpPr>
                <a:xfrm flipH="1">
                  <a:off x="4826723" y="2765056"/>
                  <a:ext cx="465573" cy="367582"/>
                  <a:chOff x="1533799" y="2770521"/>
                  <a:chExt cx="754293" cy="595533"/>
                </a:xfrm>
              </p:grpSpPr>
              <p:sp>
                <p:nvSpPr>
                  <p:cNvPr id="46" name="Freeform: Shape 76">
                    <a:extLst>
                      <a:ext uri="{FF2B5EF4-FFF2-40B4-BE49-F238E27FC236}">
                        <a16:creationId xmlns:a16="http://schemas.microsoft.com/office/drawing/2014/main" id="{569FCBA9-1A0E-4F09-B0B3-20D847DC6D58}"/>
                      </a:ext>
                    </a:extLst>
                  </p:cNvPr>
                  <p:cNvSpPr/>
                  <p:nvPr/>
                </p:nvSpPr>
                <p:spPr>
                  <a:xfrm>
                    <a:off x="1866986" y="2770521"/>
                    <a:ext cx="421106" cy="421106"/>
                  </a:xfrm>
                  <a:custGeom>
                    <a:avLst/>
                    <a:gdLst>
                      <a:gd name="connsiteX0" fmla="*/ 2112264 w 2478557"/>
                      <a:gd name="connsiteY0" fmla="*/ 870280 h 2478557"/>
                      <a:gd name="connsiteX1" fmla="*/ 2351837 w 2478557"/>
                      <a:gd name="connsiteY1" fmla="*/ 690601 h 2478557"/>
                      <a:gd name="connsiteX2" fmla="*/ 2077517 w 2478557"/>
                      <a:gd name="connsiteY2" fmla="*/ 324841 h 2478557"/>
                      <a:gd name="connsiteX3" fmla="*/ 1837944 w 2478557"/>
                      <a:gd name="connsiteY3" fmla="*/ 504520 h 2478557"/>
                      <a:gd name="connsiteX4" fmla="*/ 1624599 w 2478557"/>
                      <a:gd name="connsiteY4" fmla="*/ 473909 h 2478557"/>
                      <a:gd name="connsiteX5" fmla="*/ 1595704 w 2478557"/>
                      <a:gd name="connsiteY5" fmla="*/ 361036 h 2478557"/>
                      <a:gd name="connsiteX6" fmla="*/ 1637995 w 2478557"/>
                      <a:gd name="connsiteY6" fmla="*/ 64694 h 2478557"/>
                      <a:gd name="connsiteX7" fmla="*/ 1185367 w 2478557"/>
                      <a:gd name="connsiteY7" fmla="*/ 0 h 2478557"/>
                      <a:gd name="connsiteX8" fmla="*/ 1143076 w 2478557"/>
                      <a:gd name="connsiteY8" fmla="*/ 296342 h 2478557"/>
                      <a:gd name="connsiteX9" fmla="*/ 970712 w 2478557"/>
                      <a:gd name="connsiteY9" fmla="*/ 425729 h 2478557"/>
                      <a:gd name="connsiteX10" fmla="*/ 870280 w 2478557"/>
                      <a:gd name="connsiteY10" fmla="*/ 366293 h 2478557"/>
                      <a:gd name="connsiteX11" fmla="*/ 690677 w 2478557"/>
                      <a:gd name="connsiteY11" fmla="*/ 126721 h 2478557"/>
                      <a:gd name="connsiteX12" fmla="*/ 324917 w 2478557"/>
                      <a:gd name="connsiteY12" fmla="*/ 401041 h 2478557"/>
                      <a:gd name="connsiteX13" fmla="*/ 504520 w 2478557"/>
                      <a:gd name="connsiteY13" fmla="*/ 640613 h 2478557"/>
                      <a:gd name="connsiteX14" fmla="*/ 473911 w 2478557"/>
                      <a:gd name="connsiteY14" fmla="*/ 853958 h 2478557"/>
                      <a:gd name="connsiteX15" fmla="*/ 361036 w 2478557"/>
                      <a:gd name="connsiteY15" fmla="*/ 882853 h 2478557"/>
                      <a:gd name="connsiteX16" fmla="*/ 64694 w 2478557"/>
                      <a:gd name="connsiteY16" fmla="*/ 840562 h 2478557"/>
                      <a:gd name="connsiteX17" fmla="*/ 0 w 2478557"/>
                      <a:gd name="connsiteY17" fmla="*/ 1293190 h 2478557"/>
                      <a:gd name="connsiteX18" fmla="*/ 296418 w 2478557"/>
                      <a:gd name="connsiteY18" fmla="*/ 1335481 h 2478557"/>
                      <a:gd name="connsiteX19" fmla="*/ 425730 w 2478557"/>
                      <a:gd name="connsiteY19" fmla="*/ 1507907 h 2478557"/>
                      <a:gd name="connsiteX20" fmla="*/ 366293 w 2478557"/>
                      <a:gd name="connsiteY20" fmla="*/ 1608277 h 2478557"/>
                      <a:gd name="connsiteX21" fmla="*/ 126797 w 2478557"/>
                      <a:gd name="connsiteY21" fmla="*/ 1787957 h 2478557"/>
                      <a:gd name="connsiteX22" fmla="*/ 401117 w 2478557"/>
                      <a:gd name="connsiteY22" fmla="*/ 2153717 h 2478557"/>
                      <a:gd name="connsiteX23" fmla="*/ 640614 w 2478557"/>
                      <a:gd name="connsiteY23" fmla="*/ 1974113 h 2478557"/>
                      <a:gd name="connsiteX24" fmla="*/ 853973 w 2478557"/>
                      <a:gd name="connsiteY24" fmla="*/ 2004578 h 2478557"/>
                      <a:gd name="connsiteX25" fmla="*/ 882930 w 2478557"/>
                      <a:gd name="connsiteY25" fmla="*/ 2117598 h 2478557"/>
                      <a:gd name="connsiteX26" fmla="*/ 840257 w 2478557"/>
                      <a:gd name="connsiteY26" fmla="*/ 2413864 h 2478557"/>
                      <a:gd name="connsiteX27" fmla="*/ 1292885 w 2478557"/>
                      <a:gd name="connsiteY27" fmla="*/ 2478558 h 2478557"/>
                      <a:gd name="connsiteX28" fmla="*/ 1335557 w 2478557"/>
                      <a:gd name="connsiteY28" fmla="*/ 2182139 h 2478557"/>
                      <a:gd name="connsiteX29" fmla="*/ 1507983 w 2478557"/>
                      <a:gd name="connsiteY29" fmla="*/ 2052828 h 2478557"/>
                      <a:gd name="connsiteX30" fmla="*/ 1608354 w 2478557"/>
                      <a:gd name="connsiteY30" fmla="*/ 2112264 h 2478557"/>
                      <a:gd name="connsiteX31" fmla="*/ 1788033 w 2478557"/>
                      <a:gd name="connsiteY31" fmla="*/ 2351761 h 2478557"/>
                      <a:gd name="connsiteX32" fmla="*/ 2153793 w 2478557"/>
                      <a:gd name="connsiteY32" fmla="*/ 2077441 h 2478557"/>
                      <a:gd name="connsiteX33" fmla="*/ 1974037 w 2478557"/>
                      <a:gd name="connsiteY33" fmla="*/ 1837944 h 2478557"/>
                      <a:gd name="connsiteX34" fmla="*/ 2004502 w 2478557"/>
                      <a:gd name="connsiteY34" fmla="*/ 1624584 h 2478557"/>
                      <a:gd name="connsiteX35" fmla="*/ 2117522 w 2478557"/>
                      <a:gd name="connsiteY35" fmla="*/ 1595628 h 2478557"/>
                      <a:gd name="connsiteX36" fmla="*/ 2413864 w 2478557"/>
                      <a:gd name="connsiteY36" fmla="*/ 1637995 h 2478557"/>
                      <a:gd name="connsiteX37" fmla="*/ 2478558 w 2478557"/>
                      <a:gd name="connsiteY37" fmla="*/ 1185367 h 2478557"/>
                      <a:gd name="connsiteX38" fmla="*/ 2182216 w 2478557"/>
                      <a:gd name="connsiteY38" fmla="*/ 1143000 h 2478557"/>
                      <a:gd name="connsiteX39" fmla="*/ 2052927 w 2478557"/>
                      <a:gd name="connsiteY39" fmla="*/ 970559 h 2478557"/>
                      <a:gd name="connsiteX40" fmla="*/ 2112264 w 2478557"/>
                      <a:gd name="connsiteY40" fmla="*/ 870280 h 2478557"/>
                      <a:gd name="connsiteX41" fmla="*/ 1239317 w 2478557"/>
                      <a:gd name="connsiteY41" fmla="*/ 1772641 h 2478557"/>
                      <a:gd name="connsiteX42" fmla="*/ 705917 w 2478557"/>
                      <a:gd name="connsiteY42" fmla="*/ 1239241 h 2478557"/>
                      <a:gd name="connsiteX43" fmla="*/ 1239317 w 2478557"/>
                      <a:gd name="connsiteY43" fmla="*/ 705841 h 2478557"/>
                      <a:gd name="connsiteX44" fmla="*/ 1772717 w 2478557"/>
                      <a:gd name="connsiteY44" fmla="*/ 1239241 h 2478557"/>
                      <a:gd name="connsiteX45" fmla="*/ 1239317 w 2478557"/>
                      <a:gd name="connsiteY45" fmla="*/ 1772641 h 24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8557" h="2478557">
                        <a:moveTo>
                          <a:pt x="2112264" y="870280"/>
                        </a:moveTo>
                        <a:lnTo>
                          <a:pt x="2351837" y="690601"/>
                        </a:lnTo>
                        <a:lnTo>
                          <a:pt x="2077517" y="324841"/>
                        </a:lnTo>
                        <a:lnTo>
                          <a:pt x="1837944" y="504520"/>
                        </a:lnTo>
                        <a:cubicBezTo>
                          <a:pt x="1770576" y="554980"/>
                          <a:pt x="1675059" y="541271"/>
                          <a:pt x="1624599" y="473909"/>
                        </a:cubicBezTo>
                        <a:cubicBezTo>
                          <a:pt x="1600398" y="441597"/>
                          <a:pt x="1590004" y="401003"/>
                          <a:pt x="1595704" y="361036"/>
                        </a:cubicBezTo>
                        <a:lnTo>
                          <a:pt x="1637995" y="64694"/>
                        </a:lnTo>
                        <a:lnTo>
                          <a:pt x="1185367" y="0"/>
                        </a:lnTo>
                        <a:lnTo>
                          <a:pt x="1143076" y="296342"/>
                        </a:lnTo>
                        <a:cubicBezTo>
                          <a:pt x="1131204" y="379669"/>
                          <a:pt x="1054037" y="437598"/>
                          <a:pt x="970712" y="425729"/>
                        </a:cubicBezTo>
                        <a:cubicBezTo>
                          <a:pt x="930676" y="420027"/>
                          <a:pt x="894542" y="398645"/>
                          <a:pt x="870280" y="366293"/>
                        </a:cubicBezTo>
                        <a:lnTo>
                          <a:pt x="690677" y="126721"/>
                        </a:lnTo>
                        <a:lnTo>
                          <a:pt x="324917" y="401041"/>
                        </a:lnTo>
                        <a:lnTo>
                          <a:pt x="504520" y="640613"/>
                        </a:lnTo>
                        <a:cubicBezTo>
                          <a:pt x="554980" y="707982"/>
                          <a:pt x="541272" y="803499"/>
                          <a:pt x="473911" y="853958"/>
                        </a:cubicBezTo>
                        <a:cubicBezTo>
                          <a:pt x="441594" y="878159"/>
                          <a:pt x="401003" y="888553"/>
                          <a:pt x="361036" y="882853"/>
                        </a:cubicBezTo>
                        <a:lnTo>
                          <a:pt x="64694" y="840562"/>
                        </a:lnTo>
                        <a:lnTo>
                          <a:pt x="0" y="1293190"/>
                        </a:lnTo>
                        <a:lnTo>
                          <a:pt x="296418" y="1335481"/>
                        </a:lnTo>
                        <a:cubicBezTo>
                          <a:pt x="379743" y="1347384"/>
                          <a:pt x="437640" y="1424582"/>
                          <a:pt x="425730" y="1507907"/>
                        </a:cubicBezTo>
                        <a:cubicBezTo>
                          <a:pt x="420014" y="1547919"/>
                          <a:pt x="398633" y="1584023"/>
                          <a:pt x="366293" y="1608277"/>
                        </a:cubicBezTo>
                        <a:lnTo>
                          <a:pt x="126797" y="1787957"/>
                        </a:lnTo>
                        <a:lnTo>
                          <a:pt x="401117" y="2153717"/>
                        </a:lnTo>
                        <a:lnTo>
                          <a:pt x="640614" y="1974113"/>
                        </a:lnTo>
                        <a:cubicBezTo>
                          <a:pt x="707944" y="1923608"/>
                          <a:pt x="803468" y="1937248"/>
                          <a:pt x="853973" y="2004578"/>
                        </a:cubicBezTo>
                        <a:cubicBezTo>
                          <a:pt x="878236" y="2036917"/>
                          <a:pt x="888652" y="2077578"/>
                          <a:pt x="882930" y="2117598"/>
                        </a:cubicBezTo>
                        <a:lnTo>
                          <a:pt x="840257" y="2413864"/>
                        </a:lnTo>
                        <a:lnTo>
                          <a:pt x="1292885" y="2478558"/>
                        </a:lnTo>
                        <a:lnTo>
                          <a:pt x="1335557" y="2182139"/>
                        </a:lnTo>
                        <a:cubicBezTo>
                          <a:pt x="1347460" y="2098815"/>
                          <a:pt x="1424658" y="2040918"/>
                          <a:pt x="1507983" y="2052828"/>
                        </a:cubicBezTo>
                        <a:cubicBezTo>
                          <a:pt x="1547995" y="2058543"/>
                          <a:pt x="1584099" y="2079925"/>
                          <a:pt x="1608354" y="2112264"/>
                        </a:cubicBezTo>
                        <a:lnTo>
                          <a:pt x="1788033" y="2351761"/>
                        </a:lnTo>
                        <a:lnTo>
                          <a:pt x="2153793" y="2077441"/>
                        </a:lnTo>
                        <a:lnTo>
                          <a:pt x="1974037" y="1837944"/>
                        </a:lnTo>
                        <a:cubicBezTo>
                          <a:pt x="1923532" y="1770614"/>
                          <a:pt x="1937172" y="1675089"/>
                          <a:pt x="2004502" y="1624584"/>
                        </a:cubicBezTo>
                        <a:cubicBezTo>
                          <a:pt x="2036841" y="1600322"/>
                          <a:pt x="2077502" y="1589905"/>
                          <a:pt x="2117522" y="1595628"/>
                        </a:cubicBezTo>
                        <a:lnTo>
                          <a:pt x="2413864" y="1637995"/>
                        </a:lnTo>
                        <a:lnTo>
                          <a:pt x="2478558" y="1185367"/>
                        </a:lnTo>
                        <a:lnTo>
                          <a:pt x="2182216" y="1143000"/>
                        </a:lnTo>
                        <a:cubicBezTo>
                          <a:pt x="2098899" y="1131082"/>
                          <a:pt x="2041009" y="1053877"/>
                          <a:pt x="2052927" y="970559"/>
                        </a:cubicBezTo>
                        <a:cubicBezTo>
                          <a:pt x="2058642" y="930593"/>
                          <a:pt x="2079986" y="894527"/>
                          <a:pt x="2112264" y="870280"/>
                        </a:cubicBezTo>
                        <a:close/>
                        <a:moveTo>
                          <a:pt x="1239317" y="1772641"/>
                        </a:moveTo>
                        <a:cubicBezTo>
                          <a:pt x="944728" y="1772641"/>
                          <a:pt x="705917" y="1533830"/>
                          <a:pt x="705917" y="1239241"/>
                        </a:cubicBezTo>
                        <a:cubicBezTo>
                          <a:pt x="705917" y="944651"/>
                          <a:pt x="944728" y="705841"/>
                          <a:pt x="1239317" y="705841"/>
                        </a:cubicBezTo>
                        <a:cubicBezTo>
                          <a:pt x="1533906" y="705841"/>
                          <a:pt x="1772717" y="944651"/>
                          <a:pt x="1772717" y="1239241"/>
                        </a:cubicBezTo>
                        <a:cubicBezTo>
                          <a:pt x="1772717" y="1533830"/>
                          <a:pt x="1533906" y="1772641"/>
                          <a:pt x="1239317" y="1772641"/>
                        </a:cubicBezTo>
                        <a:close/>
                      </a:path>
                    </a:pathLst>
                  </a:custGeom>
                  <a:solidFill>
                    <a:schemeClr val="bg1"/>
                  </a:solidFill>
                  <a:ln w="7620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47" name="Freeform: Shape 77">
                    <a:extLst>
                      <a:ext uri="{FF2B5EF4-FFF2-40B4-BE49-F238E27FC236}">
                        <a16:creationId xmlns:a16="http://schemas.microsoft.com/office/drawing/2014/main" id="{3ACAE08E-9271-E0F6-B82C-D457CF437EF3}"/>
                      </a:ext>
                    </a:extLst>
                  </p:cNvPr>
                  <p:cNvSpPr/>
                  <p:nvPr/>
                </p:nvSpPr>
                <p:spPr>
                  <a:xfrm>
                    <a:off x="1533799" y="3055341"/>
                    <a:ext cx="286619" cy="310713"/>
                  </a:xfrm>
                  <a:custGeom>
                    <a:avLst/>
                    <a:gdLst>
                      <a:gd name="connsiteX0" fmla="*/ 1489786 w 1686991"/>
                      <a:gd name="connsiteY0" fmla="*/ 1154964 h 1828800"/>
                      <a:gd name="connsiteX1" fmla="*/ 1302029 w 1686991"/>
                      <a:gd name="connsiteY1" fmla="*/ 1009574 h 1828800"/>
                      <a:gd name="connsiteX2" fmla="*/ 838109 w 1686991"/>
                      <a:gd name="connsiteY2" fmla="*/ 1281920 h 1828800"/>
                      <a:gd name="connsiteX3" fmla="*/ 565762 w 1686991"/>
                      <a:gd name="connsiteY3" fmla="*/ 818007 h 1828800"/>
                      <a:gd name="connsiteX4" fmla="*/ 934441 w 1686991"/>
                      <a:gd name="connsiteY4" fmla="*/ 533400 h 1828800"/>
                      <a:gd name="connsiteX5" fmla="*/ 968426 w 1686991"/>
                      <a:gd name="connsiteY5" fmla="*/ 536829 h 1828800"/>
                      <a:gd name="connsiteX6" fmla="*/ 859003 w 1686991"/>
                      <a:gd name="connsiteY6" fmla="*/ 0 h 1828800"/>
                      <a:gd name="connsiteX7" fmla="*/ 762000 w 1686991"/>
                      <a:gd name="connsiteY7" fmla="*/ 0 h 1828800"/>
                      <a:gd name="connsiteX8" fmla="*/ 709346 w 1686991"/>
                      <a:gd name="connsiteY8" fmla="*/ 250469 h 1828800"/>
                      <a:gd name="connsiteX9" fmla="*/ 619117 w 1686991"/>
                      <a:gd name="connsiteY9" fmla="*/ 309387 h 1828800"/>
                      <a:gd name="connsiteX10" fmla="*/ 591541 w 1686991"/>
                      <a:gd name="connsiteY10" fmla="*/ 297561 h 1828800"/>
                      <a:gd name="connsiteX11" fmla="*/ 381000 w 1686991"/>
                      <a:gd name="connsiteY11" fmla="*/ 152400 h 1828800"/>
                      <a:gd name="connsiteX12" fmla="*/ 152400 w 1686991"/>
                      <a:gd name="connsiteY12" fmla="*/ 381000 h 1828800"/>
                      <a:gd name="connsiteX13" fmla="*/ 297180 w 1686991"/>
                      <a:gd name="connsiteY13" fmla="*/ 591541 h 1828800"/>
                      <a:gd name="connsiteX14" fmla="*/ 277662 w 1686991"/>
                      <a:gd name="connsiteY14" fmla="*/ 697520 h 1828800"/>
                      <a:gd name="connsiteX15" fmla="*/ 250088 w 1686991"/>
                      <a:gd name="connsiteY15" fmla="*/ 709346 h 1828800"/>
                      <a:gd name="connsiteX16" fmla="*/ 0 w 1686991"/>
                      <a:gd name="connsiteY16" fmla="*/ 762000 h 1828800"/>
                      <a:gd name="connsiteX17" fmla="*/ 0 w 1686991"/>
                      <a:gd name="connsiteY17" fmla="*/ 1066800 h 1828800"/>
                      <a:gd name="connsiteX18" fmla="*/ 250393 w 1686991"/>
                      <a:gd name="connsiteY18" fmla="*/ 1119454 h 1828800"/>
                      <a:gd name="connsiteX19" fmla="*/ 309310 w 1686991"/>
                      <a:gd name="connsiteY19" fmla="*/ 1209683 h 1828800"/>
                      <a:gd name="connsiteX20" fmla="*/ 297485 w 1686991"/>
                      <a:gd name="connsiteY20" fmla="*/ 1237259 h 1828800"/>
                      <a:gd name="connsiteX21" fmla="*/ 152400 w 1686991"/>
                      <a:gd name="connsiteY21" fmla="*/ 1447800 h 1828800"/>
                      <a:gd name="connsiteX22" fmla="*/ 381000 w 1686991"/>
                      <a:gd name="connsiteY22" fmla="*/ 1676400 h 1828800"/>
                      <a:gd name="connsiteX23" fmla="*/ 591541 w 1686991"/>
                      <a:gd name="connsiteY23" fmla="*/ 1531620 h 1828800"/>
                      <a:gd name="connsiteX24" fmla="*/ 697542 w 1686991"/>
                      <a:gd name="connsiteY24" fmla="*/ 1551028 h 1828800"/>
                      <a:gd name="connsiteX25" fmla="*/ 709422 w 1686991"/>
                      <a:gd name="connsiteY25" fmla="*/ 1578712 h 1828800"/>
                      <a:gd name="connsiteX26" fmla="*/ 762000 w 1686991"/>
                      <a:gd name="connsiteY26" fmla="*/ 1828800 h 1828800"/>
                      <a:gd name="connsiteX27" fmla="*/ 1066800 w 1686991"/>
                      <a:gd name="connsiteY27" fmla="*/ 1828800 h 1828800"/>
                      <a:gd name="connsiteX28" fmla="*/ 1119378 w 1686991"/>
                      <a:gd name="connsiteY28" fmla="*/ 1578331 h 1828800"/>
                      <a:gd name="connsiteX29" fmla="*/ 1209576 w 1686991"/>
                      <a:gd name="connsiteY29" fmla="*/ 1519359 h 1828800"/>
                      <a:gd name="connsiteX30" fmla="*/ 1237260 w 1686991"/>
                      <a:gd name="connsiteY30" fmla="*/ 1531239 h 1828800"/>
                      <a:gd name="connsiteX31" fmla="*/ 1447800 w 1686991"/>
                      <a:gd name="connsiteY31" fmla="*/ 1676400 h 1828800"/>
                      <a:gd name="connsiteX32" fmla="*/ 1686992 w 1686991"/>
                      <a:gd name="connsiteY32" fmla="*/ 1437208 h 1828800"/>
                      <a:gd name="connsiteX33" fmla="*/ 1489786 w 1686991"/>
                      <a:gd name="connsiteY33" fmla="*/ 11549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86991" h="1828800">
                        <a:moveTo>
                          <a:pt x="1489786" y="1154964"/>
                        </a:moveTo>
                        <a:cubicBezTo>
                          <a:pt x="1423127" y="1112002"/>
                          <a:pt x="1360307" y="1063356"/>
                          <a:pt x="1302029" y="1009574"/>
                        </a:cubicBezTo>
                        <a:cubicBezTo>
                          <a:pt x="1249131" y="1212891"/>
                          <a:pt x="1041425" y="1334826"/>
                          <a:pt x="838109" y="1281920"/>
                        </a:cubicBezTo>
                        <a:cubicBezTo>
                          <a:pt x="634799" y="1229022"/>
                          <a:pt x="512863" y="1021324"/>
                          <a:pt x="565762" y="818007"/>
                        </a:cubicBezTo>
                        <a:cubicBezTo>
                          <a:pt x="609425" y="650199"/>
                          <a:pt x="761048" y="533149"/>
                          <a:pt x="934441" y="533400"/>
                        </a:cubicBezTo>
                        <a:cubicBezTo>
                          <a:pt x="946099" y="533400"/>
                          <a:pt x="957301" y="535839"/>
                          <a:pt x="968426" y="536829"/>
                        </a:cubicBezTo>
                        <a:cubicBezTo>
                          <a:pt x="896196" y="367071"/>
                          <a:pt x="858972" y="184480"/>
                          <a:pt x="859003" y="0"/>
                        </a:cubicBezTo>
                        <a:lnTo>
                          <a:pt x="762000" y="0"/>
                        </a:lnTo>
                        <a:lnTo>
                          <a:pt x="709346" y="250469"/>
                        </a:lnTo>
                        <a:cubicBezTo>
                          <a:pt x="700697" y="291655"/>
                          <a:pt x="660304" y="318036"/>
                          <a:pt x="619117" y="309387"/>
                        </a:cubicBezTo>
                        <a:cubicBezTo>
                          <a:pt x="609227" y="307307"/>
                          <a:pt x="599854" y="303291"/>
                          <a:pt x="591541" y="297561"/>
                        </a:cubicBezTo>
                        <a:lnTo>
                          <a:pt x="381000" y="152400"/>
                        </a:lnTo>
                        <a:lnTo>
                          <a:pt x="152400" y="381000"/>
                        </a:lnTo>
                        <a:lnTo>
                          <a:pt x="297180" y="591541"/>
                        </a:lnTo>
                        <a:cubicBezTo>
                          <a:pt x="321056" y="626196"/>
                          <a:pt x="312317" y="673646"/>
                          <a:pt x="277662" y="697520"/>
                        </a:cubicBezTo>
                        <a:cubicBezTo>
                          <a:pt x="269345" y="703250"/>
                          <a:pt x="259972" y="707273"/>
                          <a:pt x="250088" y="709346"/>
                        </a:cubicBezTo>
                        <a:lnTo>
                          <a:pt x="0" y="762000"/>
                        </a:lnTo>
                        <a:lnTo>
                          <a:pt x="0" y="1066800"/>
                        </a:lnTo>
                        <a:lnTo>
                          <a:pt x="250393" y="1119454"/>
                        </a:lnTo>
                        <a:cubicBezTo>
                          <a:pt x="291579" y="1128103"/>
                          <a:pt x="317957" y="1168496"/>
                          <a:pt x="309310" y="1209683"/>
                        </a:cubicBezTo>
                        <a:cubicBezTo>
                          <a:pt x="307234" y="1219574"/>
                          <a:pt x="303214" y="1228946"/>
                          <a:pt x="297485" y="1237259"/>
                        </a:cubicBezTo>
                        <a:lnTo>
                          <a:pt x="152400" y="1447800"/>
                        </a:lnTo>
                        <a:lnTo>
                          <a:pt x="381000" y="1676400"/>
                        </a:lnTo>
                        <a:lnTo>
                          <a:pt x="591541" y="1531620"/>
                        </a:lnTo>
                        <a:cubicBezTo>
                          <a:pt x="626174" y="1507709"/>
                          <a:pt x="673631" y="1516395"/>
                          <a:pt x="697542" y="1551028"/>
                        </a:cubicBezTo>
                        <a:cubicBezTo>
                          <a:pt x="703303" y="1559372"/>
                          <a:pt x="707342" y="1568783"/>
                          <a:pt x="709422" y="1578712"/>
                        </a:cubicBezTo>
                        <a:lnTo>
                          <a:pt x="762000" y="1828800"/>
                        </a:lnTo>
                        <a:lnTo>
                          <a:pt x="1066800" y="1828800"/>
                        </a:lnTo>
                        <a:lnTo>
                          <a:pt x="1119378" y="1578331"/>
                        </a:lnTo>
                        <a:cubicBezTo>
                          <a:pt x="1128004" y="1537137"/>
                          <a:pt x="1168382" y="1510734"/>
                          <a:pt x="1209576" y="1519359"/>
                        </a:cubicBezTo>
                        <a:cubicBezTo>
                          <a:pt x="1219497" y="1521440"/>
                          <a:pt x="1228916" y="1525478"/>
                          <a:pt x="1237260" y="1531239"/>
                        </a:cubicBezTo>
                        <a:lnTo>
                          <a:pt x="1447800" y="1676400"/>
                        </a:lnTo>
                        <a:lnTo>
                          <a:pt x="1686992" y="1437208"/>
                        </a:lnTo>
                        <a:cubicBezTo>
                          <a:pt x="1661937" y="1320417"/>
                          <a:pt x="1590835" y="1218659"/>
                          <a:pt x="1489786" y="1154964"/>
                        </a:cubicBezTo>
                        <a:close/>
                      </a:path>
                    </a:pathLst>
                  </a:custGeom>
                  <a:solidFill>
                    <a:schemeClr val="bg1"/>
                  </a:solidFill>
                  <a:ln w="76200"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sp>
              <p:nvSpPr>
                <p:cNvPr id="23" name="Freeform: Shape 26">
                  <a:extLst>
                    <a:ext uri="{FF2B5EF4-FFF2-40B4-BE49-F238E27FC236}">
                      <a16:creationId xmlns:a16="http://schemas.microsoft.com/office/drawing/2014/main" id="{5BAF205E-FD6C-F413-525E-E6203CD265CD}"/>
                    </a:ext>
                  </a:extLst>
                </p:cNvPr>
                <p:cNvSpPr/>
                <p:nvPr/>
              </p:nvSpPr>
              <p:spPr>
                <a:xfrm flipH="1">
                  <a:off x="4599994" y="3008746"/>
                  <a:ext cx="800886" cy="455537"/>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pic>
              <p:nvPicPr>
                <p:cNvPr id="25" name="Graphic 24" descr="Document with solid fill">
                  <a:extLst>
                    <a:ext uri="{FF2B5EF4-FFF2-40B4-BE49-F238E27FC236}">
                      <a16:creationId xmlns:a16="http://schemas.microsoft.com/office/drawing/2014/main" id="{B684EC2C-B42A-017B-2E4C-1F4F1DA216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4424" y="2716043"/>
                  <a:ext cx="552574" cy="552574"/>
                </a:xfrm>
                <a:prstGeom prst="rect">
                  <a:avLst/>
                </a:prstGeom>
              </p:spPr>
            </p:pic>
          </p:grpSp>
        </p:grpSp>
      </p:grpSp>
    </p:spTree>
    <p:extLst>
      <p:ext uri="{BB962C8B-B14F-4D97-AF65-F5344CB8AC3E}">
        <p14:creationId xmlns:p14="http://schemas.microsoft.com/office/powerpoint/2010/main" val="417492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E2343AD-4AB8-4A61-CAC2-CC9763567764}"/>
              </a:ext>
            </a:extLst>
          </p:cNvPr>
          <p:cNvSpPr/>
          <p:nvPr/>
        </p:nvSpPr>
        <p:spPr>
          <a:xfrm>
            <a:off x="6271679" y="1900775"/>
            <a:ext cx="365760" cy="519345"/>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 name="Slide Number Placeholder 1">
            <a:extLst>
              <a:ext uri="{FF2B5EF4-FFF2-40B4-BE49-F238E27FC236}">
                <a16:creationId xmlns:a16="http://schemas.microsoft.com/office/drawing/2014/main" id="{4DC9A185-FFBB-0CC0-BF6F-7C3B3B215493}"/>
              </a:ext>
            </a:extLst>
          </p:cNvPr>
          <p:cNvSpPr>
            <a:spLocks noGrp="1"/>
          </p:cNvSpPr>
          <p:nvPr>
            <p:ph type="sldNum" sz="quarter" idx="10"/>
          </p:nvPr>
        </p:nvSpPr>
        <p:spPr>
          <a:xfrm>
            <a:off x="500823" y="6317618"/>
            <a:ext cx="170877" cy="276995"/>
          </a:xfrm>
        </p:spPr>
        <p:txBody>
          <a:bodyPr/>
          <a:lstStyle/>
          <a:p>
            <a:pPr marL="0" marR="0" lvl="0" indent="0" algn="l" defTabSz="914400" eaLnBrk="1" fontAlgn="auto" latinLnBrk="0" hangingPunct="0">
              <a:lnSpc>
                <a:spcPct val="100000"/>
              </a:lnSpc>
              <a:spcBef>
                <a:spcPts val="0"/>
              </a:spcBef>
              <a:spcAft>
                <a:spcPts val="0"/>
              </a:spcAft>
              <a:buClrTx/>
              <a:buSzTx/>
              <a:buFontTx/>
              <a:buNone/>
              <a:tabLst/>
              <a:defRPr/>
            </a:pPr>
            <a:fld id="{86CB4B4D-7CA3-9044-876B-883B54F8677D}" type="slidenum">
              <a:rPr kumimoji="0" lang="en-US" sz="1200" b="0" i="0" u="none" strike="noStrike" kern="0" cap="none" spc="0" normalizeH="0" baseline="0" noProof="0" smtClean="0">
                <a:ln>
                  <a:noFill/>
                </a:ln>
                <a:solidFill>
                  <a:srgbClr val="888888"/>
                </a:solidFill>
                <a:effectLst/>
                <a:uLnTx/>
                <a:uFillTx/>
                <a:latin typeface="Calibri"/>
                <a:ea typeface="Calibri"/>
                <a:cs typeface="Calibri"/>
                <a:sym typeface="Calibri"/>
              </a:rPr>
              <a:pPr marL="0" marR="0" lvl="0" indent="0" algn="l" defTabSz="914400" eaLnBrk="1" fontAlgn="auto" latinLnBrk="0" hangingPunct="0">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5" name="Title 1">
            <a:extLst>
              <a:ext uri="{FF2B5EF4-FFF2-40B4-BE49-F238E27FC236}">
                <a16:creationId xmlns:a16="http://schemas.microsoft.com/office/drawing/2014/main" id="{CED5BF3D-AC94-7E90-7E85-F5EE8F25A611}"/>
              </a:ext>
            </a:extLst>
          </p:cNvPr>
          <p:cNvSpPr txBox="1">
            <a:spLocks/>
          </p:cNvSpPr>
          <p:nvPr/>
        </p:nvSpPr>
        <p:spPr>
          <a:xfrm>
            <a:off x="5494867" y="359652"/>
            <a:ext cx="6157602" cy="477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ar-SA" sz="2800" b="0" i="0" u="none" strike="noStrike" kern="1200" cap="none" spc="0" normalizeH="0" baseline="0" noProof="0">
                <a:ln>
                  <a:noFill/>
                </a:ln>
                <a:solidFill>
                  <a:srgbClr val="894292"/>
                </a:solidFill>
                <a:effectLst/>
                <a:uLnTx/>
                <a:uFillTx/>
                <a:latin typeface="A Jannat LT" pitchFamily="2" charset="-78"/>
                <a:ea typeface="+mj-ea"/>
                <a:cs typeface="A Jannat LT" pitchFamily="2" charset="-78"/>
                <a:sym typeface="Arial"/>
              </a:rPr>
              <a:t>Coverage of booklet requirements and special conditions</a:t>
            </a:r>
          </a:p>
        </p:txBody>
      </p:sp>
      <p:cxnSp>
        <p:nvCxnSpPr>
          <p:cNvPr id="4" name="Straight Connector 3">
            <a:extLst>
              <a:ext uri="{FF2B5EF4-FFF2-40B4-BE49-F238E27FC236}">
                <a16:creationId xmlns:a16="http://schemas.microsoft.com/office/drawing/2014/main" id="{33AA7517-A31B-BE9C-4A4F-D8B017A326A6}"/>
              </a:ext>
            </a:extLst>
          </p:cNvPr>
          <p:cNvCxnSpPr>
            <a:cxnSpLocks/>
          </p:cNvCxnSpPr>
          <p:nvPr/>
        </p:nvCxnSpPr>
        <p:spPr>
          <a:xfrm>
            <a:off x="1680581" y="3452886"/>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5" name="Straight Connector 4">
            <a:extLst>
              <a:ext uri="{FF2B5EF4-FFF2-40B4-BE49-F238E27FC236}">
                <a16:creationId xmlns:a16="http://schemas.microsoft.com/office/drawing/2014/main" id="{3FEDE4E0-D3BC-6527-B544-3E189204BE3B}"/>
              </a:ext>
            </a:extLst>
          </p:cNvPr>
          <p:cNvCxnSpPr>
            <a:cxnSpLocks/>
          </p:cNvCxnSpPr>
          <p:nvPr/>
        </p:nvCxnSpPr>
        <p:spPr>
          <a:xfrm>
            <a:off x="1680581" y="2949799"/>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16E1E91B-83F9-DE69-5849-4C7824FA4553}"/>
              </a:ext>
            </a:extLst>
          </p:cNvPr>
          <p:cNvCxnSpPr>
            <a:cxnSpLocks/>
          </p:cNvCxnSpPr>
          <p:nvPr/>
        </p:nvCxnSpPr>
        <p:spPr>
          <a:xfrm>
            <a:off x="1680581" y="2446712"/>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50E0731A-895C-25CB-4AB9-A0263807CFA6}"/>
              </a:ext>
            </a:extLst>
          </p:cNvPr>
          <p:cNvCxnSpPr>
            <a:cxnSpLocks/>
          </p:cNvCxnSpPr>
          <p:nvPr/>
        </p:nvCxnSpPr>
        <p:spPr>
          <a:xfrm>
            <a:off x="1680581" y="1918689"/>
            <a:ext cx="9038579" cy="0"/>
          </a:xfrm>
          <a:prstGeom prst="line">
            <a:avLst/>
          </a:prstGeom>
          <a:ln>
            <a:solidFill>
              <a:srgbClr val="854693"/>
            </a:solidFill>
          </a:ln>
        </p:spPr>
        <p:style>
          <a:lnRef idx="1">
            <a:schemeClr val="accent4"/>
          </a:lnRef>
          <a:fillRef idx="0">
            <a:schemeClr val="accent4"/>
          </a:fillRef>
          <a:effectRef idx="0">
            <a:schemeClr val="accent4"/>
          </a:effectRef>
          <a:fontRef idx="minor">
            <a:schemeClr val="tx1"/>
          </a:fontRef>
        </p:style>
      </p:cxnSp>
      <p:sp>
        <p:nvSpPr>
          <p:cNvPr id="8" name="Text Placeholder 1">
            <a:extLst>
              <a:ext uri="{FF2B5EF4-FFF2-40B4-BE49-F238E27FC236}">
                <a16:creationId xmlns:a16="http://schemas.microsoft.com/office/drawing/2014/main" id="{899C50CC-1607-073C-DBD6-BA94C4B99BBA}"/>
              </a:ext>
            </a:extLst>
          </p:cNvPr>
          <p:cNvSpPr txBox="1">
            <a:spLocks/>
          </p:cNvSpPr>
          <p:nvPr/>
        </p:nvSpPr>
        <p:spPr>
          <a:xfrm>
            <a:off x="9526585"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The Standard</a:t>
            </a:r>
          </a:p>
        </p:txBody>
      </p:sp>
      <p:sp>
        <p:nvSpPr>
          <p:cNvPr id="9" name="Text Placeholder 1">
            <a:extLst>
              <a:ext uri="{FF2B5EF4-FFF2-40B4-BE49-F238E27FC236}">
                <a16:creationId xmlns:a16="http://schemas.microsoft.com/office/drawing/2014/main" id="{72957212-645E-BCA4-9057-50F98C556A93}"/>
              </a:ext>
            </a:extLst>
          </p:cNvPr>
          <p:cNvSpPr txBox="1">
            <a:spLocks/>
          </p:cNvSpPr>
          <p:nvPr/>
        </p:nvSpPr>
        <p:spPr>
          <a:xfrm>
            <a:off x="5751409"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Commitment</a:t>
            </a:r>
          </a:p>
        </p:txBody>
      </p:sp>
      <p:sp>
        <p:nvSpPr>
          <p:cNvPr id="10" name="Text Placeholder 1">
            <a:extLst>
              <a:ext uri="{FF2B5EF4-FFF2-40B4-BE49-F238E27FC236}">
                <a16:creationId xmlns:a16="http://schemas.microsoft.com/office/drawing/2014/main" id="{0BAB7F59-6DEC-2BD1-7C4D-9979030896DD}"/>
              </a:ext>
            </a:extLst>
          </p:cNvPr>
          <p:cNvSpPr txBox="1">
            <a:spLocks/>
          </p:cNvSpPr>
          <p:nvPr/>
        </p:nvSpPr>
        <p:spPr>
          <a:xfrm>
            <a:off x="2786436" y="1390667"/>
            <a:ext cx="275761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The part related to our artistic presentation</a:t>
            </a:r>
          </a:p>
        </p:txBody>
      </p:sp>
      <p:sp>
        <p:nvSpPr>
          <p:cNvPr id="12" name="Text Placeholder 1">
            <a:extLst>
              <a:ext uri="{FF2B5EF4-FFF2-40B4-BE49-F238E27FC236}">
                <a16:creationId xmlns:a16="http://schemas.microsoft.com/office/drawing/2014/main" id="{3D8A799E-075E-976A-BC77-2211E827FD7C}"/>
              </a:ext>
            </a:extLst>
          </p:cNvPr>
          <p:cNvSpPr txBox="1">
            <a:spLocks/>
          </p:cNvSpPr>
          <p:nvPr/>
        </p:nvSpPr>
        <p:spPr>
          <a:xfrm>
            <a:off x="7207086" y="1971320"/>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Understanding the scope of work and project requirements</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3" name="Text Placeholder 1">
            <a:extLst>
              <a:ext uri="{FF2B5EF4-FFF2-40B4-BE49-F238E27FC236}">
                <a16:creationId xmlns:a16="http://schemas.microsoft.com/office/drawing/2014/main" id="{F2977CB6-FDB1-4F4B-8FCE-4EED3CDB3999}"/>
              </a:ext>
            </a:extLst>
          </p:cNvPr>
          <p:cNvSpPr txBox="1">
            <a:spLocks/>
          </p:cNvSpPr>
          <p:nvPr/>
        </p:nvSpPr>
        <p:spPr>
          <a:xfrm>
            <a:off x="7207086" y="2466868"/>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Proposed Implementation Methodology</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5" name="Text Placeholder 1">
            <a:extLst>
              <a:ext uri="{FF2B5EF4-FFF2-40B4-BE49-F238E27FC236}">
                <a16:creationId xmlns:a16="http://schemas.microsoft.com/office/drawing/2014/main" id="{15A6F930-3374-244C-6D31-094101916CE1}"/>
              </a:ext>
            </a:extLst>
          </p:cNvPr>
          <p:cNvSpPr txBox="1">
            <a:spLocks/>
          </p:cNvSpPr>
          <p:nvPr/>
        </p:nvSpPr>
        <p:spPr>
          <a:xfrm>
            <a:off x="7207086" y="301359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Project team</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9" name="Text Placeholder 1">
            <a:extLst>
              <a:ext uri="{FF2B5EF4-FFF2-40B4-BE49-F238E27FC236}">
                <a16:creationId xmlns:a16="http://schemas.microsoft.com/office/drawing/2014/main" id="{A7CBF8EF-5309-9EA5-EFF3-15DF14FFC7ED}"/>
              </a:ext>
            </a:extLst>
          </p:cNvPr>
          <p:cNvSpPr txBox="1">
            <a:spLocks/>
          </p:cNvSpPr>
          <p:nvPr/>
        </p:nvSpPr>
        <p:spPr>
          <a:xfrm>
            <a:off x="1659467" y="1971320"/>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dirty="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Our understanding of the project scope</a:t>
            </a:r>
            <a:r>
              <a:rPr kumimoji="0" lang="en-US" sz="1800" b="0" i="0" u="none" strike="noStrike" kern="1200" cap="none" spc="0" normalizeH="0" baseline="0" noProof="0" dirty="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 </a:t>
            </a:r>
            <a:r>
              <a:rPr kumimoji="0" lang="ar-JO" sz="1800" b="0" i="0" u="none" strike="noStrike" kern="1200" cap="none" spc="0" normalizeH="0" baseline="0" noProof="0" dirty="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Page</a:t>
            </a:r>
            <a:r>
              <a:rPr kumimoji="0" lang="en-US" sz="1800" b="0" i="0" u="none" strike="noStrike" kern="1200" cap="none" spc="0" normalizeH="0" baseline="0" noProof="0" dirty="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14</a:t>
            </a:r>
            <a:r>
              <a:rPr kumimoji="0" lang="ar-JO" sz="1800" b="0" i="0" u="none" strike="noStrike" kern="1200" cap="none" spc="0" normalizeH="0" baseline="0" noProof="0" dirty="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2" action="ppaction://hlinksldjump"/>
              </a:rPr>
              <a:t>)</a:t>
            </a:r>
            <a:endParaRPr kumimoji="0" lang="ar-JO" sz="1800" b="0" i="0" u="none" strike="noStrike" kern="1200" cap="none" spc="0" normalizeH="0" baseline="0" noProof="0" dirty="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0" name="Text Placeholder 1">
            <a:extLst>
              <a:ext uri="{FF2B5EF4-FFF2-40B4-BE49-F238E27FC236}">
                <a16:creationId xmlns:a16="http://schemas.microsoft.com/office/drawing/2014/main" id="{3326C648-928D-54F9-6197-75A8CC172679}"/>
              </a:ext>
            </a:extLst>
          </p:cNvPr>
          <p:cNvSpPr txBox="1">
            <a:spLocks/>
          </p:cNvSpPr>
          <p:nvPr/>
        </p:nvSpPr>
        <p:spPr>
          <a:xfrm>
            <a:off x="1659467" y="2967196"/>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endParaRPr kumimoji="0" lang="ar-JO" sz="1800" b="0" i="0" u="none" strike="sng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8" name="Text Placeholder 1">
            <a:extLst>
              <a:ext uri="{FF2B5EF4-FFF2-40B4-BE49-F238E27FC236}">
                <a16:creationId xmlns:a16="http://schemas.microsoft.com/office/drawing/2014/main" id="{294EBF66-8385-CFA3-5BC6-466DF6929F32}"/>
              </a:ext>
            </a:extLst>
          </p:cNvPr>
          <p:cNvSpPr txBox="1">
            <a:spLocks/>
          </p:cNvSpPr>
          <p:nvPr/>
        </p:nvSpPr>
        <p:spPr>
          <a:xfrm>
            <a:off x="1659467" y="2488687"/>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Work Execution Methodology</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(Page</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16</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3" action="ppaction://hlinksldjump"/>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9" name="Text Placeholder 1">
            <a:extLst>
              <a:ext uri="{FF2B5EF4-FFF2-40B4-BE49-F238E27FC236}">
                <a16:creationId xmlns:a16="http://schemas.microsoft.com/office/drawing/2014/main" id="{F9B9EFFC-7F5A-0A27-82A9-68C6BF517B9C}"/>
              </a:ext>
            </a:extLst>
          </p:cNvPr>
          <p:cNvSpPr txBox="1">
            <a:spLocks/>
          </p:cNvSpPr>
          <p:nvPr/>
        </p:nvSpPr>
        <p:spPr>
          <a:xfrm>
            <a:off x="1659467" y="301359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Organizational Structure and Project Team</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Page</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44</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4" action="ppaction://hlinksldjump"/>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pic>
        <p:nvPicPr>
          <p:cNvPr id="33" name="Graphic 32" descr="Checkmark with solid fill">
            <a:extLst>
              <a:ext uri="{FF2B5EF4-FFF2-40B4-BE49-F238E27FC236}">
                <a16:creationId xmlns:a16="http://schemas.microsoft.com/office/drawing/2014/main" id="{55D474FC-BC84-C004-1546-83A410A0C27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2060104"/>
            <a:ext cx="182007" cy="189417"/>
          </a:xfrm>
          <a:prstGeom prst="rect">
            <a:avLst/>
          </a:prstGeom>
        </p:spPr>
      </p:pic>
      <p:sp>
        <p:nvSpPr>
          <p:cNvPr id="3" name="Text Placeholder 1">
            <a:extLst>
              <a:ext uri="{FF2B5EF4-FFF2-40B4-BE49-F238E27FC236}">
                <a16:creationId xmlns:a16="http://schemas.microsoft.com/office/drawing/2014/main" id="{5A8C862D-98AE-89AE-FC78-E51C1D340BEC}"/>
              </a:ext>
            </a:extLst>
          </p:cNvPr>
          <p:cNvSpPr txBox="1">
            <a:spLocks/>
          </p:cNvSpPr>
          <p:nvPr/>
        </p:nvSpPr>
        <p:spPr>
          <a:xfrm>
            <a:off x="7207086" y="349238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Specialized expertise in related projects</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4" name="Text Placeholder 1">
            <a:extLst>
              <a:ext uri="{FF2B5EF4-FFF2-40B4-BE49-F238E27FC236}">
                <a16:creationId xmlns:a16="http://schemas.microsoft.com/office/drawing/2014/main" id="{CA8C75B4-6161-A76F-4C94-649CCCCA7D9C}"/>
              </a:ext>
            </a:extLst>
          </p:cNvPr>
          <p:cNvSpPr txBox="1">
            <a:spLocks/>
          </p:cNvSpPr>
          <p:nvPr/>
        </p:nvSpPr>
        <p:spPr>
          <a:xfrm>
            <a:off x="1659467" y="349238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Our projects</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I apologize, but it seems the text for translation is missing. Kindly provide the text, and I will translate it for you.</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Page 65</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rId7" action="ppaction://hlinksldjump"/>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7" name="Oval 16">
            <a:extLst>
              <a:ext uri="{FF2B5EF4-FFF2-40B4-BE49-F238E27FC236}">
                <a16:creationId xmlns:a16="http://schemas.microsoft.com/office/drawing/2014/main" id="{A5103AE5-4B16-5BF0-7D8C-A457B16852C9}"/>
              </a:ext>
            </a:extLst>
          </p:cNvPr>
          <p:cNvSpPr/>
          <p:nvPr/>
        </p:nvSpPr>
        <p:spPr>
          <a:xfrm>
            <a:off x="6271679" y="2450071"/>
            <a:ext cx="365760" cy="519345"/>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8" name="Graphic 17" descr="Checkmark with solid fill">
            <a:extLst>
              <a:ext uri="{FF2B5EF4-FFF2-40B4-BE49-F238E27FC236}">
                <a16:creationId xmlns:a16="http://schemas.microsoft.com/office/drawing/2014/main" id="{C11F47EA-8CBC-3A8B-00CB-295AD05E5D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2609400"/>
            <a:ext cx="182007" cy="189417"/>
          </a:xfrm>
          <a:prstGeom prst="rect">
            <a:avLst/>
          </a:prstGeom>
        </p:spPr>
      </p:pic>
      <p:sp>
        <p:nvSpPr>
          <p:cNvPr id="21" name="Oval 20">
            <a:extLst>
              <a:ext uri="{FF2B5EF4-FFF2-40B4-BE49-F238E27FC236}">
                <a16:creationId xmlns:a16="http://schemas.microsoft.com/office/drawing/2014/main" id="{FAAA3286-0F6B-BB55-FD41-8DCB20FC0E1F}"/>
              </a:ext>
            </a:extLst>
          </p:cNvPr>
          <p:cNvSpPr/>
          <p:nvPr/>
        </p:nvSpPr>
        <p:spPr>
          <a:xfrm>
            <a:off x="6271679" y="2937134"/>
            <a:ext cx="365760" cy="519345"/>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2" name="Graphic 21" descr="Checkmark with solid fill">
            <a:extLst>
              <a:ext uri="{FF2B5EF4-FFF2-40B4-BE49-F238E27FC236}">
                <a16:creationId xmlns:a16="http://schemas.microsoft.com/office/drawing/2014/main" id="{F1A7D776-FFB3-4993-43B3-9C5828D1EB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3096463"/>
            <a:ext cx="182007" cy="189417"/>
          </a:xfrm>
          <a:prstGeom prst="rect">
            <a:avLst/>
          </a:prstGeom>
        </p:spPr>
      </p:pic>
      <p:sp>
        <p:nvSpPr>
          <p:cNvPr id="23" name="Oval 22">
            <a:extLst>
              <a:ext uri="{FF2B5EF4-FFF2-40B4-BE49-F238E27FC236}">
                <a16:creationId xmlns:a16="http://schemas.microsoft.com/office/drawing/2014/main" id="{F919FEB5-F7C6-B7C1-AD10-8528D678D807}"/>
              </a:ext>
            </a:extLst>
          </p:cNvPr>
          <p:cNvSpPr/>
          <p:nvPr/>
        </p:nvSpPr>
        <p:spPr>
          <a:xfrm>
            <a:off x="6271679" y="3486430"/>
            <a:ext cx="365760" cy="519345"/>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4" name="Graphic 23" descr="Checkmark with solid fill">
            <a:extLst>
              <a:ext uri="{FF2B5EF4-FFF2-40B4-BE49-F238E27FC236}">
                <a16:creationId xmlns:a16="http://schemas.microsoft.com/office/drawing/2014/main" id="{9ADCEE4A-8768-3749-A982-1C97FAB00C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2295" y="3645759"/>
            <a:ext cx="182007" cy="189417"/>
          </a:xfrm>
          <a:prstGeom prst="rect">
            <a:avLst/>
          </a:prstGeom>
        </p:spPr>
      </p:pic>
    </p:spTree>
    <p:extLst>
      <p:ext uri="{BB962C8B-B14F-4D97-AF65-F5344CB8AC3E}">
        <p14:creationId xmlns:p14="http://schemas.microsoft.com/office/powerpoint/2010/main" val="22037840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08477E7-C750-C53C-46FD-3DD6F2C6CE81}"/>
              </a:ext>
            </a:extLst>
          </p:cNvPr>
          <p:cNvSpPr txBox="1">
            <a:spLocks/>
          </p:cNvSpPr>
          <p:nvPr/>
        </p:nvSpPr>
        <p:spPr>
          <a:xfrm>
            <a:off x="555349" y="72239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endParaRPr kumimoji="0" lang="ar-SA" sz="1800" b="1" i="0" u="none" strike="noStrike" kern="1200" cap="none" spc="0" normalizeH="0" baseline="0" noProof="0">
              <a:ln>
                <a:noFill/>
              </a:ln>
              <a:solidFill>
                <a:srgbClr val="7030A0"/>
              </a:solidFill>
              <a:effectLst/>
              <a:uLnTx/>
              <a:uFillTx/>
              <a:latin typeface="DIN Next LT Arabic Light" panose="020B0303020203050203" pitchFamily="34" charset="-78"/>
              <a:cs typeface="DIN Next LT Arabic Light" panose="020B0303020203050203" pitchFamily="34" charset="-78"/>
            </a:endParaRPr>
          </a:p>
        </p:txBody>
      </p:sp>
      <p:sp>
        <p:nvSpPr>
          <p:cNvPr id="7" name="TextBox 1">
            <a:extLst>
              <a:ext uri="{FF2B5EF4-FFF2-40B4-BE49-F238E27FC236}">
                <a16:creationId xmlns:a16="http://schemas.microsoft.com/office/drawing/2014/main" id="{304A6782-E6AA-6D46-3708-865C3D79316B}"/>
              </a:ext>
            </a:extLst>
          </p:cNvPr>
          <p:cNvSpPr txBox="1"/>
          <p:nvPr/>
        </p:nvSpPr>
        <p:spPr>
          <a:xfrm flipH="1">
            <a:off x="6091296" y="1708317"/>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Preparing a project management methodology in alignment with the client's approved methodology, to ensure systematic governance of the project, with the following core components identified as a minimum:</a:t>
            </a:r>
          </a:p>
          <a:p>
            <a:pPr marL="635000" marR="0" lvl="1"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Document</a:t>
            </a:r>
            <a:r>
              <a:rPr kumimoji="0" lang="en-US"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Charter</a:t>
            </a: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Scope of Work Document</a:t>
            </a:r>
            <a:r>
              <a:rPr kumimoji="0" lang="en-US"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Scope of Work</a:t>
            </a: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 Plan Document</a:t>
            </a:r>
            <a:r>
              <a:rPr kumimoji="0" lang="en-US"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 Plan</a:t>
            </a: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Risk Management Document</a:t>
            </a:r>
            <a:r>
              <a:rPr kumimoji="0" lang="en-US"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Risk Management Plan</a:t>
            </a: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Problem Management Document</a:t>
            </a:r>
            <a:r>
              <a:rPr kumimoji="0" lang="en-US"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Issues Management Plan</a:t>
            </a:r>
            <a:r>
              <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endParaRPr kumimoji="0" lang="en-US"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Identifying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key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stakeholders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en-US"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Stakeholders</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Those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required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participate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accomplish</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outputs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tasks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related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team</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company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client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determining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responsibilities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authorities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teams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Governance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Framework</a:t>
            </a:r>
            <a:r>
              <a:rPr kumimoji="0" lang="en-US"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steering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committees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their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authorities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cycle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meetings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monitor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implementation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endPar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10">
            <a:extLst>
              <a:ext uri="{FF2B5EF4-FFF2-40B4-BE49-F238E27FC236}">
                <a16:creationId xmlns:a16="http://schemas.microsoft.com/office/drawing/2014/main" id="{0663812B-4B9E-03AC-DE2D-7187343E77FF}"/>
              </a:ext>
            </a:extLst>
          </p:cNvPr>
          <p:cNvSpPr txBox="1"/>
          <p:nvPr/>
        </p:nvSpPr>
        <p:spPr>
          <a:xfrm flipH="1">
            <a:off x="478464" y="1708317"/>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Determining and approving project management mechanisms and having them approved by the supervising authorities of the project.</a:t>
            </a: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Establishing and approving the project governance framework and the frequency of project execution follow-up meetings.</a:t>
            </a: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Proactivity in managing risks that the project may face.</a:t>
            </a:r>
          </a:p>
        </p:txBody>
      </p:sp>
      <p:sp>
        <p:nvSpPr>
          <p:cNvPr id="12" name="TextBox 12">
            <a:extLst>
              <a:ext uri="{FF2B5EF4-FFF2-40B4-BE49-F238E27FC236}">
                <a16:creationId xmlns:a16="http://schemas.microsoft.com/office/drawing/2014/main" id="{0A5B37AC-0386-079D-4F24-62001275F274}"/>
              </a:ext>
            </a:extLst>
          </p:cNvPr>
          <p:cNvSpPr txBox="1"/>
          <p:nvPr/>
        </p:nvSpPr>
        <p:spPr>
          <a:xfrm flipH="1">
            <a:off x="472138" y="3286618"/>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authority overseeing the project, to review the proposals and work jointly with the consulting team to reach the final version of the project's governance framework.</a:t>
            </a: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supervising authority's reliance on the project's governance and management documents.</a:t>
            </a:r>
          </a:p>
        </p:txBody>
      </p:sp>
      <p:sp>
        <p:nvSpPr>
          <p:cNvPr id="15" name="TextBox 15">
            <a:extLst>
              <a:ext uri="{FF2B5EF4-FFF2-40B4-BE49-F238E27FC236}">
                <a16:creationId xmlns:a16="http://schemas.microsoft.com/office/drawing/2014/main" id="{8EBE0E5F-0D40-A76B-C621-569A22047A7C}"/>
              </a:ext>
            </a:extLst>
          </p:cNvPr>
          <p:cNvSpPr txBox="1"/>
          <p:nvPr/>
        </p:nvSpPr>
        <p:spPr>
          <a:xfrm flipH="1">
            <a:off x="472138" y="4864841"/>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management documents</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Charter, Risk Management Plan, etc.</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p:txBody>
      </p:sp>
      <p:sp>
        <p:nvSpPr>
          <p:cNvPr id="2" name="Text Placeholder 1">
            <a:extLst>
              <a:ext uri="{FF2B5EF4-FFF2-40B4-BE49-F238E27FC236}">
                <a16:creationId xmlns:a16="http://schemas.microsoft.com/office/drawing/2014/main" id="{06D34B25-5069-D346-5545-2A2E38565BC6}"/>
              </a:ext>
            </a:extLst>
          </p:cNvPr>
          <p:cNvSpPr>
            <a:spLocks noGrp="1"/>
          </p:cNvSpPr>
          <p:nvPr>
            <p:ph type="body" sz="quarter" idx="11"/>
          </p:nvPr>
        </p:nvSpPr>
        <p:spPr/>
        <p:txBody>
          <a:bodyPr/>
          <a:lstStyle/>
          <a:p>
            <a:pPr marL="0" indent="0" algn="l" rtl="0">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Proposed Project Execution Plan - Project Initiation Phase</a:t>
            </a:r>
          </a:p>
        </p:txBody>
      </p:sp>
      <p:sp>
        <p:nvSpPr>
          <p:cNvPr id="3" name="Rectangle 3">
            <a:extLst>
              <a:ext uri="{FF2B5EF4-FFF2-40B4-BE49-F238E27FC236}">
                <a16:creationId xmlns:a16="http://schemas.microsoft.com/office/drawing/2014/main" id="{7DEF3039-6282-6AEE-245F-DD0BBEE63EF9}"/>
              </a:ext>
            </a:extLst>
          </p:cNvPr>
          <p:cNvSpPr/>
          <p:nvPr/>
        </p:nvSpPr>
        <p:spPr>
          <a:xfrm flipH="1">
            <a:off x="6091296" y="1166622"/>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5" name="Rectangle 6">
            <a:extLst>
              <a:ext uri="{FF2B5EF4-FFF2-40B4-BE49-F238E27FC236}">
                <a16:creationId xmlns:a16="http://schemas.microsoft.com/office/drawing/2014/main" id="{ED70C9B3-1B1F-7ADB-E1A8-38BA724BF943}"/>
              </a:ext>
            </a:extLst>
          </p:cNvPr>
          <p:cNvSpPr/>
          <p:nvPr/>
        </p:nvSpPr>
        <p:spPr>
          <a:xfrm flipH="1">
            <a:off x="478464" y="1166622"/>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Objectives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16">
            <a:extLst>
              <a:ext uri="{FF2B5EF4-FFF2-40B4-BE49-F238E27FC236}">
                <a16:creationId xmlns:a16="http://schemas.microsoft.com/office/drawing/2014/main" id="{8568E0DC-C919-CB91-E448-713E715814CB}"/>
              </a:ext>
            </a:extLst>
          </p:cNvPr>
          <p:cNvSpPr/>
          <p:nvPr/>
        </p:nvSpPr>
        <p:spPr>
          <a:xfrm flipH="1">
            <a:off x="472138" y="2756798"/>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Credits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8">
            <a:extLst>
              <a:ext uri="{FF2B5EF4-FFF2-40B4-BE49-F238E27FC236}">
                <a16:creationId xmlns:a16="http://schemas.microsoft.com/office/drawing/2014/main" id="{88A26479-5E4F-CAEA-C45A-A3EDA29A42AE}"/>
              </a:ext>
            </a:extLst>
          </p:cNvPr>
          <p:cNvSpPr/>
          <p:nvPr/>
        </p:nvSpPr>
        <p:spPr>
          <a:xfrm flipH="1">
            <a:off x="472138" y="4326670"/>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Outputs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34384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Preparing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detailed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plan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dividing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stages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consistent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with</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proposed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methodology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implementation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with</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focus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following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points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361950" marR="0" lvl="1" indent="-169863"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Identifying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tasks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related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with</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relevant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parties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participation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example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but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not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limited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meetings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with</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beneficiary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departments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external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beneficiaries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according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agreement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necessary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lead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time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with</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internal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external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parties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according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approved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plan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361950" marR="0" lvl="1" indent="-169863"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Determine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tasks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related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reviewing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outputs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agreement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with</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authority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overseeing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ensure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that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plan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includes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necessary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timeframes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reviewing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outputs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361950" marR="0" lvl="1" indent="-169863"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Determining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tasks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related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updating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outputs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after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being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reviewed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supervising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authority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ensure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plan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includes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necessary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timelines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updating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outputs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planning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early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completion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shorter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time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frame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than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official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duration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allow</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time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buffer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case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additional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time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needed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reviewing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updating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deliverables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other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tasks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that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require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longer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period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than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planned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This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way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ensures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possibility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completing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within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official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time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frame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Sure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please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provide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Arabic</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text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that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you</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need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translated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into</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English</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endPar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 a project plan that includes tasks under the responsibility of the consulting team as well as tasks related to other parties (the supervising authority of the project, the beneficiaries, etc.).</a:t>
            </a: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Limiting reliance on other parties in order to ensure the project's completion within the approved timeframe.</a:t>
            </a: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authority supervising the project, to review the proposed plan for project implementation and work jointly to reach the final version of the project implementation plan.</a:t>
            </a: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supervising authority's reliance on the project implementation plan.</a:t>
            </a: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Implementation Plan</a:t>
            </a:r>
            <a:r>
              <a:rPr kumimoji="0" lang="en-US"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جدول المشروع</a:t>
            </a: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2" name="Text Placeholder 1">
            <a:extLst>
              <a:ext uri="{FF2B5EF4-FFF2-40B4-BE49-F238E27FC236}">
                <a16:creationId xmlns:a16="http://schemas.microsoft.com/office/drawing/2014/main" id="{7A94EAC2-61ED-6C77-34B6-80749B72DCE4}"/>
              </a:ext>
            </a:extLst>
          </p:cNvPr>
          <p:cNvSpPr>
            <a:spLocks noGrp="1"/>
          </p:cNvSpPr>
          <p:nvPr>
            <p:ph type="body" sz="quarter" idx="11"/>
          </p:nvPr>
        </p:nvSpPr>
        <p:spPr/>
        <p:txBody>
          <a:bodyPr/>
          <a:lstStyle/>
          <a:p>
            <a:pPr marL="0" indent="0" algn="l" rtl="0">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Proposed Workflow for Project Implementation - Project Planning Stage</a:t>
            </a:r>
          </a:p>
        </p:txBody>
      </p:sp>
      <p:sp>
        <p:nvSpPr>
          <p:cNvPr id="5" name="Rectangle 3">
            <a:extLst>
              <a:ext uri="{FF2B5EF4-FFF2-40B4-BE49-F238E27FC236}">
                <a16:creationId xmlns:a16="http://schemas.microsoft.com/office/drawing/2014/main" id="{95A1105B-8903-9805-DA46-1D0FE9FABE4F}"/>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6">
            <a:extLst>
              <a:ext uri="{FF2B5EF4-FFF2-40B4-BE49-F238E27FC236}">
                <a16:creationId xmlns:a16="http://schemas.microsoft.com/office/drawing/2014/main" id="{E838CD55-B107-3F05-CF23-EEC0608C9B94}"/>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Objectives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6">
            <a:extLst>
              <a:ext uri="{FF2B5EF4-FFF2-40B4-BE49-F238E27FC236}">
                <a16:creationId xmlns:a16="http://schemas.microsoft.com/office/drawing/2014/main" id="{C4FB14B3-50E3-5726-072D-6A2FB9B4F51F}"/>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Credits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8" name="Rectangle 18">
            <a:extLst>
              <a:ext uri="{FF2B5EF4-FFF2-40B4-BE49-F238E27FC236}">
                <a16:creationId xmlns:a16="http://schemas.microsoft.com/office/drawing/2014/main" id="{D478DE73-0EF3-BAC1-ED73-1CD2D4DCE181}"/>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Outputs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1805967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defTabSz="914400"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Execution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main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works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outlined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terms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reference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specifications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scope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work</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according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methodologies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solutions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proposed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our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offer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execution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management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plans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adherence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schedule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Providing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qualified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team</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on-site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executing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tasks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according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standard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methodologies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process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analysis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re-engineering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infrastructure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technical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solutions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development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testing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deployment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lnSpc>
                <a:spcPct val="140000"/>
              </a:lnSpc>
              <a:spcBef>
                <a:spcPts val="0"/>
              </a:spcBef>
              <a:spcAft>
                <a:spcPts val="647"/>
              </a:spcAft>
              <a:buClrTx/>
              <a:buSzTx/>
              <a:buFont typeface="Arial" panose="020B0604020202020204" pitchFamily="34" charset="0"/>
              <a:buChar char="•"/>
              <a:tabLst/>
              <a:defRPr/>
            </a:pP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Implementation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of</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risk</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management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plans</a:t>
            </a:r>
            <a:endPar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endParaRPr>
          </a:p>
          <a:p>
            <a:pPr marL="177800" marR="0" lvl="0" indent="-177800" defTabSz="914400" eaLnBrk="1" fontAlgn="auto" latinLnBrk="0" hangingPunct="1">
              <a:lnSpc>
                <a:spcPct val="14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quality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management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plans</a:t>
            </a:r>
            <a:endPar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defTabSz="914400" eaLnBrk="1" fontAlgn="auto" latinLnBrk="0" hangingPunct="1">
              <a:lnSpc>
                <a:spcPct val="140000"/>
              </a:lnSpc>
              <a:spcBef>
                <a:spcPts val="0"/>
              </a:spcBef>
              <a:spcAft>
                <a:spcPts val="647"/>
              </a:spcAft>
              <a:buClrTx/>
              <a:buSzTx/>
              <a:buFont typeface="Arial" panose="020B0604020202020204" pitchFamily="34" charset="0"/>
              <a:buChar char="•"/>
              <a:tabLst/>
              <a:defRPr/>
            </a:pP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Implementing</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communication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plans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submitting</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performance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reports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for</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tasks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lnSpc>
                <a:spcPct val="140000"/>
              </a:lnSpc>
              <a:spcBef>
                <a:spcPts val="0"/>
              </a:spcBef>
              <a:spcAft>
                <a:spcPts val="647"/>
              </a:spcAft>
              <a:buClrTx/>
              <a:buSzTx/>
              <a:buFont typeface="Arial" panose="020B0604020202020204" pitchFamily="34" charset="0"/>
              <a:buChar char="•"/>
              <a:tabLst/>
              <a:defRPr/>
            </a:pP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Knowledge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transfer</a:t>
            </a:r>
            <a:endPar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defTabSz="914400" eaLnBrk="1" fontAlgn="auto" latinLnBrk="0" hangingPunct="1">
              <a:lnSpc>
                <a:spcPct val="140000"/>
              </a:lnSpc>
              <a:spcBef>
                <a:spcPts val="0"/>
              </a:spcBef>
              <a:spcAft>
                <a:spcPts val="647"/>
              </a:spcAft>
              <a:buClrTx/>
              <a:buSzTx/>
              <a:buFont typeface="Arial" panose="020B0604020202020204" pitchFamily="34" charset="0"/>
              <a:buChar char="•"/>
              <a:tabLst/>
              <a:defRPr/>
            </a:pPr>
            <a:endPar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3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Executing the project tasks according to best practices and methodologies to achieve the client's strategic objectives, exceed expectations, and build a strategic partnership that adds value for both the client and the company.</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overseeing authority of the project</a:t>
            </a: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90000"/>
              </a:lnSpc>
              <a:spcBef>
                <a:spcPct val="0"/>
              </a:spcBef>
              <a:spcAft>
                <a:spcPts val="324"/>
              </a:spcAft>
              <a:buClrTx/>
              <a:buSzTx/>
              <a:buFont typeface="Arial" pitchFamily="34" charset="0"/>
              <a:buChar char="•"/>
              <a:tabLst/>
              <a:defRPr/>
            </a:pP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Periodic</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reports</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monthly</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quarterly</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on</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completed</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work</a:t>
            </a:r>
            <a:endPar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25043" marR="0" lvl="0" indent="-125043" defTabSz="914400" eaLnBrk="0" fontAlgn="base" latinLnBrk="0" hangingPunct="0">
              <a:lnSpc>
                <a:spcPct val="90000"/>
              </a:lnSpc>
              <a:spcBef>
                <a:spcPct val="0"/>
              </a:spcBef>
              <a:spcAft>
                <a:spcPts val="324"/>
              </a:spcAft>
              <a:buClrTx/>
              <a:buSzTx/>
              <a:buFont typeface="Arial" pitchFamily="34" charset="0"/>
              <a:buChar char="•"/>
              <a:tabLst/>
              <a:defRPr/>
            </a:pP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Business</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System</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Analysis</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Documents</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en-US"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BRD, SRS</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Please</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provide</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Arabic</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text</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that</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needs</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be</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translated</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to</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2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English</a:t>
            </a:r>
            <a:r>
              <a:rPr kumimoji="0" lang="ar-SA"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25043" marR="0" lvl="0" indent="-125043" defTabSz="914400" eaLnBrk="0" fontAlgn="base" latinLnBrk="0" hangingPunct="0">
              <a:lnSpc>
                <a:spcPct val="90000"/>
              </a:lnSpc>
              <a:spcBef>
                <a:spcPct val="0"/>
              </a:spcBef>
              <a:spcAft>
                <a:spcPts val="324"/>
              </a:spcAft>
              <a:buClrTx/>
              <a:buSzTx/>
              <a:buFont typeface="Arial" pitchFamily="34" charset="0"/>
              <a:buChar char="•"/>
              <a:tabLst/>
              <a:defRPr/>
            </a:pP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Infrastructure</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Technical</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Architecture</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Documents</a:t>
            </a:r>
            <a:r>
              <a:rPr lang="en-US"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SAD, HLD, LLD</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p>
          <a:p>
            <a:pPr marL="125043" marR="0" lvl="0" indent="-125043" defTabSz="914400" eaLnBrk="0" fontAlgn="base" latinLnBrk="0" hangingPunct="0">
              <a:lnSpc>
                <a:spcPct val="90000"/>
              </a:lnSpc>
              <a:spcBef>
                <a:spcPct val="0"/>
              </a:spcBef>
              <a:spcAft>
                <a:spcPts val="324"/>
              </a:spcAft>
              <a:buClrTx/>
              <a:buSzTx/>
              <a:buFont typeface="Arial" pitchFamily="34" charset="0"/>
              <a:buChar char="•"/>
              <a:tabLst/>
              <a:defRPr/>
            </a:pP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Test</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documents</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test</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cases</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scenarios</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test</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execution</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2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reports</a:t>
            </a:r>
            <a:r>
              <a:rPr lang="ar-SA" sz="12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endParaRPr kumimoji="0" lang="ar-AE" sz="12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7" name="Text Placeholder 1">
            <a:extLst>
              <a:ext uri="{FF2B5EF4-FFF2-40B4-BE49-F238E27FC236}">
                <a16:creationId xmlns:a16="http://schemas.microsoft.com/office/drawing/2014/main" id="{2C31B0B9-B399-C149-660E-1B926CAFCDDE}"/>
              </a:ext>
            </a:extLst>
          </p:cNvPr>
          <p:cNvSpPr>
            <a:spLocks noGrp="1"/>
          </p:cNvSpPr>
          <p:nvPr>
            <p:ph type="body" sz="quarter" idx="11"/>
          </p:nvPr>
        </p:nvSpPr>
        <p:spPr/>
        <p:txBody>
          <a:bodyPr/>
          <a:lstStyle/>
          <a:p>
            <a:pPr marL="0" indent="0" algn="l" rtl="0">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Proposed Workflow for Project Execution - Project Implementation Phase</a:t>
            </a:r>
          </a:p>
        </p:txBody>
      </p:sp>
      <p:sp>
        <p:nvSpPr>
          <p:cNvPr id="18" name="Rectangle 3">
            <a:extLst>
              <a:ext uri="{FF2B5EF4-FFF2-40B4-BE49-F238E27FC236}">
                <a16:creationId xmlns:a16="http://schemas.microsoft.com/office/drawing/2014/main" id="{1DF5000D-636A-64A9-D5EC-BE406F24E9B8}"/>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9" name="Rectangle 6">
            <a:extLst>
              <a:ext uri="{FF2B5EF4-FFF2-40B4-BE49-F238E27FC236}">
                <a16:creationId xmlns:a16="http://schemas.microsoft.com/office/drawing/2014/main" id="{59B2DB8E-3DA8-F440-E5F2-E7252A9EC7CD}"/>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Goals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20" name="Rectangle 16">
            <a:extLst>
              <a:ext uri="{FF2B5EF4-FFF2-40B4-BE49-F238E27FC236}">
                <a16:creationId xmlns:a16="http://schemas.microsoft.com/office/drawing/2014/main" id="{16AEEC69-DDB4-C5D3-CA8E-44295E3E05D5}"/>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Credits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21" name="Rectangle 18">
            <a:extLst>
              <a:ext uri="{FF2B5EF4-FFF2-40B4-BE49-F238E27FC236}">
                <a16:creationId xmlns:a16="http://schemas.microsoft.com/office/drawing/2014/main" id="{0CF2E09C-274D-D53E-DD51-5E0710D1B8D3}"/>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Outputs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664420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defTabSz="914400" eaLnBrk="1" fontAlgn="auto" latinLnBrk="0" hangingPunct="1">
              <a:spcBef>
                <a:spcPts val="0"/>
              </a:spcBef>
              <a:spcAft>
                <a:spcPts val="300"/>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care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this</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It</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stage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ensures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completion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accuracy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effectiveness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all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results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establishing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clear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review</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approval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process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spcBef>
                <a:spcPts val="0"/>
              </a:spcBef>
              <a:spcAft>
                <a:spcPts val="300"/>
              </a:spcAft>
              <a:buClrTx/>
              <a:buSzTx/>
              <a:buFont typeface="Arial" panose="020B0604020202020204" pitchFamily="34" charset="0"/>
              <a:buChar char="•"/>
              <a:tabLst/>
              <a:defRPr/>
            </a:pP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Providing</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overview</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of</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monitoring</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control</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process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with</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description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of</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methodologies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tools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activities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endPar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defTabSz="914400" eaLnBrk="1" fontAlgn="auto" latinLnBrk="0" hangingPunct="1">
              <a:spcBef>
                <a:spcPts val="0"/>
              </a:spcBef>
              <a:spcAft>
                <a:spcPts val="300"/>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Description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identification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participants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monitoring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control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process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roles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required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teams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determination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required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meetings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their</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frequency</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p>
          <a:p>
            <a:pPr marL="177800" indent="-177800" hangingPunct="1">
              <a:spcAft>
                <a:spcPts val="300"/>
              </a:spcAft>
              <a:buFont typeface="Arial" panose="020B0604020202020204" pitchFamily="34" charset="0"/>
              <a:buChar char="•"/>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Identifying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compliance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requirements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deliveriesThe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that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will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project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outputs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will</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be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evaluated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against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these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criteria</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before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being</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officially</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approved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endParaRPr kumimoji="0" lang="ar-AE"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defTabSz="914400" eaLnBrk="1" fontAlgn="auto" latinLnBrk="0" hangingPunct="1">
              <a:spcBef>
                <a:spcPts val="0"/>
              </a:spcBef>
              <a:spcAft>
                <a:spcPts val="300"/>
              </a:spcAft>
              <a:buClrTx/>
              <a:buSzTx/>
              <a:buFont typeface="Arial" panose="020B0604020202020204" pitchFamily="34" charset="0"/>
              <a:buChar char="•"/>
              <a:tabLst/>
              <a:defRPr/>
            </a:pP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Setting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schedule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resources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methods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procedures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that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will</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be</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used</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conducting</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reviews</a:t>
            </a:r>
            <a:r>
              <a:rPr kumimoji="0" lang="ar-SA" sz="14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spcBef>
                <a:spcPts val="0"/>
              </a:spcBef>
              <a:spcAft>
                <a:spcPts val="300"/>
              </a:spcAft>
              <a:buClrTx/>
              <a:buSzTx/>
              <a:buFont typeface="Arial" panose="020B0604020202020204" pitchFamily="34" charset="0"/>
              <a:buChar char="•"/>
              <a:tabLst/>
              <a:defRPr/>
            </a:pP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Determine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outcomes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operational</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metrics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that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will</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be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captured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monitored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for</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project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any</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tools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that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will</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be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used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to</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do</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so</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endParaRPr lang="en-US" sz="1400" dirty="0">
              <a:solidFill>
                <a:srgbClr val="0F0F0F">
                  <a:lumMod val="90000"/>
                  <a:lumOff val="10000"/>
                </a:srgbClr>
              </a:solidFill>
              <a:latin typeface="Sakkal Majalla" panose="02000000000000000000" pitchFamily="2" charset="-78"/>
              <a:ea typeface="+mn-ea"/>
              <a:cs typeface="Sakkal Majalla" panose="02000000000000000000" pitchFamily="2" charset="-78"/>
            </a:endParaRPr>
          </a:p>
          <a:p>
            <a:pPr marL="177800" marR="0" lvl="0" indent="-177800" defTabSz="914400" eaLnBrk="1" fontAlgn="auto" latinLnBrk="0" hangingPunct="1">
              <a:spcBef>
                <a:spcPts val="0"/>
              </a:spcBef>
              <a:spcAft>
                <a:spcPts val="300"/>
              </a:spcAft>
              <a:buClrTx/>
              <a:buSzTx/>
              <a:buFont typeface="Arial" panose="020B0604020202020204" pitchFamily="34" charset="0"/>
              <a:buChar char="•"/>
              <a:tabLst/>
              <a:defRPr/>
            </a:pP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Implementation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of</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monitoring</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control</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compliance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measurement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reporting</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performance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indicators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measurement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p>
          <a:p>
            <a:pPr marL="177800" marR="0" lvl="0" indent="-177800" defTabSz="914400" eaLnBrk="1" fontAlgn="auto" latinLnBrk="0" hangingPunct="1">
              <a:spcBef>
                <a:spcPts val="0"/>
              </a:spcBef>
              <a:spcAft>
                <a:spcPts val="300"/>
              </a:spcAft>
              <a:buClrTx/>
              <a:buSzTx/>
              <a:buFont typeface="Arial" panose="020B0604020202020204" pitchFamily="34" charset="0"/>
              <a:buChar char="•"/>
              <a:tabLst/>
              <a:defRPr/>
            </a:pP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Develop</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corrective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plans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case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of</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deviation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from</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execution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plans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or</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lack</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thereof.ComplianceWith</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requirements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or</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failure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to</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achieve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desired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performance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indicators</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ensuring</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their</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implementation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getting</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back</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on</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right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track</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for</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4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project</a:t>
            </a:r>
            <a:r>
              <a:rPr lang="ar-SA" sz="14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p>
        </p:txBody>
      </p:sp>
      <p:sp>
        <p:nvSpPr>
          <p:cNvPr id="8" name="Rectangle 3">
            <a:extLst>
              <a:ext uri="{FF2B5EF4-FFF2-40B4-BE49-F238E27FC236}">
                <a16:creationId xmlns:a16="http://schemas.microsoft.com/office/drawing/2014/main" id="{D6C9912E-DB17-B11E-3174-B3F2E2F6C659}"/>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9" name="Rectangle 6">
            <a:extLst>
              <a:ext uri="{FF2B5EF4-FFF2-40B4-BE49-F238E27FC236}">
                <a16:creationId xmlns:a16="http://schemas.microsoft.com/office/drawing/2014/main" id="{E47345E6-7506-212E-0E21-8ABFBE03A864}"/>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Goals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Preparing</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monitoring</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control</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plans</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tools</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compliance</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standards</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and</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performance</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indicators</a:t>
            </a:r>
            <a:endPar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endParaRP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SA" sz="13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Implementation</a:t>
            </a:r>
            <a:r>
              <a:rPr kumimoji="0" lang="ar-SA" sz="13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3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of</a:t>
            </a:r>
            <a:r>
              <a:rPr kumimoji="0" lang="ar-SA" sz="13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3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measurement</a:t>
            </a:r>
            <a:r>
              <a:rPr kumimoji="0" lang="ar-SA" sz="13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3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monitoring</a:t>
            </a:r>
            <a:r>
              <a:rPr kumimoji="0" lang="ar-SA" sz="13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3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review</a:t>
            </a:r>
            <a:r>
              <a:rPr kumimoji="0" lang="ar-SA" sz="13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3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and</a:t>
            </a:r>
            <a:r>
              <a:rPr kumimoji="0" lang="ar-SA" sz="13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 </a:t>
            </a:r>
            <a:r>
              <a:rPr kumimoji="0" lang="ar-SA" sz="1300" b="0" i="0" u="none" strike="noStrike" kern="0" cap="none" spc="0" normalizeH="0" baseline="0" noProof="0" dirty="0" err="1">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reporting</a:t>
            </a:r>
            <a:endParaRPr kumimoji="0" lang="ar-SA" sz="13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Taking</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necessary</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corrective</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actions</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in</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case</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of</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deviation</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from</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the</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specified</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path</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for</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project</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 </a:t>
            </a:r>
            <a:r>
              <a:rPr lang="ar-SA" sz="1300" dirty="0" err="1">
                <a:solidFill>
                  <a:srgbClr val="0F0F0F">
                    <a:lumMod val="90000"/>
                    <a:lumOff val="10000"/>
                  </a:srgbClr>
                </a:solidFill>
                <a:latin typeface="Sakkal Majalla" panose="02000000000000000000" pitchFamily="2" charset="-78"/>
                <a:ea typeface="+mn-ea"/>
                <a:cs typeface="Sakkal Majalla" panose="02000000000000000000" pitchFamily="2" charset="-78"/>
              </a:rPr>
              <a:t>implementation</a:t>
            </a:r>
            <a:r>
              <a:rPr lang="ar-SA" sz="1300" dirty="0">
                <a:solidFill>
                  <a:srgbClr val="0F0F0F">
                    <a:lumMod val="90000"/>
                    <a:lumOff val="10000"/>
                  </a:srgbClr>
                </a:solidFill>
                <a:latin typeface="Sakkal Majalla" panose="02000000000000000000" pitchFamily="2" charset="-78"/>
                <a:ea typeface="+mn-ea"/>
                <a:cs typeface="Sakkal Majalla" panose="02000000000000000000" pitchFamily="2" charset="-78"/>
              </a:rPr>
              <a:t>.</a:t>
            </a:r>
            <a:endParaRPr kumimoji="0" lang="ar-AE" sz="1300" b="0" i="0" u="none" strike="noStrike" kern="0" cap="none" spc="0" normalizeH="0" baseline="0" noProof="0" dirty="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1" name="Rectangle 16">
            <a:extLst>
              <a:ext uri="{FF2B5EF4-FFF2-40B4-BE49-F238E27FC236}">
                <a16:creationId xmlns:a16="http://schemas.microsoft.com/office/drawing/2014/main" id="{1D3B4A03-4567-65B7-448B-F83D948F20C1}"/>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dirty="0">
                <a:ln>
                  <a:noFill/>
                </a:ln>
                <a:solidFill>
                  <a:prstClr val="white"/>
                </a:solidFill>
                <a:effectLst/>
                <a:uLnTx/>
                <a:uFillTx/>
                <a:latin typeface="A Jannat LT" pitchFamily="2" charset="-78"/>
                <a:ea typeface="+mn-ea"/>
                <a:cs typeface="A Jannat LT" pitchFamily="2" charset="-78"/>
              </a:rPr>
              <a:t>Credits</a:t>
            </a:r>
            <a:endParaRPr kumimoji="0" lang="en-US" sz="1400" b="0" i="0" u="none" strike="noStrike" kern="0" cap="none" spc="0" normalizeH="0" baseline="0" noProof="0" dirty="0">
              <a:ln>
                <a:noFill/>
              </a:ln>
              <a:solidFill>
                <a:prstClr val="white"/>
              </a:solidFill>
              <a:effectLst/>
              <a:uLnTx/>
              <a:uFillTx/>
              <a:latin typeface="A Jannat LT" pitchFamily="2" charset="-78"/>
              <a:ea typeface="+mn-ea"/>
              <a:cs typeface="A Jannat LT" pitchFamily="2" charset="-78"/>
            </a:endParaRP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entity supervising the project</a:t>
            </a:r>
          </a:p>
        </p:txBody>
      </p:sp>
      <p:sp>
        <p:nvSpPr>
          <p:cNvPr id="13" name="Rectangle 18">
            <a:extLst>
              <a:ext uri="{FF2B5EF4-FFF2-40B4-BE49-F238E27FC236}">
                <a16:creationId xmlns:a16="http://schemas.microsoft.com/office/drawing/2014/main" id="{C1E05850-5C54-A65F-B52D-4CC8052A6424}"/>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Outputs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Periodic reports for monitoring, control, and compliance with project outcomes</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2" name="Text Placeholder 1">
            <a:extLst>
              <a:ext uri="{FF2B5EF4-FFF2-40B4-BE49-F238E27FC236}">
                <a16:creationId xmlns:a16="http://schemas.microsoft.com/office/drawing/2014/main" id="{EC9DD03F-DBC2-D3B0-9B1A-A975A2D79846}"/>
              </a:ext>
            </a:extLst>
          </p:cNvPr>
          <p:cNvSpPr>
            <a:spLocks noGrp="1"/>
          </p:cNvSpPr>
          <p:nvPr>
            <p:ph type="body" sz="quarter" idx="11"/>
          </p:nvPr>
        </p:nvSpPr>
        <p:spPr/>
        <p:txBody>
          <a:bodyPr/>
          <a:lstStyle/>
          <a:p>
            <a:pPr marL="0" indent="0" algn="l" rtl="0">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Proposed Workflow for Project Implementation - Monitoring and Control Phase</a:t>
            </a:r>
          </a:p>
        </p:txBody>
      </p:sp>
    </p:spTree>
    <p:extLst>
      <p:ext uri="{BB962C8B-B14F-4D97-AF65-F5344CB8AC3E}">
        <p14:creationId xmlns:p14="http://schemas.microsoft.com/office/powerpoint/2010/main" val="327738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a:extLst>
              <a:ext uri="{FF2B5EF4-FFF2-40B4-BE49-F238E27FC236}">
                <a16:creationId xmlns:a16="http://schemas.microsoft.com/office/drawing/2014/main" id="{42A71D5C-796B-ED93-6F44-8E67FF5F2B11}"/>
              </a:ext>
            </a:extLst>
          </p:cNvPr>
          <p:cNvSpPr txBox="1"/>
          <p:nvPr/>
        </p:nvSpPr>
        <p:spPr>
          <a:xfrm flipH="1">
            <a:off x="6091296" y="1878439"/>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project is closed after fulfilling all the required tasks according to the terms and specifications booklet and the scope of work.</a:t>
            </a:r>
          </a:p>
          <a:p>
            <a:pPr marL="177800" marR="0" lvl="0" indent="-177800" defTabSz="914400" eaLnBrk="1" fontAlgn="auto" latinLnBrk="0" hangingPunct="1">
              <a:lnSpc>
                <a:spcPct val="100000"/>
              </a:lnSpc>
              <a:spcBef>
                <a:spcPts val="0"/>
              </a:spcBef>
              <a:spcAft>
                <a:spcPts val="647"/>
              </a:spcAft>
              <a:buClrTx/>
              <a:buSzTx/>
              <a:buFont typeface="Arial" panose="020B0604020202020204"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Basic requirements are delivered as outlined in the table:</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8">
            <a:extLst>
              <a:ext uri="{FF2B5EF4-FFF2-40B4-BE49-F238E27FC236}">
                <a16:creationId xmlns:a16="http://schemas.microsoft.com/office/drawing/2014/main" id="{22C4D2E8-F022-40C7-5469-A0C6B1833493}"/>
              </a:ext>
            </a:extLst>
          </p:cNvPr>
          <p:cNvSpPr txBox="1"/>
          <p:nvPr/>
        </p:nvSpPr>
        <p:spPr>
          <a:xfrm flipH="1">
            <a:off x="478464" y="1878439"/>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Deliver the project works entirely to the concerned team from the client.</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Delivery of all evidence, documents, paperwork, and illustrative diagrams related to the project.</a:t>
            </a:r>
          </a:p>
        </p:txBody>
      </p:sp>
      <p:sp>
        <p:nvSpPr>
          <p:cNvPr id="12" name="TextBox 17">
            <a:extLst>
              <a:ext uri="{FF2B5EF4-FFF2-40B4-BE49-F238E27FC236}">
                <a16:creationId xmlns:a16="http://schemas.microsoft.com/office/drawing/2014/main" id="{77966735-C2C9-3553-E8E1-941877BE2645}"/>
              </a:ext>
            </a:extLst>
          </p:cNvPr>
          <p:cNvSpPr txBox="1"/>
          <p:nvPr/>
        </p:nvSpPr>
        <p:spPr>
          <a:xfrm flipH="1">
            <a:off x="472138" y="3456740"/>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entity supervising the project</a:t>
            </a: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By the client</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Manager and Project Management Office</a:t>
            </a: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I'm sorry, but it seems there's no text provided for me to translate. Could you please provide the text you need to be translated?</a:t>
            </a:r>
          </a:p>
        </p:txBody>
      </p:sp>
      <p:sp>
        <p:nvSpPr>
          <p:cNvPr id="15" name="TextBox 19">
            <a:extLst>
              <a:ext uri="{FF2B5EF4-FFF2-40B4-BE49-F238E27FC236}">
                <a16:creationId xmlns:a16="http://schemas.microsoft.com/office/drawing/2014/main" id="{47B59150-F7C3-9362-43A3-86618074A1ED}"/>
              </a:ext>
            </a:extLst>
          </p:cNvPr>
          <p:cNvSpPr txBox="1"/>
          <p:nvPr/>
        </p:nvSpPr>
        <p:spPr>
          <a:xfrm flipH="1">
            <a:off x="472138" y="5034963"/>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defTabSz="914400" eaLnBrk="0" fontAlgn="base" latinLnBrk="0" hangingPunct="0">
              <a:lnSpc>
                <a:spcPct val="100000"/>
              </a:lnSpc>
              <a:spcBef>
                <a:spcPct val="0"/>
              </a:spcBef>
              <a:spcAft>
                <a:spcPts val="324"/>
              </a:spcAft>
              <a:buClrTx/>
              <a:buSzTx/>
              <a:buFont typeface="Arial" pitchFamily="34" charset="0"/>
              <a:buChar char="•"/>
              <a:tabLst/>
              <a:defRPr/>
            </a:pPr>
            <a:r>
              <a:rPr kumimoji="0" lang="ar-SA"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Closure Document</a:t>
            </a:r>
            <a:endPar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graphicFrame>
        <p:nvGraphicFramePr>
          <p:cNvPr id="2" name="Table 1">
            <a:extLst>
              <a:ext uri="{FF2B5EF4-FFF2-40B4-BE49-F238E27FC236}">
                <a16:creationId xmlns:a16="http://schemas.microsoft.com/office/drawing/2014/main" id="{CACC2957-6334-68B1-7A89-5FD192D017B1}"/>
              </a:ext>
            </a:extLst>
          </p:cNvPr>
          <p:cNvGraphicFramePr>
            <a:graphicFrameLocks noGrp="1"/>
          </p:cNvGraphicFramePr>
          <p:nvPr>
            <p:extLst>
              <p:ext uri="{D42A27DB-BD31-4B8C-83A1-F6EECF244321}">
                <p14:modId xmlns:p14="http://schemas.microsoft.com/office/powerpoint/2010/main" val="3450947371"/>
              </p:ext>
            </p:extLst>
          </p:nvPr>
        </p:nvGraphicFramePr>
        <p:xfrm>
          <a:off x="6219826" y="2959870"/>
          <a:ext cx="5210174" cy="2954825"/>
        </p:xfrm>
        <a:graphic>
          <a:graphicData uri="http://schemas.openxmlformats.org/drawingml/2006/table">
            <a:tbl>
              <a:tblPr firstRow="1" bandRow="1">
                <a:tableStyleId>{7DF18680-E054-41AD-8BC1-D1AEF772440D}</a:tableStyleId>
              </a:tblPr>
              <a:tblGrid>
                <a:gridCol w="4643223">
                  <a:extLst>
                    <a:ext uri="{9D8B030D-6E8A-4147-A177-3AD203B41FA5}">
                      <a16:colId xmlns:a16="http://schemas.microsoft.com/office/drawing/2014/main" val="2152621999"/>
                    </a:ext>
                  </a:extLst>
                </a:gridCol>
                <a:gridCol w="566951">
                  <a:extLst>
                    <a:ext uri="{9D8B030D-6E8A-4147-A177-3AD203B41FA5}">
                      <a16:colId xmlns:a16="http://schemas.microsoft.com/office/drawing/2014/main" val="1903354670"/>
                    </a:ext>
                  </a:extLst>
                </a:gridCol>
              </a:tblGrid>
              <a:tr h="341723">
                <a:tc>
                  <a:txBody>
                    <a:bodyPr/>
                    <a:lstStyle/>
                    <a:p>
                      <a:pPr algn="l"/>
                      <a:r>
                        <a:rPr lang="ar-SA" sz="1200">
                          <a:latin typeface="DIN Next LT Arabic Light" panose="020B0303020203050203" pitchFamily="34" charset="-78"/>
                          <a:cs typeface="DIN Next LT Arabic Light" panose="020B0303020203050203" pitchFamily="34" charset="-78"/>
                        </a:rPr>
                        <a:t>The essential tasks required for delivery</a:t>
                      </a:r>
                      <a:endParaRPr lang="en-US" sz="1200">
                        <a:latin typeface="DIN Next LT Arabic Light" panose="020B0303020203050203" pitchFamily="34" charset="-78"/>
                        <a:cs typeface="DIN Next LT Arabic Light" panose="020B0303020203050203" pitchFamily="34" charset="-78"/>
                      </a:endParaRPr>
                    </a:p>
                  </a:txBody>
                  <a:tcPr>
                    <a:solidFill>
                      <a:srgbClr val="7030A0"/>
                    </a:solidFill>
                  </a:tcPr>
                </a:tc>
                <a:tc>
                  <a:txBody>
                    <a:bodyPr/>
                    <a:lstStyle/>
                    <a:p>
                      <a:pPr algn="l"/>
                      <a:r>
                        <a:rPr lang="ar-SA" sz="1200">
                          <a:latin typeface="DIN Next LT Arabic Light" panose="020B0303020203050203" pitchFamily="34" charset="-78"/>
                          <a:cs typeface="DIN Next LT Arabic Light" panose="020B0303020203050203" pitchFamily="34" charset="-78"/>
                        </a:rPr>
                        <a:t>#</a:t>
                      </a:r>
                      <a:endParaRPr lang="en-US" sz="1200">
                        <a:latin typeface="DIN Next LT Arabic Light" panose="020B0303020203050203" pitchFamily="34" charset="-78"/>
                        <a:cs typeface="DIN Next LT Arabic Light" panose="020B0303020203050203" pitchFamily="34" charset="-78"/>
                      </a:endParaRPr>
                    </a:p>
                  </a:txBody>
                  <a:tcPr>
                    <a:solidFill>
                      <a:srgbClr val="7030A0"/>
                    </a:solidFill>
                  </a:tcPr>
                </a:tc>
                <a:extLst>
                  <a:ext uri="{0D108BD9-81ED-4DB2-BD59-A6C34878D82A}">
                    <a16:rowId xmlns:a16="http://schemas.microsoft.com/office/drawing/2014/main" val="3950544149"/>
                  </a:ext>
                </a:extLst>
              </a:tr>
              <a:tr h="341723">
                <a:tc>
                  <a:txBody>
                    <a:bodyPr/>
                    <a:lstStyle/>
                    <a:p>
                      <a:pPr algn="l" rtl="1"/>
                      <a:r>
                        <a:rPr lang="ar-SA" sz="1200">
                          <a:latin typeface="DIN Next LT Arabic Light" panose="020B0303020203050203" pitchFamily="34" charset="-78"/>
                          <a:cs typeface="DIN Next LT Arabic Light" panose="020B0303020203050203" pitchFamily="34" charset="-78"/>
                        </a:rPr>
                        <a:t>Analysis, documentation, process re-engineering, and preparation of system requirements documents</a:t>
                      </a:r>
                      <a:r>
                        <a:rPr lang="en-US" sz="1200">
                          <a:latin typeface="DIN Next LT Arabic Light" panose="020B0303020203050203" pitchFamily="34" charset="-78"/>
                          <a:cs typeface="DIN Next LT Arabic Light" panose="020B0303020203050203" pitchFamily="34" charset="-78"/>
                        </a:rPr>
                        <a:t>BRD</a:t>
                      </a:r>
                      <a:r>
                        <a:rPr lang="ar-SA" sz="1200">
                          <a:latin typeface="DIN Next LT Arabic Light" panose="020B0303020203050203" pitchFamily="34" charset="-78"/>
                          <a:cs typeface="DIN Next LT Arabic Light" panose="020B0303020203050203" pitchFamily="34" charset="-78"/>
                        </a:rPr>
                        <a:t>)</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l"/>
                      <a:r>
                        <a:rPr lang="ar-SA" sz="1200">
                          <a:latin typeface="DIN Next LT Arabic Light" panose="020B0303020203050203" pitchFamily="34" charset="-78"/>
                          <a:cs typeface="DIN Next LT Arabic Light" panose="020B0303020203050203" pitchFamily="34" charset="-78"/>
                        </a:rPr>
                        <a:t>1</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4115915195"/>
                  </a:ext>
                </a:extLst>
              </a:tr>
              <a:tr h="341723">
                <a:tc>
                  <a:txBody>
                    <a:bodyPr/>
                    <a:lstStyle/>
                    <a:p>
                      <a:pPr algn="l" rtl="1"/>
                      <a:r>
                        <a:rPr lang="ar-SA" sz="1200">
                          <a:latin typeface="DIN Next LT Arabic Light" panose="020B0303020203050203" pitchFamily="34" charset="-78"/>
                          <a:cs typeface="DIN Next LT Arabic Light" panose="020B0303020203050203" pitchFamily="34" charset="-78"/>
                        </a:rPr>
                        <a:t>Analysis, documentation, and preparation of system requirements documents</a:t>
                      </a:r>
                      <a:r>
                        <a:rPr lang="en-US" sz="1200">
                          <a:latin typeface="DIN Next LT Arabic Light" panose="020B0303020203050203" pitchFamily="34" charset="-78"/>
                          <a:cs typeface="DIN Next LT Arabic Light" panose="020B0303020203050203" pitchFamily="34" charset="-78"/>
                        </a:rPr>
                        <a:t>SRS</a:t>
                      </a:r>
                      <a:r>
                        <a:rPr lang="ar-SA" sz="1200">
                          <a:latin typeface="DIN Next LT Arabic Light" panose="020B0303020203050203" pitchFamily="34" charset="-78"/>
                          <a:cs typeface="DIN Next LT Arabic Light" panose="020B0303020203050203" pitchFamily="34" charset="-78"/>
                        </a:rPr>
                        <a:t>)</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l"/>
                      <a:r>
                        <a:rPr lang="ar-SA" sz="1200">
                          <a:latin typeface="DIN Next LT Arabic Light" panose="020B0303020203050203" pitchFamily="34" charset="-78"/>
                          <a:cs typeface="DIN Next LT Arabic Light" panose="020B0303020203050203" pitchFamily="34" charset="-78"/>
                        </a:rPr>
                        <a:t>2</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3824309648"/>
                  </a:ext>
                </a:extLst>
              </a:tr>
              <a:tr h="341723">
                <a:tc>
                  <a:txBody>
                    <a:bodyPr/>
                    <a:lstStyle/>
                    <a:p>
                      <a:pPr algn="l"/>
                      <a:r>
                        <a:rPr lang="ar-SA" sz="1200">
                          <a:latin typeface="DIN Next LT Arabic Light" panose="020B0303020203050203" pitchFamily="34" charset="-78"/>
                          <a:cs typeface="DIN Next LT Arabic Light" panose="020B0303020203050203" pitchFamily="34" charset="-78"/>
                        </a:rPr>
                        <a:t>Developmental work for systems and services for web applications</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l"/>
                      <a:r>
                        <a:rPr lang="ar-SA" sz="1200">
                          <a:latin typeface="DIN Next LT Arabic Light" panose="020B0303020203050203" pitchFamily="34" charset="-78"/>
                          <a:cs typeface="DIN Next LT Arabic Light" panose="020B0303020203050203" pitchFamily="34" charset="-78"/>
                        </a:rPr>
                        <a:t>3</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3424105011"/>
                  </a:ext>
                </a:extLst>
              </a:tr>
              <a:tr h="341723">
                <a:tc>
                  <a:txBody>
                    <a:bodyPr/>
                    <a:lstStyle/>
                    <a:p>
                      <a:pPr algn="l"/>
                      <a:r>
                        <a:rPr lang="ar-SA" sz="1200">
                          <a:latin typeface="DIN Next LT Arabic Light" panose="020B0303020203050203" pitchFamily="34" charset="-78"/>
                          <a:cs typeface="DIN Next LT Arabic Light" panose="020B0303020203050203" pitchFamily="34" charset="-78"/>
                        </a:rPr>
                        <a:t>Developmental work for services for smart device applications</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l"/>
                      <a:r>
                        <a:rPr lang="ar-SA" sz="1200">
                          <a:latin typeface="DIN Next LT Arabic Light" panose="020B0303020203050203" pitchFamily="34" charset="-78"/>
                          <a:cs typeface="DIN Next LT Arabic Light" panose="020B0303020203050203" pitchFamily="34" charset="-78"/>
                        </a:rPr>
                        <a:t>Four</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2327079512"/>
                  </a:ext>
                </a:extLst>
              </a:tr>
              <a:tr h="442579">
                <a:tc>
                  <a:txBody>
                    <a:bodyPr/>
                    <a:lstStyle/>
                    <a:p>
                      <a:pPr algn="l" rtl="1"/>
                      <a:r>
                        <a:rPr lang="ar-SA" sz="1200">
                          <a:latin typeface="DIN Next LT Arabic Light" panose="020B0303020203050203" pitchFamily="34" charset="-78"/>
                          <a:cs typeface="DIN Next LT Arabic Light" panose="020B0303020203050203" pitchFamily="34" charset="-78"/>
                        </a:rPr>
                        <a:t>Infrastructure Solutions Design Works</a:t>
                      </a:r>
                      <a:r>
                        <a:rPr lang="en-US" sz="1200">
                          <a:latin typeface="DIN Next LT Arabic Light" panose="020B0303020203050203" pitchFamily="34" charset="-78"/>
                          <a:cs typeface="DIN Next LT Arabic Light" panose="020B0303020203050203" pitchFamily="34" charset="-78"/>
                        </a:rPr>
                        <a:t>Solution Architect</a:t>
                      </a:r>
                      <a:r>
                        <a:rPr lang="ar-SA" sz="1200">
                          <a:latin typeface="DIN Next LT Arabic Light" panose="020B0303020203050203" pitchFamily="34" charset="-78"/>
                          <a:cs typeface="DIN Next LT Arabic Light" panose="020B0303020203050203" pitchFamily="34" charset="-78"/>
                        </a:rPr>
                        <a:t>)</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l"/>
                      <a:r>
                        <a:rPr lang="ar-SA" sz="1200">
                          <a:latin typeface="DIN Next LT Arabic Light" panose="020B0303020203050203" pitchFamily="34" charset="-78"/>
                          <a:cs typeface="DIN Next LT Arabic Light" panose="020B0303020203050203" pitchFamily="34" charset="-78"/>
                        </a:rPr>
                        <a:t>Five</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2798588182"/>
                  </a:ext>
                </a:extLst>
              </a:tr>
              <a:tr h="341723">
                <a:tc>
                  <a:txBody>
                    <a:bodyPr/>
                    <a:lstStyle/>
                    <a:p>
                      <a:pPr algn="l"/>
                      <a:r>
                        <a:rPr lang="ar-SA" sz="1200">
                          <a:latin typeface="DIN Next LT Arabic Light" panose="020B0303020203050203" pitchFamily="34" charset="-78"/>
                          <a:cs typeface="DIN Next LT Arabic Light" panose="020B0303020203050203" pitchFamily="34" charset="-78"/>
                        </a:rPr>
                        <a:t>Quality monitoring of services and systems for mobile and web applications.</a:t>
                      </a:r>
                      <a:endParaRPr lang="en-US" sz="1200">
                        <a:latin typeface="DIN Next LT Arabic Light" panose="020B0303020203050203" pitchFamily="34" charset="-78"/>
                        <a:cs typeface="DIN Next LT Arabic Light" panose="020B0303020203050203" pitchFamily="34" charset="-78"/>
                      </a:endParaRPr>
                    </a:p>
                  </a:txBody>
                  <a:tcPr/>
                </a:tc>
                <a:tc>
                  <a:txBody>
                    <a:bodyPr/>
                    <a:lstStyle/>
                    <a:p>
                      <a:pPr algn="l"/>
                      <a:r>
                        <a:rPr lang="ar-SA" sz="1200">
                          <a:latin typeface="DIN Next LT Arabic Light" panose="020B0303020203050203" pitchFamily="34" charset="-78"/>
                          <a:cs typeface="DIN Next LT Arabic Light" panose="020B0303020203050203" pitchFamily="34" charset="-78"/>
                        </a:rPr>
                        <a:t>6</a:t>
                      </a:r>
                      <a:endParaRPr lang="en-US" sz="1200">
                        <a:latin typeface="DIN Next LT Arabic Light" panose="020B0303020203050203" pitchFamily="34" charset="-78"/>
                        <a:cs typeface="DIN Next LT Arabic Light" panose="020B0303020203050203" pitchFamily="34" charset="-78"/>
                      </a:endParaRPr>
                    </a:p>
                  </a:txBody>
                  <a:tcPr/>
                </a:tc>
                <a:extLst>
                  <a:ext uri="{0D108BD9-81ED-4DB2-BD59-A6C34878D82A}">
                    <a16:rowId xmlns:a16="http://schemas.microsoft.com/office/drawing/2014/main" val="1171671315"/>
                  </a:ext>
                </a:extLst>
              </a:tr>
            </a:tbl>
          </a:graphicData>
        </a:graphic>
      </p:graphicFrame>
      <p:sp>
        <p:nvSpPr>
          <p:cNvPr id="3" name="Text Placeholder 2">
            <a:extLst>
              <a:ext uri="{FF2B5EF4-FFF2-40B4-BE49-F238E27FC236}">
                <a16:creationId xmlns:a16="http://schemas.microsoft.com/office/drawing/2014/main" id="{AA672508-33C0-B5DF-0235-5C001CDE7A8E}"/>
              </a:ext>
            </a:extLst>
          </p:cNvPr>
          <p:cNvSpPr>
            <a:spLocks noGrp="1"/>
          </p:cNvSpPr>
          <p:nvPr>
            <p:ph type="body" sz="quarter" idx="11"/>
          </p:nvPr>
        </p:nvSpPr>
        <p:spPr/>
        <p:txBody>
          <a:bodyPr/>
          <a:lstStyle/>
          <a:p>
            <a:pPr marL="0" indent="0" algn="l" rtl="0">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Proposed Workflow for Project Implementation - Project Closure Phase</a:t>
            </a:r>
          </a:p>
        </p:txBody>
      </p:sp>
      <p:sp>
        <p:nvSpPr>
          <p:cNvPr id="5" name="Rectangle 3">
            <a:extLst>
              <a:ext uri="{FF2B5EF4-FFF2-40B4-BE49-F238E27FC236}">
                <a16:creationId xmlns:a16="http://schemas.microsoft.com/office/drawing/2014/main" id="{AC843EEB-2FF2-DDD4-2A0B-85BFC9B46D93}"/>
              </a:ext>
            </a:extLst>
          </p:cNvPr>
          <p:cNvSpPr/>
          <p:nvPr/>
        </p:nvSpPr>
        <p:spPr>
          <a:xfrm flipH="1">
            <a:off x="6091296" y="1334557"/>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6">
            <a:extLst>
              <a:ext uri="{FF2B5EF4-FFF2-40B4-BE49-F238E27FC236}">
                <a16:creationId xmlns:a16="http://schemas.microsoft.com/office/drawing/2014/main" id="{77B8501C-33D3-59D0-6A52-F916581BF59A}"/>
              </a:ext>
            </a:extLst>
          </p:cNvPr>
          <p:cNvSpPr/>
          <p:nvPr/>
        </p:nvSpPr>
        <p:spPr>
          <a:xfrm flipH="1">
            <a:off x="478464" y="1334557"/>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Objectives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6">
            <a:extLst>
              <a:ext uri="{FF2B5EF4-FFF2-40B4-BE49-F238E27FC236}">
                <a16:creationId xmlns:a16="http://schemas.microsoft.com/office/drawing/2014/main" id="{ACF54DAB-6D8A-4131-7867-79F107A8B4AC}"/>
              </a:ext>
            </a:extLst>
          </p:cNvPr>
          <p:cNvSpPr/>
          <p:nvPr/>
        </p:nvSpPr>
        <p:spPr>
          <a:xfrm flipH="1">
            <a:off x="472138" y="2924733"/>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Credits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8" name="Rectangle 18">
            <a:extLst>
              <a:ext uri="{FF2B5EF4-FFF2-40B4-BE49-F238E27FC236}">
                <a16:creationId xmlns:a16="http://schemas.microsoft.com/office/drawing/2014/main" id="{398EAEB2-4449-C858-3D72-3185B2D69685}"/>
              </a:ext>
            </a:extLst>
          </p:cNvPr>
          <p:cNvSpPr/>
          <p:nvPr/>
        </p:nvSpPr>
        <p:spPr>
          <a:xfrm flipH="1">
            <a:off x="472138" y="4494605"/>
            <a:ext cx="5508000" cy="468000"/>
          </a:xfrm>
          <a:prstGeom prst="rect">
            <a:avLst/>
          </a:prstGeom>
          <a:solidFill>
            <a:srgbClr val="7030A0"/>
          </a:solidFill>
          <a:ln w="25400" cap="flat" cmpd="sng" algn="ctr">
            <a:noFill/>
            <a:prstDash val="solid"/>
          </a:ln>
          <a:effectLst/>
        </p:spPr>
        <p:txBody>
          <a:bodyPr rtlCol="0" anchor="ctr"/>
          <a:lstStyle/>
          <a:p>
            <a:pPr marL="0" marR="0" lvl="0" indent="0" defTabSz="457200"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Outputs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3980745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AA497F3-5F5D-CA5C-026E-D3ABED7475AF}"/>
              </a:ext>
            </a:extLst>
          </p:cNvPr>
          <p:cNvSpPr txBox="1">
            <a:spLocks/>
          </p:cNvSpPr>
          <p:nvPr/>
        </p:nvSpPr>
        <p:spPr>
          <a:xfrm>
            <a:off x="555349" y="50014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a:defRPr/>
            </a:pPr>
            <a:r>
              <a:rPr lang="ar-SA" sz="2400" b="1">
                <a:solidFill>
                  <a:schemeClr val="accent2"/>
                </a:solidFill>
                <a:latin typeface="Sakkal Majalla" panose="02000000000000000000" pitchFamily="2" charset="-78"/>
                <a:cs typeface="Sakkal Majalla" panose="02000000000000000000" pitchFamily="2" charset="-78"/>
                <a:sym typeface="Calibri"/>
              </a:rPr>
              <a:t>We will use our managed services model in implementing the project.</a:t>
            </a:r>
          </a:p>
        </p:txBody>
      </p:sp>
      <p:sp>
        <p:nvSpPr>
          <p:cNvPr id="16" name="TextBox 2">
            <a:extLst>
              <a:ext uri="{FF2B5EF4-FFF2-40B4-BE49-F238E27FC236}">
                <a16:creationId xmlns:a16="http://schemas.microsoft.com/office/drawing/2014/main" id="{3FF60EDB-9688-1A4F-03C6-1C3E9B81FB72}"/>
              </a:ext>
            </a:extLst>
          </p:cNvPr>
          <p:cNvSpPr txBox="1"/>
          <p:nvPr/>
        </p:nvSpPr>
        <p:spPr>
          <a:xfrm flipH="1">
            <a:off x="439736" y="1104900"/>
            <a:ext cx="11304588" cy="847725"/>
          </a:xfrm>
          <a:prstGeom prst="rect">
            <a:avLst/>
          </a:prstGeom>
          <a:solidFill>
            <a:sysClr val="window" lastClr="FFFFFF"/>
          </a:solidFill>
          <a:ln w="19050">
            <a:noFill/>
          </a:ln>
          <a:effectLst/>
        </p:spPr>
        <p:txBody>
          <a:bodyPr vert="horz" wrap="square" lIns="98664" tIns="49332" rIns="98664" bIns="49332" rtlCol="0" anchor="t">
            <a:noAutofit/>
          </a:bodyPr>
          <a:lstStyle/>
          <a:p>
            <a:pPr marR="0" lvl="0" defTabSz="914400" eaLnBrk="1" fontAlgn="auto" latinLnBrk="0" hangingPunct="1">
              <a:spcBef>
                <a:spcPts val="0"/>
              </a:spcBef>
              <a:spcAft>
                <a:spcPts val="647"/>
              </a:spcAft>
              <a:buClrTx/>
              <a:buSzTx/>
              <a:tabLst/>
              <a:defRPr/>
            </a:pPr>
            <a:r>
              <a:rPr lang="ar-SA" sz="1400">
                <a:solidFill>
                  <a:srgbClr val="0F0F0F">
                    <a:lumMod val="90000"/>
                    <a:lumOff val="10000"/>
                  </a:srgbClr>
                </a:solidFill>
                <a:latin typeface="Sakkal Majalla" panose="02000000000000000000" pitchFamily="2" charset="-78"/>
                <a:ea typeface="+mn-ea"/>
                <a:cs typeface="Sakkal Majalla" panose="02000000000000000000" pitchFamily="2" charset="-78"/>
              </a:rPr>
              <a:t>Through our managed services, we offer comprehensive solutions in the field of information technology that meet our clients' requirements. We have extensive experience in establishing and operating technical infrastructures such as networks, systems, storage media, cybersecurity, system and application development, and technical support, enabling us to provide complete solutions.</a:t>
            </a:r>
          </a:p>
        </p:txBody>
      </p:sp>
      <p:sp>
        <p:nvSpPr>
          <p:cNvPr id="17" name="TextBox 2">
            <a:extLst>
              <a:ext uri="{FF2B5EF4-FFF2-40B4-BE49-F238E27FC236}">
                <a16:creationId xmlns:a16="http://schemas.microsoft.com/office/drawing/2014/main" id="{1A6D04F4-21C4-09AC-6DB0-68537096C64E}"/>
              </a:ext>
            </a:extLst>
          </p:cNvPr>
          <p:cNvSpPr txBox="1"/>
          <p:nvPr/>
        </p:nvSpPr>
        <p:spPr>
          <a:xfrm flipH="1">
            <a:off x="439736" y="1885677"/>
            <a:ext cx="11304588" cy="522373"/>
          </a:xfrm>
          <a:prstGeom prst="rect">
            <a:avLst/>
          </a:prstGeom>
          <a:solidFill>
            <a:srgbClr val="862883"/>
          </a:solidFill>
          <a:ln w="19050">
            <a:noFill/>
          </a:ln>
          <a:effectLst/>
        </p:spPr>
        <p:txBody>
          <a:bodyPr vert="horz" wrap="square" lIns="98664" tIns="49332" rIns="98664" bIns="49332" rtlCol="0" anchor="ctr">
            <a:noAutofit/>
          </a:bodyPr>
          <a:lstStyle/>
          <a:p>
            <a:pPr marR="0" lvl="0" defTabSz="914400" eaLnBrk="1" fontAlgn="auto" latinLnBrk="0" hangingPunct="1">
              <a:spcBef>
                <a:spcPts val="0"/>
              </a:spcBef>
              <a:spcAft>
                <a:spcPts val="647"/>
              </a:spcAft>
              <a:buClrTx/>
              <a:buSzTx/>
              <a:tabLst/>
              <a:defRPr/>
            </a:pPr>
            <a:r>
              <a:rPr lang="ar-SA" sz="1400">
                <a:solidFill>
                  <a:schemeClr val="bg1"/>
                </a:solidFill>
                <a:latin typeface="A Jannat LT" pitchFamily="2" charset="-78"/>
                <a:ea typeface="+mn-ea"/>
                <a:cs typeface="A Jannat LT" pitchFamily="2" charset="-78"/>
              </a:rPr>
              <a:t>Our managed services revolve around key performance indicators and service level agreements that are defined and approved with our clients.</a:t>
            </a:r>
          </a:p>
        </p:txBody>
      </p:sp>
      <p:sp>
        <p:nvSpPr>
          <p:cNvPr id="18" name="Title 4">
            <a:extLst>
              <a:ext uri="{FF2B5EF4-FFF2-40B4-BE49-F238E27FC236}">
                <a16:creationId xmlns:a16="http://schemas.microsoft.com/office/drawing/2014/main" id="{D9497BA4-5C0F-3B94-E7E4-78BD00EB0338}"/>
              </a:ext>
            </a:extLst>
          </p:cNvPr>
          <p:cNvSpPr txBox="1">
            <a:spLocks/>
          </p:cNvSpPr>
          <p:nvPr/>
        </p:nvSpPr>
        <p:spPr>
          <a:xfrm>
            <a:off x="439737" y="2549398"/>
            <a:ext cx="11304587" cy="3779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eaLnBrk="1" fontAlgn="auto" latinLnBrk="0" hangingPunct="1">
              <a:lnSpc>
                <a:spcPct val="100000"/>
              </a:lnSpc>
              <a:spcBef>
                <a:spcPct val="0"/>
              </a:spcBef>
              <a:spcAft>
                <a:spcPts val="0"/>
              </a:spcAft>
              <a:buClrTx/>
              <a:buSzTx/>
              <a:buFontTx/>
              <a:buNone/>
              <a:tabLst/>
              <a:defRPr/>
            </a:pPr>
            <a:r>
              <a:rPr lang="ar-SA" sz="1800" b="1">
                <a:solidFill>
                  <a:srgbClr val="475FAB"/>
                </a:solidFill>
                <a:latin typeface="Sakkal Majalla" panose="02000000000000000000" pitchFamily="2" charset="-78"/>
                <a:cs typeface="Sakkal Majalla" panose="02000000000000000000" pitchFamily="2" charset="-78"/>
              </a:rPr>
              <a:t>Our managed services offer the following added value to our clients.</a:t>
            </a:r>
            <a:endParaRPr kumimoji="0" lang="ar-SA" sz="1800" b="1" i="0" u="none" strike="noStrike" kern="1200" cap="none" spc="0" normalizeH="0" baseline="0" noProof="0">
              <a:ln>
                <a:noFill/>
              </a:ln>
              <a:solidFill>
                <a:srgbClr val="475FAB"/>
              </a:solidFill>
              <a:effectLst/>
              <a:uLnTx/>
              <a:uFillTx/>
              <a:latin typeface="Sakkal Majalla" panose="02000000000000000000" pitchFamily="2" charset="-78"/>
              <a:cs typeface="Sakkal Majalla" panose="02000000000000000000" pitchFamily="2" charset="-78"/>
            </a:endParaRPr>
          </a:p>
        </p:txBody>
      </p:sp>
      <p:grpSp>
        <p:nvGrpSpPr>
          <p:cNvPr id="116" name="Group 115">
            <a:extLst>
              <a:ext uri="{FF2B5EF4-FFF2-40B4-BE49-F238E27FC236}">
                <a16:creationId xmlns:a16="http://schemas.microsoft.com/office/drawing/2014/main" id="{764C2589-8AA8-B1DC-38C4-5E690F1D32CF}"/>
              </a:ext>
            </a:extLst>
          </p:cNvPr>
          <p:cNvGrpSpPr/>
          <p:nvPr/>
        </p:nvGrpSpPr>
        <p:grpSpPr>
          <a:xfrm>
            <a:off x="2317778" y="3032135"/>
            <a:ext cx="8151384" cy="3388639"/>
            <a:chOff x="2317778" y="3032135"/>
            <a:chExt cx="8151384" cy="3388639"/>
          </a:xfrm>
        </p:grpSpPr>
        <p:grpSp>
          <p:nvGrpSpPr>
            <p:cNvPr id="112" name="Gears4" descr="{&quot;Key&quot;:&quot;POWER_USER_SHAPE_ICON&quot;,&quot;Value&quot;:&quot;POWER_USER_SHAPE_ICON_STYLE_1&quot;}">
              <a:extLst>
                <a:ext uri="{FF2B5EF4-FFF2-40B4-BE49-F238E27FC236}">
                  <a16:creationId xmlns:a16="http://schemas.microsoft.com/office/drawing/2014/main" id="{D89DEC8C-B1A5-ED5A-74AF-82D252A28F7E}"/>
                </a:ext>
              </a:extLst>
            </p:cNvPr>
            <p:cNvGrpSpPr>
              <a:grpSpLocks noChangeAspect="1"/>
            </p:cNvGrpSpPr>
            <p:nvPr>
              <p:custDataLst>
                <p:tags r:id="rId1"/>
              </p:custDataLst>
            </p:nvPr>
          </p:nvGrpSpPr>
          <p:grpSpPr>
            <a:xfrm>
              <a:off x="6068393" y="5519001"/>
              <a:ext cx="665069" cy="560719"/>
              <a:chOff x="2273300" y="700088"/>
              <a:chExt cx="422244" cy="355993"/>
            </a:xfrm>
            <a:solidFill>
              <a:srgbClr val="181938"/>
            </a:solidFill>
          </p:grpSpPr>
          <p:sp>
            <p:nvSpPr>
              <p:cNvPr id="113" name="Freeform 1021">
                <a:extLst>
                  <a:ext uri="{FF2B5EF4-FFF2-40B4-BE49-F238E27FC236}">
                    <a16:creationId xmlns:a16="http://schemas.microsoft.com/office/drawing/2014/main" id="{AC4B89EE-C14E-A3F0-81CC-93D286C57002}"/>
                  </a:ext>
                </a:extLst>
              </p:cNvPr>
              <p:cNvSpPr>
                <a:spLocks noEditPoints="1"/>
              </p:cNvSpPr>
              <p:nvPr/>
            </p:nvSpPr>
            <p:spPr bwMode="auto">
              <a:xfrm>
                <a:off x="2273300" y="814388"/>
                <a:ext cx="220663" cy="219075"/>
              </a:xfrm>
              <a:custGeom>
                <a:avLst/>
                <a:gdLst>
                  <a:gd name="T0" fmla="*/ 105 w 361"/>
                  <a:gd name="T1" fmla="*/ 180 h 360"/>
                  <a:gd name="T2" fmla="*/ 255 w 361"/>
                  <a:gd name="T3" fmla="*/ 180 h 360"/>
                  <a:gd name="T4" fmla="*/ 180 w 361"/>
                  <a:gd name="T5" fmla="*/ 271 h 360"/>
                  <a:gd name="T6" fmla="*/ 180 w 361"/>
                  <a:gd name="T7" fmla="*/ 88 h 360"/>
                  <a:gd name="T8" fmla="*/ 180 w 361"/>
                  <a:gd name="T9" fmla="*/ 271 h 360"/>
                  <a:gd name="T10" fmla="*/ 207 w 361"/>
                  <a:gd name="T11" fmla="*/ 343 h 360"/>
                  <a:gd name="T12" fmla="*/ 213 w 361"/>
                  <a:gd name="T13" fmla="*/ 305 h 360"/>
                  <a:gd name="T14" fmla="*/ 251 w 361"/>
                  <a:gd name="T15" fmla="*/ 288 h 360"/>
                  <a:gd name="T16" fmla="*/ 315 w 361"/>
                  <a:gd name="T17" fmla="*/ 277 h 360"/>
                  <a:gd name="T18" fmla="*/ 292 w 361"/>
                  <a:gd name="T19" fmla="*/ 245 h 360"/>
                  <a:gd name="T20" fmla="*/ 307 w 361"/>
                  <a:gd name="T21" fmla="*/ 206 h 360"/>
                  <a:gd name="T22" fmla="*/ 344 w 361"/>
                  <a:gd name="T23" fmla="*/ 153 h 360"/>
                  <a:gd name="T24" fmla="*/ 306 w 361"/>
                  <a:gd name="T25" fmla="*/ 147 h 360"/>
                  <a:gd name="T26" fmla="*/ 289 w 361"/>
                  <a:gd name="T27" fmla="*/ 109 h 360"/>
                  <a:gd name="T28" fmla="*/ 277 w 361"/>
                  <a:gd name="T29" fmla="*/ 45 h 360"/>
                  <a:gd name="T30" fmla="*/ 246 w 361"/>
                  <a:gd name="T31" fmla="*/ 68 h 360"/>
                  <a:gd name="T32" fmla="*/ 207 w 361"/>
                  <a:gd name="T33" fmla="*/ 53 h 360"/>
                  <a:gd name="T34" fmla="*/ 154 w 361"/>
                  <a:gd name="T35" fmla="*/ 16 h 360"/>
                  <a:gd name="T36" fmla="*/ 148 w 361"/>
                  <a:gd name="T37" fmla="*/ 54 h 360"/>
                  <a:gd name="T38" fmla="*/ 109 w 361"/>
                  <a:gd name="T39" fmla="*/ 71 h 360"/>
                  <a:gd name="T40" fmla="*/ 46 w 361"/>
                  <a:gd name="T41" fmla="*/ 83 h 360"/>
                  <a:gd name="T42" fmla="*/ 69 w 361"/>
                  <a:gd name="T43" fmla="*/ 114 h 360"/>
                  <a:gd name="T44" fmla="*/ 53 w 361"/>
                  <a:gd name="T45" fmla="*/ 153 h 360"/>
                  <a:gd name="T46" fmla="*/ 17 w 361"/>
                  <a:gd name="T47" fmla="*/ 206 h 360"/>
                  <a:gd name="T48" fmla="*/ 55 w 361"/>
                  <a:gd name="T49" fmla="*/ 212 h 360"/>
                  <a:gd name="T50" fmla="*/ 72 w 361"/>
                  <a:gd name="T51" fmla="*/ 251 h 360"/>
                  <a:gd name="T52" fmla="*/ 83 w 361"/>
                  <a:gd name="T53" fmla="*/ 314 h 360"/>
                  <a:gd name="T54" fmla="*/ 115 w 361"/>
                  <a:gd name="T55" fmla="*/ 291 h 360"/>
                  <a:gd name="T56" fmla="*/ 154 w 361"/>
                  <a:gd name="T57" fmla="*/ 307 h 360"/>
                  <a:gd name="T58" fmla="*/ 208 w 361"/>
                  <a:gd name="T59" fmla="*/ 360 h 360"/>
                  <a:gd name="T60" fmla="*/ 137 w 361"/>
                  <a:gd name="T61" fmla="*/ 345 h 360"/>
                  <a:gd name="T62" fmla="*/ 112 w 361"/>
                  <a:gd name="T63" fmla="*/ 309 h 360"/>
                  <a:gd name="T64" fmla="*/ 72 w 361"/>
                  <a:gd name="T65" fmla="*/ 327 h 360"/>
                  <a:gd name="T66" fmla="*/ 33 w 361"/>
                  <a:gd name="T67" fmla="*/ 266 h 360"/>
                  <a:gd name="T68" fmla="*/ 41 w 361"/>
                  <a:gd name="T69" fmla="*/ 223 h 360"/>
                  <a:gd name="T70" fmla="*/ 0 w 361"/>
                  <a:gd name="T71" fmla="*/ 208 h 360"/>
                  <a:gd name="T72" fmla="*/ 15 w 361"/>
                  <a:gd name="T73" fmla="*/ 137 h 360"/>
                  <a:gd name="T74" fmla="*/ 51 w 361"/>
                  <a:gd name="T75" fmla="*/ 111 h 360"/>
                  <a:gd name="T76" fmla="*/ 29 w 361"/>
                  <a:gd name="T77" fmla="*/ 83 h 360"/>
                  <a:gd name="T78" fmla="*/ 72 w 361"/>
                  <a:gd name="T79" fmla="*/ 33 h 360"/>
                  <a:gd name="T80" fmla="*/ 112 w 361"/>
                  <a:gd name="T81" fmla="*/ 51 h 360"/>
                  <a:gd name="T82" fmla="*/ 137 w 361"/>
                  <a:gd name="T83" fmla="*/ 15 h 360"/>
                  <a:gd name="T84" fmla="*/ 208 w 361"/>
                  <a:gd name="T85" fmla="*/ 0 h 360"/>
                  <a:gd name="T86" fmla="*/ 223 w 361"/>
                  <a:gd name="T87" fmla="*/ 40 h 360"/>
                  <a:gd name="T88" fmla="*/ 267 w 361"/>
                  <a:gd name="T89" fmla="*/ 33 h 360"/>
                  <a:gd name="T90" fmla="*/ 327 w 361"/>
                  <a:gd name="T91" fmla="*/ 72 h 360"/>
                  <a:gd name="T92" fmla="*/ 309 w 361"/>
                  <a:gd name="T93" fmla="*/ 111 h 360"/>
                  <a:gd name="T94" fmla="*/ 345 w 361"/>
                  <a:gd name="T95" fmla="*/ 137 h 360"/>
                  <a:gd name="T96" fmla="*/ 361 w 361"/>
                  <a:gd name="T97" fmla="*/ 208 h 360"/>
                  <a:gd name="T98" fmla="*/ 320 w 361"/>
                  <a:gd name="T99" fmla="*/ 223 h 360"/>
                  <a:gd name="T100" fmla="*/ 327 w 361"/>
                  <a:gd name="T101" fmla="*/ 266 h 360"/>
                  <a:gd name="T102" fmla="*/ 288 w 361"/>
                  <a:gd name="T103" fmla="*/ 327 h 360"/>
                  <a:gd name="T104" fmla="*/ 249 w 361"/>
                  <a:gd name="T105" fmla="*/ 309 h 360"/>
                  <a:gd name="T106" fmla="*/ 223 w 361"/>
                  <a:gd name="T107" fmla="*/ 34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1" h="360">
                    <a:moveTo>
                      <a:pt x="180" y="105"/>
                    </a:moveTo>
                    <a:cubicBezTo>
                      <a:pt x="139" y="105"/>
                      <a:pt x="105" y="138"/>
                      <a:pt x="105" y="180"/>
                    </a:cubicBezTo>
                    <a:cubicBezTo>
                      <a:pt x="105" y="221"/>
                      <a:pt x="139" y="255"/>
                      <a:pt x="180" y="255"/>
                    </a:cubicBezTo>
                    <a:cubicBezTo>
                      <a:pt x="222" y="255"/>
                      <a:pt x="255" y="221"/>
                      <a:pt x="255" y="180"/>
                    </a:cubicBezTo>
                    <a:cubicBezTo>
                      <a:pt x="255" y="138"/>
                      <a:pt x="222" y="105"/>
                      <a:pt x="180" y="105"/>
                    </a:cubicBezTo>
                    <a:close/>
                    <a:moveTo>
                      <a:pt x="180" y="271"/>
                    </a:moveTo>
                    <a:cubicBezTo>
                      <a:pt x="130" y="271"/>
                      <a:pt x="89" y="230"/>
                      <a:pt x="89" y="180"/>
                    </a:cubicBezTo>
                    <a:cubicBezTo>
                      <a:pt x="89" y="129"/>
                      <a:pt x="130" y="88"/>
                      <a:pt x="180" y="88"/>
                    </a:cubicBezTo>
                    <a:cubicBezTo>
                      <a:pt x="231" y="88"/>
                      <a:pt x="272" y="129"/>
                      <a:pt x="272" y="180"/>
                    </a:cubicBezTo>
                    <a:cubicBezTo>
                      <a:pt x="272" y="230"/>
                      <a:pt x="231" y="271"/>
                      <a:pt x="180" y="271"/>
                    </a:cubicBezTo>
                    <a:close/>
                    <a:moveTo>
                      <a:pt x="154" y="343"/>
                    </a:moveTo>
                    <a:lnTo>
                      <a:pt x="207" y="343"/>
                    </a:lnTo>
                    <a:lnTo>
                      <a:pt x="207" y="307"/>
                    </a:lnTo>
                    <a:lnTo>
                      <a:pt x="213" y="305"/>
                    </a:lnTo>
                    <a:cubicBezTo>
                      <a:pt x="224" y="302"/>
                      <a:pt x="236" y="297"/>
                      <a:pt x="246" y="291"/>
                    </a:cubicBezTo>
                    <a:lnTo>
                      <a:pt x="251" y="288"/>
                    </a:lnTo>
                    <a:lnTo>
                      <a:pt x="277" y="314"/>
                    </a:lnTo>
                    <a:lnTo>
                      <a:pt x="315" y="277"/>
                    </a:lnTo>
                    <a:lnTo>
                      <a:pt x="289" y="251"/>
                    </a:lnTo>
                    <a:lnTo>
                      <a:pt x="292" y="245"/>
                    </a:lnTo>
                    <a:cubicBezTo>
                      <a:pt x="298" y="235"/>
                      <a:pt x="303" y="224"/>
                      <a:pt x="306" y="212"/>
                    </a:cubicBezTo>
                    <a:lnTo>
                      <a:pt x="307" y="206"/>
                    </a:lnTo>
                    <a:lnTo>
                      <a:pt x="344" y="206"/>
                    </a:lnTo>
                    <a:lnTo>
                      <a:pt x="344" y="153"/>
                    </a:lnTo>
                    <a:lnTo>
                      <a:pt x="307" y="153"/>
                    </a:lnTo>
                    <a:lnTo>
                      <a:pt x="306" y="147"/>
                    </a:lnTo>
                    <a:cubicBezTo>
                      <a:pt x="303" y="136"/>
                      <a:pt x="298" y="124"/>
                      <a:pt x="292" y="114"/>
                    </a:cubicBezTo>
                    <a:lnTo>
                      <a:pt x="289" y="109"/>
                    </a:lnTo>
                    <a:lnTo>
                      <a:pt x="315" y="83"/>
                    </a:lnTo>
                    <a:lnTo>
                      <a:pt x="277" y="45"/>
                    </a:lnTo>
                    <a:lnTo>
                      <a:pt x="251" y="71"/>
                    </a:lnTo>
                    <a:lnTo>
                      <a:pt x="246" y="68"/>
                    </a:lnTo>
                    <a:cubicBezTo>
                      <a:pt x="236" y="62"/>
                      <a:pt x="224" y="57"/>
                      <a:pt x="213" y="54"/>
                    </a:cubicBezTo>
                    <a:lnTo>
                      <a:pt x="207" y="53"/>
                    </a:lnTo>
                    <a:lnTo>
                      <a:pt x="207" y="16"/>
                    </a:lnTo>
                    <a:lnTo>
                      <a:pt x="154" y="16"/>
                    </a:lnTo>
                    <a:lnTo>
                      <a:pt x="154" y="53"/>
                    </a:lnTo>
                    <a:lnTo>
                      <a:pt x="148" y="54"/>
                    </a:lnTo>
                    <a:cubicBezTo>
                      <a:pt x="136" y="57"/>
                      <a:pt x="125" y="62"/>
                      <a:pt x="115" y="68"/>
                    </a:cubicBezTo>
                    <a:lnTo>
                      <a:pt x="109" y="71"/>
                    </a:lnTo>
                    <a:lnTo>
                      <a:pt x="83" y="46"/>
                    </a:lnTo>
                    <a:lnTo>
                      <a:pt x="46" y="83"/>
                    </a:lnTo>
                    <a:lnTo>
                      <a:pt x="72" y="109"/>
                    </a:lnTo>
                    <a:lnTo>
                      <a:pt x="69" y="114"/>
                    </a:lnTo>
                    <a:cubicBezTo>
                      <a:pt x="63" y="124"/>
                      <a:pt x="58" y="136"/>
                      <a:pt x="55" y="147"/>
                    </a:cubicBezTo>
                    <a:lnTo>
                      <a:pt x="53" y="153"/>
                    </a:lnTo>
                    <a:lnTo>
                      <a:pt x="17" y="153"/>
                    </a:lnTo>
                    <a:lnTo>
                      <a:pt x="17" y="206"/>
                    </a:lnTo>
                    <a:lnTo>
                      <a:pt x="53" y="206"/>
                    </a:lnTo>
                    <a:lnTo>
                      <a:pt x="55" y="212"/>
                    </a:lnTo>
                    <a:cubicBezTo>
                      <a:pt x="58" y="224"/>
                      <a:pt x="63" y="235"/>
                      <a:pt x="69" y="245"/>
                    </a:cubicBezTo>
                    <a:lnTo>
                      <a:pt x="72" y="251"/>
                    </a:lnTo>
                    <a:lnTo>
                      <a:pt x="46" y="277"/>
                    </a:lnTo>
                    <a:lnTo>
                      <a:pt x="83" y="314"/>
                    </a:lnTo>
                    <a:lnTo>
                      <a:pt x="109" y="288"/>
                    </a:lnTo>
                    <a:lnTo>
                      <a:pt x="115" y="291"/>
                    </a:lnTo>
                    <a:cubicBezTo>
                      <a:pt x="125" y="297"/>
                      <a:pt x="136" y="302"/>
                      <a:pt x="148" y="305"/>
                    </a:cubicBezTo>
                    <a:lnTo>
                      <a:pt x="154" y="307"/>
                    </a:lnTo>
                    <a:lnTo>
                      <a:pt x="154" y="343"/>
                    </a:lnTo>
                    <a:close/>
                    <a:moveTo>
                      <a:pt x="208" y="360"/>
                    </a:moveTo>
                    <a:lnTo>
                      <a:pt x="152" y="360"/>
                    </a:lnTo>
                    <a:cubicBezTo>
                      <a:pt x="144" y="360"/>
                      <a:pt x="137" y="353"/>
                      <a:pt x="137" y="345"/>
                    </a:cubicBezTo>
                    <a:lnTo>
                      <a:pt x="137" y="319"/>
                    </a:lnTo>
                    <a:cubicBezTo>
                      <a:pt x="129" y="317"/>
                      <a:pt x="120" y="313"/>
                      <a:pt x="112" y="309"/>
                    </a:cubicBezTo>
                    <a:lnTo>
                      <a:pt x="94" y="327"/>
                    </a:lnTo>
                    <a:cubicBezTo>
                      <a:pt x="88" y="333"/>
                      <a:pt x="78" y="333"/>
                      <a:pt x="72" y="327"/>
                    </a:cubicBezTo>
                    <a:lnTo>
                      <a:pt x="33" y="288"/>
                    </a:lnTo>
                    <a:cubicBezTo>
                      <a:pt x="27" y="282"/>
                      <a:pt x="27" y="272"/>
                      <a:pt x="33" y="266"/>
                    </a:cubicBezTo>
                    <a:lnTo>
                      <a:pt x="51" y="248"/>
                    </a:lnTo>
                    <a:cubicBezTo>
                      <a:pt x="47" y="240"/>
                      <a:pt x="43" y="232"/>
                      <a:pt x="41" y="223"/>
                    </a:cubicBezTo>
                    <a:lnTo>
                      <a:pt x="15" y="223"/>
                    </a:lnTo>
                    <a:cubicBezTo>
                      <a:pt x="7" y="223"/>
                      <a:pt x="0" y="216"/>
                      <a:pt x="0" y="208"/>
                    </a:cubicBezTo>
                    <a:lnTo>
                      <a:pt x="0" y="152"/>
                    </a:lnTo>
                    <a:cubicBezTo>
                      <a:pt x="0" y="144"/>
                      <a:pt x="7" y="137"/>
                      <a:pt x="15" y="137"/>
                    </a:cubicBezTo>
                    <a:lnTo>
                      <a:pt x="41" y="137"/>
                    </a:lnTo>
                    <a:cubicBezTo>
                      <a:pt x="43" y="128"/>
                      <a:pt x="47" y="119"/>
                      <a:pt x="51" y="111"/>
                    </a:cubicBezTo>
                    <a:lnTo>
                      <a:pt x="33" y="93"/>
                    </a:lnTo>
                    <a:cubicBezTo>
                      <a:pt x="30" y="91"/>
                      <a:pt x="29" y="87"/>
                      <a:pt x="29" y="83"/>
                    </a:cubicBezTo>
                    <a:cubicBezTo>
                      <a:pt x="29" y="79"/>
                      <a:pt x="30" y="75"/>
                      <a:pt x="33" y="72"/>
                    </a:cubicBezTo>
                    <a:lnTo>
                      <a:pt x="72" y="33"/>
                    </a:lnTo>
                    <a:cubicBezTo>
                      <a:pt x="78" y="27"/>
                      <a:pt x="88" y="27"/>
                      <a:pt x="94" y="33"/>
                    </a:cubicBezTo>
                    <a:lnTo>
                      <a:pt x="112" y="51"/>
                    </a:lnTo>
                    <a:cubicBezTo>
                      <a:pt x="120" y="46"/>
                      <a:pt x="129" y="43"/>
                      <a:pt x="137" y="40"/>
                    </a:cubicBezTo>
                    <a:lnTo>
                      <a:pt x="137" y="15"/>
                    </a:lnTo>
                    <a:cubicBezTo>
                      <a:pt x="137" y="6"/>
                      <a:pt x="144" y="0"/>
                      <a:pt x="152" y="0"/>
                    </a:cubicBezTo>
                    <a:lnTo>
                      <a:pt x="208" y="0"/>
                    </a:lnTo>
                    <a:cubicBezTo>
                      <a:pt x="216" y="0"/>
                      <a:pt x="223" y="6"/>
                      <a:pt x="223" y="15"/>
                    </a:cubicBezTo>
                    <a:lnTo>
                      <a:pt x="223" y="40"/>
                    </a:lnTo>
                    <a:cubicBezTo>
                      <a:pt x="232" y="43"/>
                      <a:pt x="241" y="46"/>
                      <a:pt x="249" y="51"/>
                    </a:cubicBezTo>
                    <a:lnTo>
                      <a:pt x="267" y="33"/>
                    </a:lnTo>
                    <a:cubicBezTo>
                      <a:pt x="273" y="27"/>
                      <a:pt x="282" y="27"/>
                      <a:pt x="288" y="33"/>
                    </a:cubicBezTo>
                    <a:lnTo>
                      <a:pt x="327" y="72"/>
                    </a:lnTo>
                    <a:cubicBezTo>
                      <a:pt x="333" y="78"/>
                      <a:pt x="333" y="87"/>
                      <a:pt x="327" y="93"/>
                    </a:cubicBezTo>
                    <a:lnTo>
                      <a:pt x="309" y="111"/>
                    </a:lnTo>
                    <a:cubicBezTo>
                      <a:pt x="314" y="119"/>
                      <a:pt x="317" y="128"/>
                      <a:pt x="320" y="137"/>
                    </a:cubicBezTo>
                    <a:lnTo>
                      <a:pt x="345" y="137"/>
                    </a:lnTo>
                    <a:cubicBezTo>
                      <a:pt x="354" y="137"/>
                      <a:pt x="361" y="144"/>
                      <a:pt x="361" y="152"/>
                    </a:cubicBezTo>
                    <a:lnTo>
                      <a:pt x="361" y="208"/>
                    </a:lnTo>
                    <a:cubicBezTo>
                      <a:pt x="361" y="216"/>
                      <a:pt x="354" y="223"/>
                      <a:pt x="345" y="223"/>
                    </a:cubicBezTo>
                    <a:lnTo>
                      <a:pt x="320" y="223"/>
                    </a:lnTo>
                    <a:cubicBezTo>
                      <a:pt x="317" y="232"/>
                      <a:pt x="314" y="240"/>
                      <a:pt x="309" y="248"/>
                    </a:cubicBezTo>
                    <a:lnTo>
                      <a:pt x="327" y="266"/>
                    </a:lnTo>
                    <a:cubicBezTo>
                      <a:pt x="333" y="272"/>
                      <a:pt x="333" y="282"/>
                      <a:pt x="327" y="288"/>
                    </a:cubicBezTo>
                    <a:lnTo>
                      <a:pt x="288" y="327"/>
                    </a:lnTo>
                    <a:cubicBezTo>
                      <a:pt x="282" y="333"/>
                      <a:pt x="273" y="333"/>
                      <a:pt x="267" y="327"/>
                    </a:cubicBezTo>
                    <a:lnTo>
                      <a:pt x="249" y="309"/>
                    </a:lnTo>
                    <a:cubicBezTo>
                      <a:pt x="241" y="313"/>
                      <a:pt x="232" y="317"/>
                      <a:pt x="223" y="319"/>
                    </a:cubicBezTo>
                    <a:lnTo>
                      <a:pt x="223" y="345"/>
                    </a:lnTo>
                    <a:cubicBezTo>
                      <a:pt x="223" y="353"/>
                      <a:pt x="216" y="360"/>
                      <a:pt x="208" y="36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4" name="Freeform 1022">
                <a:extLst>
                  <a:ext uri="{FF2B5EF4-FFF2-40B4-BE49-F238E27FC236}">
                    <a16:creationId xmlns:a16="http://schemas.microsoft.com/office/drawing/2014/main" id="{7A993C30-C8FC-0683-B0BA-E9E6AE804108}"/>
                  </a:ext>
                </a:extLst>
              </p:cNvPr>
              <p:cNvSpPr>
                <a:spLocks noEditPoints="1"/>
              </p:cNvSpPr>
              <p:nvPr/>
            </p:nvSpPr>
            <p:spPr bwMode="auto">
              <a:xfrm>
                <a:off x="2446338" y="700088"/>
                <a:ext cx="160338" cy="160338"/>
              </a:xfrm>
              <a:custGeom>
                <a:avLst/>
                <a:gdLst>
                  <a:gd name="T0" fmla="*/ 113 w 265"/>
                  <a:gd name="T1" fmla="*/ 85 h 264"/>
                  <a:gd name="T2" fmla="*/ 152 w 265"/>
                  <a:gd name="T3" fmla="*/ 181 h 264"/>
                  <a:gd name="T4" fmla="*/ 152 w 265"/>
                  <a:gd name="T5" fmla="*/ 85 h 264"/>
                  <a:gd name="T6" fmla="*/ 69 w 265"/>
                  <a:gd name="T7" fmla="*/ 159 h 264"/>
                  <a:gd name="T8" fmla="*/ 106 w 265"/>
                  <a:gd name="T9" fmla="*/ 70 h 264"/>
                  <a:gd name="T10" fmla="*/ 195 w 265"/>
                  <a:gd name="T11" fmla="*/ 159 h 264"/>
                  <a:gd name="T12" fmla="*/ 18 w 265"/>
                  <a:gd name="T13" fmla="*/ 158 h 264"/>
                  <a:gd name="T14" fmla="*/ 160 w 265"/>
                  <a:gd name="T15" fmla="*/ 246 h 264"/>
                  <a:gd name="T16" fmla="*/ 187 w 265"/>
                  <a:gd name="T17" fmla="*/ 206 h 264"/>
                  <a:gd name="T18" fmla="*/ 232 w 265"/>
                  <a:gd name="T19" fmla="*/ 193 h 264"/>
                  <a:gd name="T20" fmla="*/ 222 w 265"/>
                  <a:gd name="T21" fmla="*/ 146 h 264"/>
                  <a:gd name="T22" fmla="*/ 245 w 265"/>
                  <a:gd name="T23" fmla="*/ 105 h 264"/>
                  <a:gd name="T24" fmla="*/ 205 w 265"/>
                  <a:gd name="T25" fmla="*/ 78 h 264"/>
                  <a:gd name="T26" fmla="*/ 192 w 265"/>
                  <a:gd name="T27" fmla="*/ 33 h 264"/>
                  <a:gd name="T28" fmla="*/ 145 w 265"/>
                  <a:gd name="T29" fmla="*/ 43 h 264"/>
                  <a:gd name="T30" fmla="*/ 104 w 265"/>
                  <a:gd name="T31" fmla="*/ 20 h 264"/>
                  <a:gd name="T32" fmla="*/ 78 w 265"/>
                  <a:gd name="T33" fmla="*/ 60 h 264"/>
                  <a:gd name="T34" fmla="*/ 32 w 265"/>
                  <a:gd name="T35" fmla="*/ 73 h 264"/>
                  <a:gd name="T36" fmla="*/ 42 w 265"/>
                  <a:gd name="T37" fmla="*/ 120 h 264"/>
                  <a:gd name="T38" fmla="*/ 19 w 265"/>
                  <a:gd name="T39" fmla="*/ 161 h 264"/>
                  <a:gd name="T40" fmla="*/ 59 w 265"/>
                  <a:gd name="T41" fmla="*/ 187 h 264"/>
                  <a:gd name="T42" fmla="*/ 72 w 265"/>
                  <a:gd name="T43" fmla="*/ 233 h 264"/>
                  <a:gd name="T44" fmla="*/ 119 w 265"/>
                  <a:gd name="T45" fmla="*/ 223 h 264"/>
                  <a:gd name="T46" fmla="*/ 159 w 265"/>
                  <a:gd name="T47" fmla="*/ 264 h 264"/>
                  <a:gd name="T48" fmla="*/ 140 w 265"/>
                  <a:gd name="T49" fmla="*/ 240 h 264"/>
                  <a:gd name="T50" fmla="*/ 110 w 265"/>
                  <a:gd name="T51" fmla="*/ 262 h 264"/>
                  <a:gd name="T52" fmla="*/ 55 w 265"/>
                  <a:gd name="T53" fmla="*/ 240 h 264"/>
                  <a:gd name="T54" fmla="*/ 50 w 265"/>
                  <a:gd name="T55" fmla="*/ 202 h 264"/>
                  <a:gd name="T56" fmla="*/ 2 w 265"/>
                  <a:gd name="T57" fmla="*/ 164 h 264"/>
                  <a:gd name="T58" fmla="*/ 25 w 265"/>
                  <a:gd name="T59" fmla="*/ 124 h 264"/>
                  <a:gd name="T60" fmla="*/ 18 w 265"/>
                  <a:gd name="T61" fmla="*/ 63 h 264"/>
                  <a:gd name="T62" fmla="*/ 63 w 265"/>
                  <a:gd name="T63" fmla="*/ 51 h 264"/>
                  <a:gd name="T64" fmla="*/ 101 w 265"/>
                  <a:gd name="T65" fmla="*/ 3 h 264"/>
                  <a:gd name="T66" fmla="*/ 141 w 265"/>
                  <a:gd name="T67" fmla="*/ 26 h 264"/>
                  <a:gd name="T68" fmla="*/ 202 w 265"/>
                  <a:gd name="T69" fmla="*/ 19 h 264"/>
                  <a:gd name="T70" fmla="*/ 203 w 265"/>
                  <a:gd name="T71" fmla="*/ 51 h 264"/>
                  <a:gd name="T72" fmla="*/ 247 w 265"/>
                  <a:gd name="T73" fmla="*/ 64 h 264"/>
                  <a:gd name="T74" fmla="*/ 239 w 265"/>
                  <a:gd name="T75" fmla="*/ 125 h 264"/>
                  <a:gd name="T76" fmla="*/ 262 w 265"/>
                  <a:gd name="T77" fmla="*/ 155 h 264"/>
                  <a:gd name="T78" fmla="*/ 239 w 265"/>
                  <a:gd name="T79" fmla="*/ 210 h 264"/>
                  <a:gd name="T80" fmla="*/ 202 w 265"/>
                  <a:gd name="T81" fmla="*/ 215 h 264"/>
                  <a:gd name="T82" fmla="*/ 201 w 265"/>
                  <a:gd name="T83" fmla="*/ 24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5" h="264">
                    <a:moveTo>
                      <a:pt x="132" y="81"/>
                    </a:moveTo>
                    <a:cubicBezTo>
                      <a:pt x="126" y="81"/>
                      <a:pt x="119" y="82"/>
                      <a:pt x="113" y="85"/>
                    </a:cubicBezTo>
                    <a:lnTo>
                      <a:pt x="113" y="85"/>
                    </a:lnTo>
                    <a:cubicBezTo>
                      <a:pt x="100" y="90"/>
                      <a:pt x="90" y="100"/>
                      <a:pt x="85" y="113"/>
                    </a:cubicBezTo>
                    <a:cubicBezTo>
                      <a:pt x="79" y="126"/>
                      <a:pt x="79" y="140"/>
                      <a:pt x="84" y="152"/>
                    </a:cubicBezTo>
                    <a:cubicBezTo>
                      <a:pt x="95" y="179"/>
                      <a:pt x="125" y="191"/>
                      <a:pt x="152" y="181"/>
                    </a:cubicBezTo>
                    <a:cubicBezTo>
                      <a:pt x="164" y="175"/>
                      <a:pt x="174" y="166"/>
                      <a:pt x="180" y="153"/>
                    </a:cubicBezTo>
                    <a:cubicBezTo>
                      <a:pt x="185" y="140"/>
                      <a:pt x="185" y="126"/>
                      <a:pt x="180" y="113"/>
                    </a:cubicBezTo>
                    <a:cubicBezTo>
                      <a:pt x="175" y="101"/>
                      <a:pt x="165" y="91"/>
                      <a:pt x="152" y="85"/>
                    </a:cubicBezTo>
                    <a:cubicBezTo>
                      <a:pt x="146" y="83"/>
                      <a:pt x="139" y="81"/>
                      <a:pt x="132" y="81"/>
                    </a:cubicBezTo>
                    <a:close/>
                    <a:moveTo>
                      <a:pt x="132" y="201"/>
                    </a:moveTo>
                    <a:cubicBezTo>
                      <a:pt x="105" y="201"/>
                      <a:pt x="80" y="185"/>
                      <a:pt x="69" y="159"/>
                    </a:cubicBezTo>
                    <a:cubicBezTo>
                      <a:pt x="62" y="142"/>
                      <a:pt x="62" y="123"/>
                      <a:pt x="69" y="106"/>
                    </a:cubicBezTo>
                    <a:cubicBezTo>
                      <a:pt x="76" y="90"/>
                      <a:pt x="90" y="76"/>
                      <a:pt x="106" y="70"/>
                    </a:cubicBezTo>
                    <a:lnTo>
                      <a:pt x="106" y="70"/>
                    </a:lnTo>
                    <a:cubicBezTo>
                      <a:pt x="123" y="63"/>
                      <a:pt x="142" y="63"/>
                      <a:pt x="159" y="70"/>
                    </a:cubicBezTo>
                    <a:cubicBezTo>
                      <a:pt x="175" y="77"/>
                      <a:pt x="189" y="90"/>
                      <a:pt x="195" y="107"/>
                    </a:cubicBezTo>
                    <a:cubicBezTo>
                      <a:pt x="202" y="124"/>
                      <a:pt x="202" y="143"/>
                      <a:pt x="195" y="159"/>
                    </a:cubicBezTo>
                    <a:cubicBezTo>
                      <a:pt x="188" y="176"/>
                      <a:pt x="175" y="189"/>
                      <a:pt x="158" y="196"/>
                    </a:cubicBezTo>
                    <a:cubicBezTo>
                      <a:pt x="150" y="199"/>
                      <a:pt x="141" y="201"/>
                      <a:pt x="132" y="201"/>
                    </a:cubicBezTo>
                    <a:close/>
                    <a:moveTo>
                      <a:pt x="18" y="158"/>
                    </a:moveTo>
                    <a:lnTo>
                      <a:pt x="18" y="158"/>
                    </a:lnTo>
                    <a:close/>
                    <a:moveTo>
                      <a:pt x="151" y="222"/>
                    </a:moveTo>
                    <a:lnTo>
                      <a:pt x="160" y="246"/>
                    </a:lnTo>
                    <a:lnTo>
                      <a:pt x="191" y="233"/>
                    </a:lnTo>
                    <a:lnTo>
                      <a:pt x="181" y="210"/>
                    </a:lnTo>
                    <a:lnTo>
                      <a:pt x="187" y="206"/>
                    </a:lnTo>
                    <a:cubicBezTo>
                      <a:pt x="193" y="201"/>
                      <a:pt x="199" y="195"/>
                      <a:pt x="204" y="188"/>
                    </a:cubicBezTo>
                    <a:lnTo>
                      <a:pt x="208" y="183"/>
                    </a:lnTo>
                    <a:lnTo>
                      <a:pt x="232" y="193"/>
                    </a:lnTo>
                    <a:lnTo>
                      <a:pt x="245" y="162"/>
                    </a:lnTo>
                    <a:lnTo>
                      <a:pt x="221" y="152"/>
                    </a:lnTo>
                    <a:lnTo>
                      <a:pt x="222" y="146"/>
                    </a:lnTo>
                    <a:cubicBezTo>
                      <a:pt x="223" y="138"/>
                      <a:pt x="223" y="129"/>
                      <a:pt x="222" y="121"/>
                    </a:cubicBezTo>
                    <a:lnTo>
                      <a:pt x="221" y="114"/>
                    </a:lnTo>
                    <a:lnTo>
                      <a:pt x="245" y="105"/>
                    </a:lnTo>
                    <a:lnTo>
                      <a:pt x="233" y="74"/>
                    </a:lnTo>
                    <a:lnTo>
                      <a:pt x="209" y="84"/>
                    </a:lnTo>
                    <a:lnTo>
                      <a:pt x="205" y="78"/>
                    </a:lnTo>
                    <a:cubicBezTo>
                      <a:pt x="200" y="72"/>
                      <a:pt x="194" y="66"/>
                      <a:pt x="187" y="61"/>
                    </a:cubicBezTo>
                    <a:lnTo>
                      <a:pt x="182" y="57"/>
                    </a:lnTo>
                    <a:lnTo>
                      <a:pt x="192" y="33"/>
                    </a:lnTo>
                    <a:lnTo>
                      <a:pt x="162" y="20"/>
                    </a:lnTo>
                    <a:lnTo>
                      <a:pt x="152" y="44"/>
                    </a:lnTo>
                    <a:lnTo>
                      <a:pt x="145" y="43"/>
                    </a:lnTo>
                    <a:cubicBezTo>
                      <a:pt x="137" y="42"/>
                      <a:pt x="129" y="42"/>
                      <a:pt x="120" y="43"/>
                    </a:cubicBezTo>
                    <a:lnTo>
                      <a:pt x="114" y="44"/>
                    </a:lnTo>
                    <a:lnTo>
                      <a:pt x="104" y="20"/>
                    </a:lnTo>
                    <a:lnTo>
                      <a:pt x="73" y="32"/>
                    </a:lnTo>
                    <a:lnTo>
                      <a:pt x="83" y="56"/>
                    </a:lnTo>
                    <a:lnTo>
                      <a:pt x="78" y="60"/>
                    </a:lnTo>
                    <a:cubicBezTo>
                      <a:pt x="71" y="65"/>
                      <a:pt x="65" y="71"/>
                      <a:pt x="60" y="78"/>
                    </a:cubicBezTo>
                    <a:lnTo>
                      <a:pt x="56" y="83"/>
                    </a:lnTo>
                    <a:lnTo>
                      <a:pt x="32" y="73"/>
                    </a:lnTo>
                    <a:lnTo>
                      <a:pt x="19" y="103"/>
                    </a:lnTo>
                    <a:lnTo>
                      <a:pt x="43" y="113"/>
                    </a:lnTo>
                    <a:lnTo>
                      <a:pt x="42" y="120"/>
                    </a:lnTo>
                    <a:cubicBezTo>
                      <a:pt x="41" y="128"/>
                      <a:pt x="41" y="137"/>
                      <a:pt x="42" y="145"/>
                    </a:cubicBezTo>
                    <a:lnTo>
                      <a:pt x="43" y="151"/>
                    </a:lnTo>
                    <a:lnTo>
                      <a:pt x="19" y="161"/>
                    </a:lnTo>
                    <a:lnTo>
                      <a:pt x="32" y="192"/>
                    </a:lnTo>
                    <a:lnTo>
                      <a:pt x="56" y="182"/>
                    </a:lnTo>
                    <a:lnTo>
                      <a:pt x="59" y="187"/>
                    </a:lnTo>
                    <a:cubicBezTo>
                      <a:pt x="64" y="194"/>
                      <a:pt x="70" y="200"/>
                      <a:pt x="77" y="205"/>
                    </a:cubicBezTo>
                    <a:lnTo>
                      <a:pt x="82" y="209"/>
                    </a:lnTo>
                    <a:lnTo>
                      <a:pt x="72" y="233"/>
                    </a:lnTo>
                    <a:lnTo>
                      <a:pt x="103" y="246"/>
                    </a:lnTo>
                    <a:lnTo>
                      <a:pt x="113" y="222"/>
                    </a:lnTo>
                    <a:lnTo>
                      <a:pt x="119" y="223"/>
                    </a:lnTo>
                    <a:cubicBezTo>
                      <a:pt x="127" y="224"/>
                      <a:pt x="136" y="224"/>
                      <a:pt x="144" y="223"/>
                    </a:cubicBezTo>
                    <a:lnTo>
                      <a:pt x="151" y="222"/>
                    </a:lnTo>
                    <a:close/>
                    <a:moveTo>
                      <a:pt x="159" y="264"/>
                    </a:moveTo>
                    <a:cubicBezTo>
                      <a:pt x="157" y="264"/>
                      <a:pt x="155" y="263"/>
                      <a:pt x="153" y="263"/>
                    </a:cubicBezTo>
                    <a:cubicBezTo>
                      <a:pt x="150" y="261"/>
                      <a:pt x="148" y="259"/>
                      <a:pt x="146" y="255"/>
                    </a:cubicBezTo>
                    <a:lnTo>
                      <a:pt x="140" y="240"/>
                    </a:lnTo>
                    <a:cubicBezTo>
                      <a:pt x="134" y="241"/>
                      <a:pt x="129" y="240"/>
                      <a:pt x="123" y="240"/>
                    </a:cubicBezTo>
                    <a:lnTo>
                      <a:pt x="117" y="255"/>
                    </a:lnTo>
                    <a:cubicBezTo>
                      <a:pt x="115" y="259"/>
                      <a:pt x="113" y="261"/>
                      <a:pt x="110" y="262"/>
                    </a:cubicBezTo>
                    <a:cubicBezTo>
                      <a:pt x="106" y="264"/>
                      <a:pt x="103" y="264"/>
                      <a:pt x="99" y="262"/>
                    </a:cubicBezTo>
                    <a:lnTo>
                      <a:pt x="62" y="247"/>
                    </a:lnTo>
                    <a:cubicBezTo>
                      <a:pt x="59" y="245"/>
                      <a:pt x="57" y="243"/>
                      <a:pt x="55" y="240"/>
                    </a:cubicBezTo>
                    <a:cubicBezTo>
                      <a:pt x="54" y="236"/>
                      <a:pt x="54" y="233"/>
                      <a:pt x="55" y="230"/>
                    </a:cubicBezTo>
                    <a:lnTo>
                      <a:pt x="62" y="214"/>
                    </a:lnTo>
                    <a:cubicBezTo>
                      <a:pt x="58" y="211"/>
                      <a:pt x="54" y="207"/>
                      <a:pt x="50" y="202"/>
                    </a:cubicBezTo>
                    <a:lnTo>
                      <a:pt x="35" y="209"/>
                    </a:lnTo>
                    <a:cubicBezTo>
                      <a:pt x="28" y="211"/>
                      <a:pt x="20" y="208"/>
                      <a:pt x="17" y="201"/>
                    </a:cubicBezTo>
                    <a:lnTo>
                      <a:pt x="2" y="164"/>
                    </a:lnTo>
                    <a:cubicBezTo>
                      <a:pt x="0" y="157"/>
                      <a:pt x="3" y="150"/>
                      <a:pt x="10" y="147"/>
                    </a:cubicBezTo>
                    <a:lnTo>
                      <a:pt x="25" y="141"/>
                    </a:lnTo>
                    <a:cubicBezTo>
                      <a:pt x="24" y="135"/>
                      <a:pt x="25" y="129"/>
                      <a:pt x="25" y="124"/>
                    </a:cubicBezTo>
                    <a:lnTo>
                      <a:pt x="10" y="117"/>
                    </a:lnTo>
                    <a:cubicBezTo>
                      <a:pt x="3" y="115"/>
                      <a:pt x="0" y="107"/>
                      <a:pt x="3" y="100"/>
                    </a:cubicBezTo>
                    <a:lnTo>
                      <a:pt x="18" y="63"/>
                    </a:lnTo>
                    <a:cubicBezTo>
                      <a:pt x="21" y="56"/>
                      <a:pt x="29" y="53"/>
                      <a:pt x="36" y="56"/>
                    </a:cubicBezTo>
                    <a:lnTo>
                      <a:pt x="51" y="63"/>
                    </a:lnTo>
                    <a:cubicBezTo>
                      <a:pt x="54" y="58"/>
                      <a:pt x="58" y="54"/>
                      <a:pt x="63" y="51"/>
                    </a:cubicBezTo>
                    <a:lnTo>
                      <a:pt x="56" y="35"/>
                    </a:lnTo>
                    <a:cubicBezTo>
                      <a:pt x="54" y="29"/>
                      <a:pt x="57" y="21"/>
                      <a:pt x="64" y="18"/>
                    </a:cubicBezTo>
                    <a:lnTo>
                      <a:pt x="101" y="3"/>
                    </a:lnTo>
                    <a:cubicBezTo>
                      <a:pt x="108" y="0"/>
                      <a:pt x="115" y="3"/>
                      <a:pt x="118" y="10"/>
                    </a:cubicBezTo>
                    <a:lnTo>
                      <a:pt x="124" y="26"/>
                    </a:lnTo>
                    <a:cubicBezTo>
                      <a:pt x="130" y="25"/>
                      <a:pt x="136" y="25"/>
                      <a:pt x="141" y="26"/>
                    </a:cubicBezTo>
                    <a:lnTo>
                      <a:pt x="148" y="10"/>
                    </a:lnTo>
                    <a:cubicBezTo>
                      <a:pt x="150" y="4"/>
                      <a:pt x="158" y="0"/>
                      <a:pt x="165" y="3"/>
                    </a:cubicBezTo>
                    <a:lnTo>
                      <a:pt x="202" y="19"/>
                    </a:lnTo>
                    <a:cubicBezTo>
                      <a:pt x="205" y="20"/>
                      <a:pt x="208" y="23"/>
                      <a:pt x="209" y="26"/>
                    </a:cubicBezTo>
                    <a:cubicBezTo>
                      <a:pt x="210" y="29"/>
                      <a:pt x="210" y="33"/>
                      <a:pt x="209" y="36"/>
                    </a:cubicBezTo>
                    <a:lnTo>
                      <a:pt x="203" y="51"/>
                    </a:lnTo>
                    <a:cubicBezTo>
                      <a:pt x="207" y="55"/>
                      <a:pt x="211" y="59"/>
                      <a:pt x="214" y="63"/>
                    </a:cubicBezTo>
                    <a:lnTo>
                      <a:pt x="230" y="57"/>
                    </a:lnTo>
                    <a:cubicBezTo>
                      <a:pt x="237" y="54"/>
                      <a:pt x="244" y="58"/>
                      <a:pt x="247" y="64"/>
                    </a:cubicBezTo>
                    <a:lnTo>
                      <a:pt x="262" y="102"/>
                    </a:lnTo>
                    <a:cubicBezTo>
                      <a:pt x="265" y="108"/>
                      <a:pt x="262" y="116"/>
                      <a:pt x="255" y="119"/>
                    </a:cubicBezTo>
                    <a:lnTo>
                      <a:pt x="239" y="125"/>
                    </a:lnTo>
                    <a:cubicBezTo>
                      <a:pt x="240" y="131"/>
                      <a:pt x="240" y="136"/>
                      <a:pt x="239" y="142"/>
                    </a:cubicBezTo>
                    <a:lnTo>
                      <a:pt x="255" y="148"/>
                    </a:lnTo>
                    <a:cubicBezTo>
                      <a:pt x="258" y="150"/>
                      <a:pt x="260" y="152"/>
                      <a:pt x="262" y="155"/>
                    </a:cubicBezTo>
                    <a:cubicBezTo>
                      <a:pt x="263" y="159"/>
                      <a:pt x="263" y="162"/>
                      <a:pt x="262" y="166"/>
                    </a:cubicBezTo>
                    <a:lnTo>
                      <a:pt x="246" y="203"/>
                    </a:lnTo>
                    <a:cubicBezTo>
                      <a:pt x="245" y="206"/>
                      <a:pt x="242" y="208"/>
                      <a:pt x="239" y="210"/>
                    </a:cubicBezTo>
                    <a:cubicBezTo>
                      <a:pt x="236" y="211"/>
                      <a:pt x="232" y="211"/>
                      <a:pt x="229" y="210"/>
                    </a:cubicBezTo>
                    <a:lnTo>
                      <a:pt x="214" y="203"/>
                    </a:lnTo>
                    <a:cubicBezTo>
                      <a:pt x="210" y="207"/>
                      <a:pt x="206" y="211"/>
                      <a:pt x="202" y="215"/>
                    </a:cubicBezTo>
                    <a:lnTo>
                      <a:pt x="208" y="230"/>
                    </a:lnTo>
                    <a:cubicBezTo>
                      <a:pt x="209" y="234"/>
                      <a:pt x="209" y="237"/>
                      <a:pt x="208" y="240"/>
                    </a:cubicBezTo>
                    <a:cubicBezTo>
                      <a:pt x="206" y="244"/>
                      <a:pt x="204" y="246"/>
                      <a:pt x="201" y="248"/>
                    </a:cubicBezTo>
                    <a:lnTo>
                      <a:pt x="164" y="263"/>
                    </a:lnTo>
                    <a:cubicBezTo>
                      <a:pt x="162" y="263"/>
                      <a:pt x="160" y="264"/>
                      <a:pt x="159" y="2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5" name="Freeform 1022">
                <a:extLst>
                  <a:ext uri="{FF2B5EF4-FFF2-40B4-BE49-F238E27FC236}">
                    <a16:creationId xmlns:a16="http://schemas.microsoft.com/office/drawing/2014/main" id="{EF4DBC90-113E-E5DB-D6A8-52704A1E868D}"/>
                  </a:ext>
                </a:extLst>
              </p:cNvPr>
              <p:cNvSpPr>
                <a:spLocks noEditPoints="1"/>
              </p:cNvSpPr>
              <p:nvPr/>
            </p:nvSpPr>
            <p:spPr bwMode="auto">
              <a:xfrm>
                <a:off x="2501534" y="862072"/>
                <a:ext cx="194010" cy="194009"/>
              </a:xfrm>
              <a:custGeom>
                <a:avLst/>
                <a:gdLst>
                  <a:gd name="T0" fmla="*/ 113 w 265"/>
                  <a:gd name="T1" fmla="*/ 85 h 264"/>
                  <a:gd name="T2" fmla="*/ 152 w 265"/>
                  <a:gd name="T3" fmla="*/ 181 h 264"/>
                  <a:gd name="T4" fmla="*/ 152 w 265"/>
                  <a:gd name="T5" fmla="*/ 85 h 264"/>
                  <a:gd name="T6" fmla="*/ 69 w 265"/>
                  <a:gd name="T7" fmla="*/ 159 h 264"/>
                  <a:gd name="T8" fmla="*/ 106 w 265"/>
                  <a:gd name="T9" fmla="*/ 70 h 264"/>
                  <a:gd name="T10" fmla="*/ 195 w 265"/>
                  <a:gd name="T11" fmla="*/ 159 h 264"/>
                  <a:gd name="T12" fmla="*/ 18 w 265"/>
                  <a:gd name="T13" fmla="*/ 158 h 264"/>
                  <a:gd name="T14" fmla="*/ 160 w 265"/>
                  <a:gd name="T15" fmla="*/ 246 h 264"/>
                  <a:gd name="T16" fmla="*/ 187 w 265"/>
                  <a:gd name="T17" fmla="*/ 206 h 264"/>
                  <a:gd name="T18" fmla="*/ 232 w 265"/>
                  <a:gd name="T19" fmla="*/ 193 h 264"/>
                  <a:gd name="T20" fmla="*/ 222 w 265"/>
                  <a:gd name="T21" fmla="*/ 146 h 264"/>
                  <a:gd name="T22" fmla="*/ 245 w 265"/>
                  <a:gd name="T23" fmla="*/ 105 h 264"/>
                  <a:gd name="T24" fmla="*/ 205 w 265"/>
                  <a:gd name="T25" fmla="*/ 78 h 264"/>
                  <a:gd name="T26" fmla="*/ 192 w 265"/>
                  <a:gd name="T27" fmla="*/ 33 h 264"/>
                  <a:gd name="T28" fmla="*/ 145 w 265"/>
                  <a:gd name="T29" fmla="*/ 43 h 264"/>
                  <a:gd name="T30" fmla="*/ 104 w 265"/>
                  <a:gd name="T31" fmla="*/ 20 h 264"/>
                  <a:gd name="T32" fmla="*/ 78 w 265"/>
                  <a:gd name="T33" fmla="*/ 60 h 264"/>
                  <a:gd name="T34" fmla="*/ 32 w 265"/>
                  <a:gd name="T35" fmla="*/ 73 h 264"/>
                  <a:gd name="T36" fmla="*/ 42 w 265"/>
                  <a:gd name="T37" fmla="*/ 120 h 264"/>
                  <a:gd name="T38" fmla="*/ 19 w 265"/>
                  <a:gd name="T39" fmla="*/ 161 h 264"/>
                  <a:gd name="T40" fmla="*/ 59 w 265"/>
                  <a:gd name="T41" fmla="*/ 187 h 264"/>
                  <a:gd name="T42" fmla="*/ 72 w 265"/>
                  <a:gd name="T43" fmla="*/ 233 h 264"/>
                  <a:gd name="T44" fmla="*/ 119 w 265"/>
                  <a:gd name="T45" fmla="*/ 223 h 264"/>
                  <a:gd name="T46" fmla="*/ 159 w 265"/>
                  <a:gd name="T47" fmla="*/ 264 h 264"/>
                  <a:gd name="T48" fmla="*/ 140 w 265"/>
                  <a:gd name="T49" fmla="*/ 240 h 264"/>
                  <a:gd name="T50" fmla="*/ 110 w 265"/>
                  <a:gd name="T51" fmla="*/ 262 h 264"/>
                  <a:gd name="T52" fmla="*/ 55 w 265"/>
                  <a:gd name="T53" fmla="*/ 240 h 264"/>
                  <a:gd name="T54" fmla="*/ 50 w 265"/>
                  <a:gd name="T55" fmla="*/ 202 h 264"/>
                  <a:gd name="T56" fmla="*/ 2 w 265"/>
                  <a:gd name="T57" fmla="*/ 164 h 264"/>
                  <a:gd name="T58" fmla="*/ 25 w 265"/>
                  <a:gd name="T59" fmla="*/ 124 h 264"/>
                  <a:gd name="T60" fmla="*/ 18 w 265"/>
                  <a:gd name="T61" fmla="*/ 63 h 264"/>
                  <a:gd name="T62" fmla="*/ 63 w 265"/>
                  <a:gd name="T63" fmla="*/ 51 h 264"/>
                  <a:gd name="T64" fmla="*/ 101 w 265"/>
                  <a:gd name="T65" fmla="*/ 3 h 264"/>
                  <a:gd name="T66" fmla="*/ 141 w 265"/>
                  <a:gd name="T67" fmla="*/ 26 h 264"/>
                  <a:gd name="T68" fmla="*/ 202 w 265"/>
                  <a:gd name="T69" fmla="*/ 19 h 264"/>
                  <a:gd name="T70" fmla="*/ 203 w 265"/>
                  <a:gd name="T71" fmla="*/ 51 h 264"/>
                  <a:gd name="T72" fmla="*/ 247 w 265"/>
                  <a:gd name="T73" fmla="*/ 64 h 264"/>
                  <a:gd name="T74" fmla="*/ 239 w 265"/>
                  <a:gd name="T75" fmla="*/ 125 h 264"/>
                  <a:gd name="T76" fmla="*/ 262 w 265"/>
                  <a:gd name="T77" fmla="*/ 155 h 264"/>
                  <a:gd name="T78" fmla="*/ 239 w 265"/>
                  <a:gd name="T79" fmla="*/ 210 h 264"/>
                  <a:gd name="T80" fmla="*/ 202 w 265"/>
                  <a:gd name="T81" fmla="*/ 215 h 264"/>
                  <a:gd name="T82" fmla="*/ 201 w 265"/>
                  <a:gd name="T83" fmla="*/ 24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5" h="264">
                    <a:moveTo>
                      <a:pt x="132" y="81"/>
                    </a:moveTo>
                    <a:cubicBezTo>
                      <a:pt x="126" y="81"/>
                      <a:pt x="119" y="82"/>
                      <a:pt x="113" y="85"/>
                    </a:cubicBezTo>
                    <a:lnTo>
                      <a:pt x="113" y="85"/>
                    </a:lnTo>
                    <a:cubicBezTo>
                      <a:pt x="100" y="90"/>
                      <a:pt x="90" y="100"/>
                      <a:pt x="85" y="113"/>
                    </a:cubicBezTo>
                    <a:cubicBezTo>
                      <a:pt x="79" y="126"/>
                      <a:pt x="79" y="140"/>
                      <a:pt x="84" y="152"/>
                    </a:cubicBezTo>
                    <a:cubicBezTo>
                      <a:pt x="95" y="179"/>
                      <a:pt x="125" y="191"/>
                      <a:pt x="152" y="181"/>
                    </a:cubicBezTo>
                    <a:cubicBezTo>
                      <a:pt x="164" y="175"/>
                      <a:pt x="174" y="166"/>
                      <a:pt x="180" y="153"/>
                    </a:cubicBezTo>
                    <a:cubicBezTo>
                      <a:pt x="185" y="140"/>
                      <a:pt x="185" y="126"/>
                      <a:pt x="180" y="113"/>
                    </a:cubicBezTo>
                    <a:cubicBezTo>
                      <a:pt x="175" y="101"/>
                      <a:pt x="165" y="91"/>
                      <a:pt x="152" y="85"/>
                    </a:cubicBezTo>
                    <a:cubicBezTo>
                      <a:pt x="146" y="83"/>
                      <a:pt x="139" y="81"/>
                      <a:pt x="132" y="81"/>
                    </a:cubicBezTo>
                    <a:close/>
                    <a:moveTo>
                      <a:pt x="132" y="201"/>
                    </a:moveTo>
                    <a:cubicBezTo>
                      <a:pt x="105" y="201"/>
                      <a:pt x="80" y="185"/>
                      <a:pt x="69" y="159"/>
                    </a:cubicBezTo>
                    <a:cubicBezTo>
                      <a:pt x="62" y="142"/>
                      <a:pt x="62" y="123"/>
                      <a:pt x="69" y="106"/>
                    </a:cubicBezTo>
                    <a:cubicBezTo>
                      <a:pt x="76" y="90"/>
                      <a:pt x="90" y="76"/>
                      <a:pt x="106" y="70"/>
                    </a:cubicBezTo>
                    <a:lnTo>
                      <a:pt x="106" y="70"/>
                    </a:lnTo>
                    <a:cubicBezTo>
                      <a:pt x="123" y="63"/>
                      <a:pt x="142" y="63"/>
                      <a:pt x="159" y="70"/>
                    </a:cubicBezTo>
                    <a:cubicBezTo>
                      <a:pt x="175" y="77"/>
                      <a:pt x="189" y="90"/>
                      <a:pt x="195" y="107"/>
                    </a:cubicBezTo>
                    <a:cubicBezTo>
                      <a:pt x="202" y="124"/>
                      <a:pt x="202" y="143"/>
                      <a:pt x="195" y="159"/>
                    </a:cubicBezTo>
                    <a:cubicBezTo>
                      <a:pt x="188" y="176"/>
                      <a:pt x="175" y="189"/>
                      <a:pt x="158" y="196"/>
                    </a:cubicBezTo>
                    <a:cubicBezTo>
                      <a:pt x="150" y="199"/>
                      <a:pt x="141" y="201"/>
                      <a:pt x="132" y="201"/>
                    </a:cubicBezTo>
                    <a:close/>
                    <a:moveTo>
                      <a:pt x="18" y="158"/>
                    </a:moveTo>
                    <a:lnTo>
                      <a:pt x="18" y="158"/>
                    </a:lnTo>
                    <a:close/>
                    <a:moveTo>
                      <a:pt x="151" y="222"/>
                    </a:moveTo>
                    <a:lnTo>
                      <a:pt x="160" y="246"/>
                    </a:lnTo>
                    <a:lnTo>
                      <a:pt x="191" y="233"/>
                    </a:lnTo>
                    <a:lnTo>
                      <a:pt x="181" y="210"/>
                    </a:lnTo>
                    <a:lnTo>
                      <a:pt x="187" y="206"/>
                    </a:lnTo>
                    <a:cubicBezTo>
                      <a:pt x="193" y="201"/>
                      <a:pt x="199" y="195"/>
                      <a:pt x="204" y="188"/>
                    </a:cubicBezTo>
                    <a:lnTo>
                      <a:pt x="208" y="183"/>
                    </a:lnTo>
                    <a:lnTo>
                      <a:pt x="232" y="193"/>
                    </a:lnTo>
                    <a:lnTo>
                      <a:pt x="245" y="162"/>
                    </a:lnTo>
                    <a:lnTo>
                      <a:pt x="221" y="152"/>
                    </a:lnTo>
                    <a:lnTo>
                      <a:pt x="222" y="146"/>
                    </a:lnTo>
                    <a:cubicBezTo>
                      <a:pt x="223" y="138"/>
                      <a:pt x="223" y="129"/>
                      <a:pt x="222" y="121"/>
                    </a:cubicBezTo>
                    <a:lnTo>
                      <a:pt x="221" y="114"/>
                    </a:lnTo>
                    <a:lnTo>
                      <a:pt x="245" y="105"/>
                    </a:lnTo>
                    <a:lnTo>
                      <a:pt x="233" y="74"/>
                    </a:lnTo>
                    <a:lnTo>
                      <a:pt x="209" y="84"/>
                    </a:lnTo>
                    <a:lnTo>
                      <a:pt x="205" y="78"/>
                    </a:lnTo>
                    <a:cubicBezTo>
                      <a:pt x="200" y="72"/>
                      <a:pt x="194" y="66"/>
                      <a:pt x="187" y="61"/>
                    </a:cubicBezTo>
                    <a:lnTo>
                      <a:pt x="182" y="57"/>
                    </a:lnTo>
                    <a:lnTo>
                      <a:pt x="192" y="33"/>
                    </a:lnTo>
                    <a:lnTo>
                      <a:pt x="162" y="20"/>
                    </a:lnTo>
                    <a:lnTo>
                      <a:pt x="152" y="44"/>
                    </a:lnTo>
                    <a:lnTo>
                      <a:pt x="145" y="43"/>
                    </a:lnTo>
                    <a:cubicBezTo>
                      <a:pt x="137" y="42"/>
                      <a:pt x="129" y="42"/>
                      <a:pt x="120" y="43"/>
                    </a:cubicBezTo>
                    <a:lnTo>
                      <a:pt x="114" y="44"/>
                    </a:lnTo>
                    <a:lnTo>
                      <a:pt x="104" y="20"/>
                    </a:lnTo>
                    <a:lnTo>
                      <a:pt x="73" y="32"/>
                    </a:lnTo>
                    <a:lnTo>
                      <a:pt x="83" y="56"/>
                    </a:lnTo>
                    <a:lnTo>
                      <a:pt x="78" y="60"/>
                    </a:lnTo>
                    <a:cubicBezTo>
                      <a:pt x="71" y="65"/>
                      <a:pt x="65" y="71"/>
                      <a:pt x="60" y="78"/>
                    </a:cubicBezTo>
                    <a:lnTo>
                      <a:pt x="56" y="83"/>
                    </a:lnTo>
                    <a:lnTo>
                      <a:pt x="32" y="73"/>
                    </a:lnTo>
                    <a:lnTo>
                      <a:pt x="19" y="103"/>
                    </a:lnTo>
                    <a:lnTo>
                      <a:pt x="43" y="113"/>
                    </a:lnTo>
                    <a:lnTo>
                      <a:pt x="42" y="120"/>
                    </a:lnTo>
                    <a:cubicBezTo>
                      <a:pt x="41" y="128"/>
                      <a:pt x="41" y="137"/>
                      <a:pt x="42" y="145"/>
                    </a:cubicBezTo>
                    <a:lnTo>
                      <a:pt x="43" y="151"/>
                    </a:lnTo>
                    <a:lnTo>
                      <a:pt x="19" y="161"/>
                    </a:lnTo>
                    <a:lnTo>
                      <a:pt x="32" y="192"/>
                    </a:lnTo>
                    <a:lnTo>
                      <a:pt x="56" y="182"/>
                    </a:lnTo>
                    <a:lnTo>
                      <a:pt x="59" y="187"/>
                    </a:lnTo>
                    <a:cubicBezTo>
                      <a:pt x="64" y="194"/>
                      <a:pt x="70" y="200"/>
                      <a:pt x="77" y="205"/>
                    </a:cubicBezTo>
                    <a:lnTo>
                      <a:pt x="82" y="209"/>
                    </a:lnTo>
                    <a:lnTo>
                      <a:pt x="72" y="233"/>
                    </a:lnTo>
                    <a:lnTo>
                      <a:pt x="103" y="246"/>
                    </a:lnTo>
                    <a:lnTo>
                      <a:pt x="113" y="222"/>
                    </a:lnTo>
                    <a:lnTo>
                      <a:pt x="119" y="223"/>
                    </a:lnTo>
                    <a:cubicBezTo>
                      <a:pt x="127" y="224"/>
                      <a:pt x="136" y="224"/>
                      <a:pt x="144" y="223"/>
                    </a:cubicBezTo>
                    <a:lnTo>
                      <a:pt x="151" y="222"/>
                    </a:lnTo>
                    <a:close/>
                    <a:moveTo>
                      <a:pt x="159" y="264"/>
                    </a:moveTo>
                    <a:cubicBezTo>
                      <a:pt x="157" y="264"/>
                      <a:pt x="155" y="263"/>
                      <a:pt x="153" y="263"/>
                    </a:cubicBezTo>
                    <a:cubicBezTo>
                      <a:pt x="150" y="261"/>
                      <a:pt x="148" y="259"/>
                      <a:pt x="146" y="255"/>
                    </a:cubicBezTo>
                    <a:lnTo>
                      <a:pt x="140" y="240"/>
                    </a:lnTo>
                    <a:cubicBezTo>
                      <a:pt x="134" y="241"/>
                      <a:pt x="129" y="240"/>
                      <a:pt x="123" y="240"/>
                    </a:cubicBezTo>
                    <a:lnTo>
                      <a:pt x="117" y="255"/>
                    </a:lnTo>
                    <a:cubicBezTo>
                      <a:pt x="115" y="259"/>
                      <a:pt x="113" y="261"/>
                      <a:pt x="110" y="262"/>
                    </a:cubicBezTo>
                    <a:cubicBezTo>
                      <a:pt x="106" y="264"/>
                      <a:pt x="103" y="264"/>
                      <a:pt x="99" y="262"/>
                    </a:cubicBezTo>
                    <a:lnTo>
                      <a:pt x="62" y="247"/>
                    </a:lnTo>
                    <a:cubicBezTo>
                      <a:pt x="59" y="245"/>
                      <a:pt x="57" y="243"/>
                      <a:pt x="55" y="240"/>
                    </a:cubicBezTo>
                    <a:cubicBezTo>
                      <a:pt x="54" y="236"/>
                      <a:pt x="54" y="233"/>
                      <a:pt x="55" y="230"/>
                    </a:cubicBezTo>
                    <a:lnTo>
                      <a:pt x="62" y="214"/>
                    </a:lnTo>
                    <a:cubicBezTo>
                      <a:pt x="58" y="211"/>
                      <a:pt x="54" y="207"/>
                      <a:pt x="50" y="202"/>
                    </a:cubicBezTo>
                    <a:lnTo>
                      <a:pt x="35" y="209"/>
                    </a:lnTo>
                    <a:cubicBezTo>
                      <a:pt x="28" y="211"/>
                      <a:pt x="20" y="208"/>
                      <a:pt x="17" y="201"/>
                    </a:cubicBezTo>
                    <a:lnTo>
                      <a:pt x="2" y="164"/>
                    </a:lnTo>
                    <a:cubicBezTo>
                      <a:pt x="0" y="157"/>
                      <a:pt x="3" y="150"/>
                      <a:pt x="10" y="147"/>
                    </a:cubicBezTo>
                    <a:lnTo>
                      <a:pt x="25" y="141"/>
                    </a:lnTo>
                    <a:cubicBezTo>
                      <a:pt x="24" y="135"/>
                      <a:pt x="25" y="129"/>
                      <a:pt x="25" y="124"/>
                    </a:cubicBezTo>
                    <a:lnTo>
                      <a:pt x="10" y="117"/>
                    </a:lnTo>
                    <a:cubicBezTo>
                      <a:pt x="3" y="115"/>
                      <a:pt x="0" y="107"/>
                      <a:pt x="3" y="100"/>
                    </a:cubicBezTo>
                    <a:lnTo>
                      <a:pt x="18" y="63"/>
                    </a:lnTo>
                    <a:cubicBezTo>
                      <a:pt x="21" y="56"/>
                      <a:pt x="29" y="53"/>
                      <a:pt x="36" y="56"/>
                    </a:cubicBezTo>
                    <a:lnTo>
                      <a:pt x="51" y="63"/>
                    </a:lnTo>
                    <a:cubicBezTo>
                      <a:pt x="54" y="58"/>
                      <a:pt x="58" y="54"/>
                      <a:pt x="63" y="51"/>
                    </a:cubicBezTo>
                    <a:lnTo>
                      <a:pt x="56" y="35"/>
                    </a:lnTo>
                    <a:cubicBezTo>
                      <a:pt x="54" y="29"/>
                      <a:pt x="57" y="21"/>
                      <a:pt x="64" y="18"/>
                    </a:cubicBezTo>
                    <a:lnTo>
                      <a:pt x="101" y="3"/>
                    </a:lnTo>
                    <a:cubicBezTo>
                      <a:pt x="108" y="0"/>
                      <a:pt x="115" y="3"/>
                      <a:pt x="118" y="10"/>
                    </a:cubicBezTo>
                    <a:lnTo>
                      <a:pt x="124" y="26"/>
                    </a:lnTo>
                    <a:cubicBezTo>
                      <a:pt x="130" y="25"/>
                      <a:pt x="136" y="25"/>
                      <a:pt x="141" y="26"/>
                    </a:cubicBezTo>
                    <a:lnTo>
                      <a:pt x="148" y="10"/>
                    </a:lnTo>
                    <a:cubicBezTo>
                      <a:pt x="150" y="4"/>
                      <a:pt x="158" y="0"/>
                      <a:pt x="165" y="3"/>
                    </a:cubicBezTo>
                    <a:lnTo>
                      <a:pt x="202" y="19"/>
                    </a:lnTo>
                    <a:cubicBezTo>
                      <a:pt x="205" y="20"/>
                      <a:pt x="208" y="23"/>
                      <a:pt x="209" y="26"/>
                    </a:cubicBezTo>
                    <a:cubicBezTo>
                      <a:pt x="210" y="29"/>
                      <a:pt x="210" y="33"/>
                      <a:pt x="209" y="36"/>
                    </a:cubicBezTo>
                    <a:lnTo>
                      <a:pt x="203" y="51"/>
                    </a:lnTo>
                    <a:cubicBezTo>
                      <a:pt x="207" y="55"/>
                      <a:pt x="211" y="59"/>
                      <a:pt x="214" y="63"/>
                    </a:cubicBezTo>
                    <a:lnTo>
                      <a:pt x="230" y="57"/>
                    </a:lnTo>
                    <a:cubicBezTo>
                      <a:pt x="237" y="54"/>
                      <a:pt x="244" y="58"/>
                      <a:pt x="247" y="64"/>
                    </a:cubicBezTo>
                    <a:lnTo>
                      <a:pt x="262" y="102"/>
                    </a:lnTo>
                    <a:cubicBezTo>
                      <a:pt x="265" y="108"/>
                      <a:pt x="262" y="116"/>
                      <a:pt x="255" y="119"/>
                    </a:cubicBezTo>
                    <a:lnTo>
                      <a:pt x="239" y="125"/>
                    </a:lnTo>
                    <a:cubicBezTo>
                      <a:pt x="240" y="131"/>
                      <a:pt x="240" y="136"/>
                      <a:pt x="239" y="142"/>
                    </a:cubicBezTo>
                    <a:lnTo>
                      <a:pt x="255" y="148"/>
                    </a:lnTo>
                    <a:cubicBezTo>
                      <a:pt x="258" y="150"/>
                      <a:pt x="260" y="152"/>
                      <a:pt x="262" y="155"/>
                    </a:cubicBezTo>
                    <a:cubicBezTo>
                      <a:pt x="263" y="159"/>
                      <a:pt x="263" y="162"/>
                      <a:pt x="262" y="166"/>
                    </a:cubicBezTo>
                    <a:lnTo>
                      <a:pt x="246" y="203"/>
                    </a:lnTo>
                    <a:cubicBezTo>
                      <a:pt x="245" y="206"/>
                      <a:pt x="242" y="208"/>
                      <a:pt x="239" y="210"/>
                    </a:cubicBezTo>
                    <a:cubicBezTo>
                      <a:pt x="236" y="211"/>
                      <a:pt x="232" y="211"/>
                      <a:pt x="229" y="210"/>
                    </a:cubicBezTo>
                    <a:lnTo>
                      <a:pt x="214" y="203"/>
                    </a:lnTo>
                    <a:cubicBezTo>
                      <a:pt x="210" y="207"/>
                      <a:pt x="206" y="211"/>
                      <a:pt x="202" y="215"/>
                    </a:cubicBezTo>
                    <a:lnTo>
                      <a:pt x="208" y="230"/>
                    </a:lnTo>
                    <a:cubicBezTo>
                      <a:pt x="209" y="234"/>
                      <a:pt x="209" y="237"/>
                      <a:pt x="208" y="240"/>
                    </a:cubicBezTo>
                    <a:cubicBezTo>
                      <a:pt x="206" y="244"/>
                      <a:pt x="204" y="246"/>
                      <a:pt x="201" y="248"/>
                    </a:cubicBezTo>
                    <a:lnTo>
                      <a:pt x="164" y="263"/>
                    </a:lnTo>
                    <a:cubicBezTo>
                      <a:pt x="162" y="263"/>
                      <a:pt x="160" y="264"/>
                      <a:pt x="159" y="26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sp>
          <p:nvSpPr>
            <p:cNvPr id="3" name="TextBox 37 - 2">
              <a:extLst>
                <a:ext uri="{FF2B5EF4-FFF2-40B4-BE49-F238E27FC236}">
                  <a16:creationId xmlns:a16="http://schemas.microsoft.com/office/drawing/2014/main" id="{EA152788-D396-329B-91C7-90E251331F46}"/>
                </a:ext>
              </a:extLst>
            </p:cNvPr>
            <p:cNvSpPr txBox="1"/>
            <p:nvPr/>
          </p:nvSpPr>
          <p:spPr>
            <a:xfrm>
              <a:off x="7643294" y="3056445"/>
              <a:ext cx="2308644" cy="307777"/>
            </a:xfrm>
            <a:prstGeom prst="rect">
              <a:avLst/>
            </a:prstGeom>
            <a:noFill/>
          </p:spPr>
          <p:txBody>
            <a:bodyPr wrap="square" rtlCol="0">
              <a:spAutoFit/>
            </a:bodyPr>
            <a:lstStyle/>
            <a:p>
              <a:r>
                <a:rPr lang="ar-SA" sz="1400">
                  <a:solidFill>
                    <a:schemeClr val="accent1"/>
                  </a:solidFill>
                  <a:latin typeface="Sakkal Majalla" panose="02000000000000000000" pitchFamily="2" charset="-78"/>
                  <a:cs typeface="Sakkal Majalla" panose="02000000000000000000" pitchFamily="2" charset="-78"/>
                </a:rPr>
                <a:t>Good management of services</a:t>
              </a:r>
            </a:p>
          </p:txBody>
        </p:sp>
        <p:sp>
          <p:nvSpPr>
            <p:cNvPr id="5" name="TextBox 37 - 2">
              <a:extLst>
                <a:ext uri="{FF2B5EF4-FFF2-40B4-BE49-F238E27FC236}">
                  <a16:creationId xmlns:a16="http://schemas.microsoft.com/office/drawing/2014/main" id="{0F5A2064-95D7-C26D-7E35-0FF418DEFD87}"/>
                </a:ext>
              </a:extLst>
            </p:cNvPr>
            <p:cNvSpPr txBox="1"/>
            <p:nvPr/>
          </p:nvSpPr>
          <p:spPr>
            <a:xfrm>
              <a:off x="3845859" y="6112997"/>
              <a:ext cx="5029200" cy="307777"/>
            </a:xfrm>
            <a:prstGeom prst="rect">
              <a:avLst/>
            </a:prstGeom>
            <a:noFill/>
          </p:spPr>
          <p:txBody>
            <a:bodyPr wrap="square" rtlCol="0">
              <a:spAutoFit/>
            </a:bodyPr>
            <a:lstStyle/>
            <a:p>
              <a:r>
                <a:rPr lang="ar-SA" sz="1400">
                  <a:solidFill>
                    <a:schemeClr val="accent3"/>
                  </a:solidFill>
                  <a:latin typeface="Sakkal Majalla" panose="02000000000000000000" pitchFamily="2" charset="-78"/>
                  <a:cs typeface="Sakkal Majalla" panose="02000000000000000000" pitchFamily="2" charset="-78"/>
                </a:rPr>
                <a:t>Launching new services faster and more cost-effectively.</a:t>
              </a:r>
            </a:p>
          </p:txBody>
        </p:sp>
        <p:sp>
          <p:nvSpPr>
            <p:cNvPr id="7" name="TextBox 37 - 2">
              <a:extLst>
                <a:ext uri="{FF2B5EF4-FFF2-40B4-BE49-F238E27FC236}">
                  <a16:creationId xmlns:a16="http://schemas.microsoft.com/office/drawing/2014/main" id="{7D1F8DAB-5196-D3B7-0A71-3229025E9C07}"/>
                </a:ext>
              </a:extLst>
            </p:cNvPr>
            <p:cNvSpPr txBox="1"/>
            <p:nvPr/>
          </p:nvSpPr>
          <p:spPr>
            <a:xfrm>
              <a:off x="2317778" y="4549329"/>
              <a:ext cx="2328536" cy="523220"/>
            </a:xfrm>
            <a:prstGeom prst="rect">
              <a:avLst/>
            </a:prstGeom>
            <a:noFill/>
          </p:spPr>
          <p:txBody>
            <a:bodyPr wrap="square" rtlCol="0">
              <a:spAutoFit/>
            </a:bodyPr>
            <a:lstStyle/>
            <a:p>
              <a:r>
                <a:rPr lang="ar-SA" sz="1400">
                  <a:solidFill>
                    <a:schemeClr val="accent4"/>
                  </a:solidFill>
                  <a:latin typeface="Sakkal Majalla" panose="02000000000000000000" pitchFamily="2" charset="-78"/>
                  <a:cs typeface="Sakkal Majalla" panose="02000000000000000000" pitchFamily="2" charset="-78"/>
                </a:rPr>
                <a:t>Predict customer performance more accurately.</a:t>
              </a:r>
            </a:p>
          </p:txBody>
        </p:sp>
        <p:sp>
          <p:nvSpPr>
            <p:cNvPr id="8" name="TextBox 37 - 2">
              <a:extLst>
                <a:ext uri="{FF2B5EF4-FFF2-40B4-BE49-F238E27FC236}">
                  <a16:creationId xmlns:a16="http://schemas.microsoft.com/office/drawing/2014/main" id="{6E9F3CC2-BF2D-6F66-7373-0BE57E7CBA45}"/>
                </a:ext>
              </a:extLst>
            </p:cNvPr>
            <p:cNvSpPr txBox="1"/>
            <p:nvPr/>
          </p:nvSpPr>
          <p:spPr>
            <a:xfrm>
              <a:off x="8160518" y="4555043"/>
              <a:ext cx="2308644" cy="307777"/>
            </a:xfrm>
            <a:prstGeom prst="rect">
              <a:avLst/>
            </a:prstGeom>
            <a:noFill/>
          </p:spPr>
          <p:txBody>
            <a:bodyPr wrap="square" rtlCol="0">
              <a:spAutoFit/>
            </a:bodyPr>
            <a:lstStyle/>
            <a:p>
              <a:r>
                <a:rPr lang="ar-SA" sz="1400">
                  <a:solidFill>
                    <a:schemeClr val="accent2"/>
                  </a:solidFill>
                  <a:latin typeface="Sakkal Majalla" panose="02000000000000000000" pitchFamily="2" charset="-78"/>
                  <a:cs typeface="Sakkal Majalla" panose="02000000000000000000" pitchFamily="2" charset="-78"/>
                </a:rPr>
                <a:t>Cost reduction</a:t>
              </a:r>
              <a:endParaRPr lang="en-US" sz="1400">
                <a:latin typeface="Sakkal Majalla" panose="02000000000000000000" pitchFamily="2" charset="-78"/>
                <a:cs typeface="Sakkal Majalla" panose="02000000000000000000" pitchFamily="2" charset="-78"/>
              </a:endParaRPr>
            </a:p>
          </p:txBody>
        </p:sp>
        <p:sp>
          <p:nvSpPr>
            <p:cNvPr id="9" name="TextBox 37 - 2">
              <a:extLst>
                <a:ext uri="{FF2B5EF4-FFF2-40B4-BE49-F238E27FC236}">
                  <a16:creationId xmlns:a16="http://schemas.microsoft.com/office/drawing/2014/main" id="{6DC3AEF2-2897-18AC-D277-C04CFD198717}"/>
                </a:ext>
              </a:extLst>
            </p:cNvPr>
            <p:cNvSpPr txBox="1"/>
            <p:nvPr/>
          </p:nvSpPr>
          <p:spPr>
            <a:xfrm>
              <a:off x="2537012" y="3056445"/>
              <a:ext cx="2480163" cy="307777"/>
            </a:xfrm>
            <a:prstGeom prst="rect">
              <a:avLst/>
            </a:prstGeom>
            <a:noFill/>
          </p:spPr>
          <p:txBody>
            <a:bodyPr wrap="square" rtlCol="0">
              <a:spAutoFit/>
            </a:bodyPr>
            <a:lstStyle/>
            <a:p>
              <a:r>
                <a:rPr lang="ar-SA" sz="1400">
                  <a:solidFill>
                    <a:schemeClr val="accent5"/>
                  </a:solidFill>
                  <a:latin typeface="Sakkal Majalla" panose="02000000000000000000" pitchFamily="2" charset="-78"/>
                  <a:cs typeface="Sakkal Majalla" panose="02000000000000000000" pitchFamily="2" charset="-78"/>
                </a:rPr>
                <a:t>The client's focus on their core capabilities</a:t>
              </a:r>
            </a:p>
          </p:txBody>
        </p:sp>
        <p:grpSp>
          <p:nvGrpSpPr>
            <p:cNvPr id="10" name="Group 9">
              <a:extLst>
                <a:ext uri="{FF2B5EF4-FFF2-40B4-BE49-F238E27FC236}">
                  <a16:creationId xmlns:a16="http://schemas.microsoft.com/office/drawing/2014/main" id="{97953812-7C03-C496-5F87-C2A853F7B881}"/>
                </a:ext>
              </a:extLst>
            </p:cNvPr>
            <p:cNvGrpSpPr/>
            <p:nvPr/>
          </p:nvGrpSpPr>
          <p:grpSpPr>
            <a:xfrm rot="120000">
              <a:off x="4888353" y="3628475"/>
              <a:ext cx="1226832" cy="1138087"/>
              <a:chOff x="4674228" y="2422321"/>
              <a:chExt cx="1252184" cy="1161604"/>
            </a:xfrm>
          </p:grpSpPr>
          <p:sp>
            <p:nvSpPr>
              <p:cNvPr id="92" name="Freeform: Shape 91">
                <a:extLst>
                  <a:ext uri="{FF2B5EF4-FFF2-40B4-BE49-F238E27FC236}">
                    <a16:creationId xmlns:a16="http://schemas.microsoft.com/office/drawing/2014/main" id="{94A21F11-8F36-4AE1-C82D-A2C475900E5F}"/>
                  </a:ext>
                </a:extLst>
              </p:cNvPr>
              <p:cNvSpPr/>
              <p:nvPr/>
            </p:nvSpPr>
            <p:spPr>
              <a:xfrm rot="17141438">
                <a:off x="4816953" y="2587338"/>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sp>
            <p:nvSpPr>
              <p:cNvPr id="93" name="Freeform: Shape 92">
                <a:extLst>
                  <a:ext uri="{FF2B5EF4-FFF2-40B4-BE49-F238E27FC236}">
                    <a16:creationId xmlns:a16="http://schemas.microsoft.com/office/drawing/2014/main" id="{34DB6FD5-0252-676A-DF78-7FB351A8EA80}"/>
                  </a:ext>
                </a:extLst>
              </p:cNvPr>
              <p:cNvSpPr/>
              <p:nvPr/>
            </p:nvSpPr>
            <p:spPr>
              <a:xfrm rot="17141438">
                <a:off x="5206657" y="2390774"/>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3000">
                    <a:schemeClr val="accent5">
                      <a:lumMod val="50000"/>
                    </a:schemeClr>
                  </a:gs>
                  <a:gs pos="85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grpSp>
        <p:grpSp>
          <p:nvGrpSpPr>
            <p:cNvPr id="11" name="Group 10">
              <a:extLst>
                <a:ext uri="{FF2B5EF4-FFF2-40B4-BE49-F238E27FC236}">
                  <a16:creationId xmlns:a16="http://schemas.microsoft.com/office/drawing/2014/main" id="{E7C669AC-7E63-D018-B9B1-D2131D529054}"/>
                </a:ext>
              </a:extLst>
            </p:cNvPr>
            <p:cNvGrpSpPr/>
            <p:nvPr/>
          </p:nvGrpSpPr>
          <p:grpSpPr>
            <a:xfrm rot="13080000">
              <a:off x="5209762" y="4698399"/>
              <a:ext cx="1205139" cy="1116245"/>
              <a:chOff x="5563937" y="1776853"/>
              <a:chExt cx="1230042" cy="1139311"/>
            </a:xfrm>
            <a:gradFill>
              <a:gsLst>
                <a:gs pos="0">
                  <a:schemeClr val="accent4">
                    <a:lumMod val="50000"/>
                  </a:schemeClr>
                </a:gs>
                <a:gs pos="85000">
                  <a:schemeClr val="accent4"/>
                </a:gs>
              </a:gsLst>
              <a:lin ang="5400000" scaled="1"/>
            </a:gradFill>
          </p:grpSpPr>
          <p:sp>
            <p:nvSpPr>
              <p:cNvPr id="90" name="Freeform: Shape 89">
                <a:extLst>
                  <a:ext uri="{FF2B5EF4-FFF2-40B4-BE49-F238E27FC236}">
                    <a16:creationId xmlns:a16="http://schemas.microsoft.com/office/drawing/2014/main" id="{7CE0A0D3-5FAF-6AC2-F6EC-7D9637149252}"/>
                  </a:ext>
                </a:extLst>
              </p:cNvPr>
              <p:cNvSpPr/>
              <p:nvPr/>
            </p:nvSpPr>
            <p:spPr>
              <a:xfrm>
                <a:off x="5563937" y="1776853"/>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sp>
            <p:nvSpPr>
              <p:cNvPr id="91" name="Freeform: Shape 90">
                <a:extLst>
                  <a:ext uri="{FF2B5EF4-FFF2-40B4-BE49-F238E27FC236}">
                    <a16:creationId xmlns:a16="http://schemas.microsoft.com/office/drawing/2014/main" id="{7B423E6E-1AFB-10A1-9125-8C47DD5C2748}"/>
                  </a:ext>
                </a:extLst>
              </p:cNvPr>
              <p:cNvSpPr/>
              <p:nvPr/>
            </p:nvSpPr>
            <p:spPr>
              <a:xfrm>
                <a:off x="6105771" y="2160672"/>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3000">
                    <a:schemeClr val="accent4">
                      <a:lumMod val="50000"/>
                    </a:schemeClr>
                  </a:gs>
                  <a:gs pos="85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grpSp>
        <p:grpSp>
          <p:nvGrpSpPr>
            <p:cNvPr id="12" name="Group 11">
              <a:extLst>
                <a:ext uri="{FF2B5EF4-FFF2-40B4-BE49-F238E27FC236}">
                  <a16:creationId xmlns:a16="http://schemas.microsoft.com/office/drawing/2014/main" id="{CC7427C6-CBC2-1051-B30A-9E0D349FC7B2}"/>
                </a:ext>
              </a:extLst>
            </p:cNvPr>
            <p:cNvGrpSpPr/>
            <p:nvPr/>
          </p:nvGrpSpPr>
          <p:grpSpPr>
            <a:xfrm rot="8760000">
              <a:off x="6311695" y="4769260"/>
              <a:ext cx="1205139" cy="1116245"/>
              <a:chOff x="5563937" y="1776853"/>
              <a:chExt cx="1230042" cy="1139311"/>
            </a:xfrm>
            <a:gradFill>
              <a:gsLst>
                <a:gs pos="0">
                  <a:schemeClr val="accent4">
                    <a:lumMod val="50000"/>
                  </a:schemeClr>
                </a:gs>
                <a:gs pos="85000">
                  <a:schemeClr val="accent4"/>
                </a:gs>
              </a:gsLst>
              <a:lin ang="5400000" scaled="1"/>
            </a:gradFill>
          </p:grpSpPr>
          <p:sp>
            <p:nvSpPr>
              <p:cNvPr id="88" name="Freeform: Shape 87">
                <a:extLst>
                  <a:ext uri="{FF2B5EF4-FFF2-40B4-BE49-F238E27FC236}">
                    <a16:creationId xmlns:a16="http://schemas.microsoft.com/office/drawing/2014/main" id="{05781D6D-0112-2315-5C89-2778009C2CA4}"/>
                  </a:ext>
                </a:extLst>
              </p:cNvPr>
              <p:cNvSpPr/>
              <p:nvPr/>
            </p:nvSpPr>
            <p:spPr>
              <a:xfrm>
                <a:off x="5563937" y="1776853"/>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sp>
            <p:nvSpPr>
              <p:cNvPr id="89" name="Freeform: Shape 88">
                <a:extLst>
                  <a:ext uri="{FF2B5EF4-FFF2-40B4-BE49-F238E27FC236}">
                    <a16:creationId xmlns:a16="http://schemas.microsoft.com/office/drawing/2014/main" id="{F95CCCD3-A7E3-4163-CDE0-BA95F1FC4EEA}"/>
                  </a:ext>
                </a:extLst>
              </p:cNvPr>
              <p:cNvSpPr/>
              <p:nvPr/>
            </p:nvSpPr>
            <p:spPr>
              <a:xfrm>
                <a:off x="6105771" y="2160672"/>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3000">
                    <a:schemeClr val="accent3">
                      <a:lumMod val="50000"/>
                    </a:schemeClr>
                  </a:gs>
                  <a:gs pos="85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grpSp>
        <p:grpSp>
          <p:nvGrpSpPr>
            <p:cNvPr id="13" name="Group 12">
              <a:extLst>
                <a:ext uri="{FF2B5EF4-FFF2-40B4-BE49-F238E27FC236}">
                  <a16:creationId xmlns:a16="http://schemas.microsoft.com/office/drawing/2014/main" id="{F81576FA-8FFC-F6B2-670C-8A6FC25315D7}"/>
                </a:ext>
              </a:extLst>
            </p:cNvPr>
            <p:cNvGrpSpPr/>
            <p:nvPr/>
          </p:nvGrpSpPr>
          <p:grpSpPr>
            <a:xfrm rot="4440000">
              <a:off x="6704055" y="3732185"/>
              <a:ext cx="1205139" cy="1116244"/>
              <a:chOff x="5563937" y="1776853"/>
              <a:chExt cx="1230042" cy="1139311"/>
            </a:xfrm>
            <a:gradFill>
              <a:gsLst>
                <a:gs pos="0">
                  <a:schemeClr val="accent4">
                    <a:lumMod val="50000"/>
                  </a:schemeClr>
                </a:gs>
                <a:gs pos="85000">
                  <a:schemeClr val="accent4"/>
                </a:gs>
              </a:gsLst>
              <a:lin ang="5400000" scaled="1"/>
            </a:gradFill>
          </p:grpSpPr>
          <p:sp>
            <p:nvSpPr>
              <p:cNvPr id="86" name="Freeform: Shape 85">
                <a:extLst>
                  <a:ext uri="{FF2B5EF4-FFF2-40B4-BE49-F238E27FC236}">
                    <a16:creationId xmlns:a16="http://schemas.microsoft.com/office/drawing/2014/main" id="{C227FF58-E7B7-4B40-2845-0E379D924CBF}"/>
                  </a:ext>
                </a:extLst>
              </p:cNvPr>
              <p:cNvSpPr/>
              <p:nvPr/>
            </p:nvSpPr>
            <p:spPr>
              <a:xfrm>
                <a:off x="5563937" y="1776853"/>
                <a:ext cx="853862" cy="1139311"/>
              </a:xfrm>
              <a:custGeom>
                <a:avLst/>
                <a:gdLst>
                  <a:gd name="connsiteX0" fmla="*/ 547984 w 853862"/>
                  <a:gd name="connsiteY0" fmla="*/ 0 h 1139311"/>
                  <a:gd name="connsiteX1" fmla="*/ 585425 w 853862"/>
                  <a:gd name="connsiteY1" fmla="*/ 9049 h 1139311"/>
                  <a:gd name="connsiteX2" fmla="*/ 597114 w 853862"/>
                  <a:gd name="connsiteY2" fmla="*/ 10897 h 1139311"/>
                  <a:gd name="connsiteX3" fmla="*/ 599829 w 853862"/>
                  <a:gd name="connsiteY3" fmla="*/ 12529 h 1139311"/>
                  <a:gd name="connsiteX4" fmla="*/ 609819 w 853862"/>
                  <a:gd name="connsiteY4" fmla="*/ 14943 h 1139311"/>
                  <a:gd name="connsiteX5" fmla="*/ 636125 w 853862"/>
                  <a:gd name="connsiteY5" fmla="*/ 34348 h 1139311"/>
                  <a:gd name="connsiteX6" fmla="*/ 649750 w 853862"/>
                  <a:gd name="connsiteY6" fmla="*/ 42538 h 1139311"/>
                  <a:gd name="connsiteX7" fmla="*/ 652760 w 853862"/>
                  <a:gd name="connsiteY7" fmla="*/ 46619 h 1139311"/>
                  <a:gd name="connsiteX8" fmla="*/ 661013 w 853862"/>
                  <a:gd name="connsiteY8" fmla="*/ 52706 h 1139311"/>
                  <a:gd name="connsiteX9" fmla="*/ 677583 w 853862"/>
                  <a:gd name="connsiteY9" fmla="*/ 80270 h 1139311"/>
                  <a:gd name="connsiteX10" fmla="*/ 687514 w 853862"/>
                  <a:gd name="connsiteY10" fmla="*/ 93732 h 1139311"/>
                  <a:gd name="connsiteX11" fmla="*/ 853862 w 853862"/>
                  <a:gd name="connsiteY11" fmla="*/ 450467 h 1139311"/>
                  <a:gd name="connsiteX12" fmla="*/ 846235 w 853862"/>
                  <a:gd name="connsiteY12" fmla="*/ 439155 h 1139311"/>
                  <a:gd name="connsiteX13" fmla="*/ 719389 w 853862"/>
                  <a:gd name="connsiteY13" fmla="*/ 386614 h 1139311"/>
                  <a:gd name="connsiteX14" fmla="*/ 543646 w 853862"/>
                  <a:gd name="connsiteY14" fmla="*/ 529848 h 1139311"/>
                  <a:gd name="connsiteX15" fmla="*/ 542528 w 853862"/>
                  <a:gd name="connsiteY15" fmla="*/ 540940 h 1139311"/>
                  <a:gd name="connsiteX16" fmla="*/ 541916 w 853862"/>
                  <a:gd name="connsiteY16" fmla="*/ 539628 h 1139311"/>
                  <a:gd name="connsiteX17" fmla="*/ 305428 w 853862"/>
                  <a:gd name="connsiteY17" fmla="*/ 1046777 h 1139311"/>
                  <a:gd name="connsiteX18" fmla="*/ 92534 w 853862"/>
                  <a:gd name="connsiteY18" fmla="*/ 1124264 h 1139311"/>
                  <a:gd name="connsiteX19" fmla="*/ 15047 w 853862"/>
                  <a:gd name="connsiteY19" fmla="*/ 911370 h 1139311"/>
                  <a:gd name="connsiteX20" fmla="*/ 396925 w 853862"/>
                  <a:gd name="connsiteY20" fmla="*/ 92430 h 1139311"/>
                  <a:gd name="connsiteX21" fmla="*/ 415315 w 853862"/>
                  <a:gd name="connsiteY21" fmla="*/ 67501 h 1139311"/>
                  <a:gd name="connsiteX22" fmla="*/ 423425 w 853862"/>
                  <a:gd name="connsiteY22" fmla="*/ 54008 h 1139311"/>
                  <a:gd name="connsiteX23" fmla="*/ 427465 w 853862"/>
                  <a:gd name="connsiteY23" fmla="*/ 51028 h 1139311"/>
                  <a:gd name="connsiteX24" fmla="*/ 434688 w 853862"/>
                  <a:gd name="connsiteY24" fmla="*/ 41236 h 1139311"/>
                  <a:gd name="connsiteX25" fmla="*/ 467389 w 853862"/>
                  <a:gd name="connsiteY25" fmla="*/ 21580 h 1139311"/>
                  <a:gd name="connsiteX26" fmla="*/ 474620 w 853862"/>
                  <a:gd name="connsiteY26" fmla="*/ 16246 h 1139311"/>
                  <a:gd name="connsiteX27" fmla="*/ 477365 w 853862"/>
                  <a:gd name="connsiteY27" fmla="*/ 15582 h 1139311"/>
                  <a:gd name="connsiteX28" fmla="*/ 487325 w 853862"/>
                  <a:gd name="connsiteY28" fmla="*/ 9595 h 1139311"/>
                  <a:gd name="connsiteX29" fmla="*/ 530205 w 853862"/>
                  <a:gd name="connsiteY29" fmla="*/ 2812 h 1139311"/>
                  <a:gd name="connsiteX30" fmla="*/ 536454 w 853862"/>
                  <a:gd name="connsiteY30" fmla="*/ 1302 h 1139311"/>
                  <a:gd name="connsiteX31" fmla="*/ 538104 w 853862"/>
                  <a:gd name="connsiteY31" fmla="*/ 1563 h 1139311"/>
                  <a:gd name="connsiteX32" fmla="*/ 547984 w 853862"/>
                  <a:gd name="connsiteY32" fmla="*/ 0 h 11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53862" h="1139311">
                    <a:moveTo>
                      <a:pt x="547984" y="0"/>
                    </a:moveTo>
                    <a:lnTo>
                      <a:pt x="585425" y="9049"/>
                    </a:lnTo>
                    <a:lnTo>
                      <a:pt x="597114" y="10897"/>
                    </a:lnTo>
                    <a:lnTo>
                      <a:pt x="599829" y="12529"/>
                    </a:lnTo>
                    <a:lnTo>
                      <a:pt x="609819" y="14943"/>
                    </a:lnTo>
                    <a:lnTo>
                      <a:pt x="636125" y="34348"/>
                    </a:lnTo>
                    <a:lnTo>
                      <a:pt x="649750" y="42538"/>
                    </a:lnTo>
                    <a:lnTo>
                      <a:pt x="652760" y="46619"/>
                    </a:lnTo>
                    <a:lnTo>
                      <a:pt x="661013" y="52706"/>
                    </a:lnTo>
                    <a:lnTo>
                      <a:pt x="677583" y="80270"/>
                    </a:lnTo>
                    <a:lnTo>
                      <a:pt x="687514" y="93732"/>
                    </a:lnTo>
                    <a:lnTo>
                      <a:pt x="853862" y="450467"/>
                    </a:lnTo>
                    <a:lnTo>
                      <a:pt x="846235" y="439155"/>
                    </a:lnTo>
                    <a:cubicBezTo>
                      <a:pt x="813772" y="406693"/>
                      <a:pt x="768926" y="386614"/>
                      <a:pt x="719389" y="386614"/>
                    </a:cubicBezTo>
                    <a:cubicBezTo>
                      <a:pt x="632700" y="386614"/>
                      <a:pt x="560374" y="448105"/>
                      <a:pt x="543646" y="529848"/>
                    </a:cubicBezTo>
                    <a:lnTo>
                      <a:pt x="542528" y="540940"/>
                    </a:lnTo>
                    <a:lnTo>
                      <a:pt x="541916" y="539628"/>
                    </a:lnTo>
                    <a:lnTo>
                      <a:pt x="305428" y="1046777"/>
                    </a:lnTo>
                    <a:cubicBezTo>
                      <a:pt x="268037" y="1126964"/>
                      <a:pt x="172721" y="1161656"/>
                      <a:pt x="92534" y="1124264"/>
                    </a:cubicBezTo>
                    <a:cubicBezTo>
                      <a:pt x="12348" y="1086873"/>
                      <a:pt x="-22344" y="991557"/>
                      <a:pt x="15047" y="911370"/>
                    </a:cubicBezTo>
                    <a:lnTo>
                      <a:pt x="396925" y="92430"/>
                    </a:lnTo>
                    <a:lnTo>
                      <a:pt x="415315" y="67501"/>
                    </a:lnTo>
                    <a:lnTo>
                      <a:pt x="423425" y="54008"/>
                    </a:lnTo>
                    <a:lnTo>
                      <a:pt x="427465" y="51028"/>
                    </a:lnTo>
                    <a:lnTo>
                      <a:pt x="434688" y="41236"/>
                    </a:lnTo>
                    <a:lnTo>
                      <a:pt x="467389" y="21580"/>
                    </a:lnTo>
                    <a:lnTo>
                      <a:pt x="474620" y="16246"/>
                    </a:lnTo>
                    <a:lnTo>
                      <a:pt x="477365" y="15582"/>
                    </a:lnTo>
                    <a:lnTo>
                      <a:pt x="487325" y="9595"/>
                    </a:lnTo>
                    <a:lnTo>
                      <a:pt x="530205" y="2812"/>
                    </a:lnTo>
                    <a:lnTo>
                      <a:pt x="536454" y="1302"/>
                    </a:lnTo>
                    <a:lnTo>
                      <a:pt x="538104" y="1563"/>
                    </a:lnTo>
                    <a:lnTo>
                      <a:pt x="54798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sp>
            <p:nvSpPr>
              <p:cNvPr id="87" name="Freeform: Shape 86">
                <a:extLst>
                  <a:ext uri="{FF2B5EF4-FFF2-40B4-BE49-F238E27FC236}">
                    <a16:creationId xmlns:a16="http://schemas.microsoft.com/office/drawing/2014/main" id="{813AAF0B-F67E-17AF-47C5-5C471A81F55B}"/>
                  </a:ext>
                </a:extLst>
              </p:cNvPr>
              <p:cNvSpPr/>
              <p:nvPr/>
            </p:nvSpPr>
            <p:spPr>
              <a:xfrm>
                <a:off x="6105771" y="2160672"/>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1000">
                    <a:schemeClr val="accent2">
                      <a:lumMod val="50000"/>
                    </a:schemeClr>
                  </a:gs>
                  <a:gs pos="86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grpSp>
        <p:grpSp>
          <p:nvGrpSpPr>
            <p:cNvPr id="14" name="Group 13">
              <a:extLst>
                <a:ext uri="{FF2B5EF4-FFF2-40B4-BE49-F238E27FC236}">
                  <a16:creationId xmlns:a16="http://schemas.microsoft.com/office/drawing/2014/main" id="{F91296EB-524F-09FB-241C-6CC0C08DD963}"/>
                </a:ext>
              </a:extLst>
            </p:cNvPr>
            <p:cNvGrpSpPr/>
            <p:nvPr/>
          </p:nvGrpSpPr>
          <p:grpSpPr>
            <a:xfrm rot="120000">
              <a:off x="5815733" y="3032889"/>
              <a:ext cx="1171596" cy="1101775"/>
              <a:chOff x="5598351" y="1782759"/>
              <a:chExt cx="1195806" cy="1124542"/>
            </a:xfrm>
          </p:grpSpPr>
          <p:sp>
            <p:nvSpPr>
              <p:cNvPr id="84" name="Freeform: Shape 83">
                <a:extLst>
                  <a:ext uri="{FF2B5EF4-FFF2-40B4-BE49-F238E27FC236}">
                    <a16:creationId xmlns:a16="http://schemas.microsoft.com/office/drawing/2014/main" id="{EB8AA79E-BBE5-A3DD-2CDD-3123F649D277}"/>
                  </a:ext>
                </a:extLst>
              </p:cNvPr>
              <p:cNvSpPr/>
              <p:nvPr/>
            </p:nvSpPr>
            <p:spPr>
              <a:xfrm>
                <a:off x="5598351" y="1782759"/>
                <a:ext cx="822349" cy="876059"/>
              </a:xfrm>
              <a:custGeom>
                <a:avLst/>
                <a:gdLst>
                  <a:gd name="connsiteX0" fmla="*/ 516471 w 822349"/>
                  <a:gd name="connsiteY0" fmla="*/ 0 h 876059"/>
                  <a:gd name="connsiteX1" fmla="*/ 553912 w 822349"/>
                  <a:gd name="connsiteY1" fmla="*/ 9049 h 876059"/>
                  <a:gd name="connsiteX2" fmla="*/ 565601 w 822349"/>
                  <a:gd name="connsiteY2" fmla="*/ 10897 h 876059"/>
                  <a:gd name="connsiteX3" fmla="*/ 568316 w 822349"/>
                  <a:gd name="connsiteY3" fmla="*/ 12529 h 876059"/>
                  <a:gd name="connsiteX4" fmla="*/ 578306 w 822349"/>
                  <a:gd name="connsiteY4" fmla="*/ 14943 h 876059"/>
                  <a:gd name="connsiteX5" fmla="*/ 604612 w 822349"/>
                  <a:gd name="connsiteY5" fmla="*/ 34348 h 876059"/>
                  <a:gd name="connsiteX6" fmla="*/ 618237 w 822349"/>
                  <a:gd name="connsiteY6" fmla="*/ 42538 h 876059"/>
                  <a:gd name="connsiteX7" fmla="*/ 621247 w 822349"/>
                  <a:gd name="connsiteY7" fmla="*/ 46619 h 876059"/>
                  <a:gd name="connsiteX8" fmla="*/ 629500 w 822349"/>
                  <a:gd name="connsiteY8" fmla="*/ 52706 h 876059"/>
                  <a:gd name="connsiteX9" fmla="*/ 646070 w 822349"/>
                  <a:gd name="connsiteY9" fmla="*/ 80270 h 876059"/>
                  <a:gd name="connsiteX10" fmla="*/ 656001 w 822349"/>
                  <a:gd name="connsiteY10" fmla="*/ 93732 h 876059"/>
                  <a:gd name="connsiteX11" fmla="*/ 822349 w 822349"/>
                  <a:gd name="connsiteY11" fmla="*/ 450467 h 876059"/>
                  <a:gd name="connsiteX12" fmla="*/ 814722 w 822349"/>
                  <a:gd name="connsiteY12" fmla="*/ 439155 h 876059"/>
                  <a:gd name="connsiteX13" fmla="*/ 687876 w 822349"/>
                  <a:gd name="connsiteY13" fmla="*/ 386614 h 876059"/>
                  <a:gd name="connsiteX14" fmla="*/ 512133 w 822349"/>
                  <a:gd name="connsiteY14" fmla="*/ 529848 h 876059"/>
                  <a:gd name="connsiteX15" fmla="*/ 511015 w 822349"/>
                  <a:gd name="connsiteY15" fmla="*/ 540940 h 876059"/>
                  <a:gd name="connsiteX16" fmla="*/ 510403 w 822349"/>
                  <a:gd name="connsiteY16" fmla="*/ 539628 h 876059"/>
                  <a:gd name="connsiteX17" fmla="*/ 384026 w 822349"/>
                  <a:gd name="connsiteY17" fmla="*/ 810644 h 876059"/>
                  <a:gd name="connsiteX18" fmla="*/ 399086 w 822349"/>
                  <a:gd name="connsiteY18" fmla="*/ 757034 h 876059"/>
                  <a:gd name="connsiteX19" fmla="*/ 394021 w 822349"/>
                  <a:gd name="connsiteY19" fmla="*/ 768056 h 876059"/>
                  <a:gd name="connsiteX20" fmla="*/ 289825 w 822349"/>
                  <a:gd name="connsiteY20" fmla="*/ 832684 h 876059"/>
                  <a:gd name="connsiteX21" fmla="*/ 168610 w 822349"/>
                  <a:gd name="connsiteY21" fmla="*/ 852553 h 876059"/>
                  <a:gd name="connsiteX22" fmla="*/ 168285 w 822349"/>
                  <a:gd name="connsiteY22" fmla="*/ 852542 h 876059"/>
                  <a:gd name="connsiteX23" fmla="*/ 156447 w 822349"/>
                  <a:gd name="connsiteY23" fmla="*/ 852106 h 876059"/>
                  <a:gd name="connsiteX24" fmla="*/ 141068 w 822349"/>
                  <a:gd name="connsiteY24" fmla="*/ 854627 h 876059"/>
                  <a:gd name="connsiteX25" fmla="*/ 132631 w 822349"/>
                  <a:gd name="connsiteY25" fmla="*/ 854317 h 876059"/>
                  <a:gd name="connsiteX26" fmla="*/ 0 w 822349"/>
                  <a:gd name="connsiteY26" fmla="*/ 876059 h 876059"/>
                  <a:gd name="connsiteX27" fmla="*/ 365412 w 822349"/>
                  <a:gd name="connsiteY27" fmla="*/ 92430 h 876059"/>
                  <a:gd name="connsiteX28" fmla="*/ 383802 w 822349"/>
                  <a:gd name="connsiteY28" fmla="*/ 67501 h 876059"/>
                  <a:gd name="connsiteX29" fmla="*/ 391912 w 822349"/>
                  <a:gd name="connsiteY29" fmla="*/ 54008 h 876059"/>
                  <a:gd name="connsiteX30" fmla="*/ 395952 w 822349"/>
                  <a:gd name="connsiteY30" fmla="*/ 51028 h 876059"/>
                  <a:gd name="connsiteX31" fmla="*/ 403175 w 822349"/>
                  <a:gd name="connsiteY31" fmla="*/ 41236 h 876059"/>
                  <a:gd name="connsiteX32" fmla="*/ 435876 w 822349"/>
                  <a:gd name="connsiteY32" fmla="*/ 21580 h 876059"/>
                  <a:gd name="connsiteX33" fmla="*/ 443107 w 822349"/>
                  <a:gd name="connsiteY33" fmla="*/ 16246 h 876059"/>
                  <a:gd name="connsiteX34" fmla="*/ 445852 w 822349"/>
                  <a:gd name="connsiteY34" fmla="*/ 15582 h 876059"/>
                  <a:gd name="connsiteX35" fmla="*/ 455812 w 822349"/>
                  <a:gd name="connsiteY35" fmla="*/ 9595 h 876059"/>
                  <a:gd name="connsiteX36" fmla="*/ 498692 w 822349"/>
                  <a:gd name="connsiteY36" fmla="*/ 2812 h 876059"/>
                  <a:gd name="connsiteX37" fmla="*/ 504941 w 822349"/>
                  <a:gd name="connsiteY37" fmla="*/ 1302 h 876059"/>
                  <a:gd name="connsiteX38" fmla="*/ 506591 w 822349"/>
                  <a:gd name="connsiteY38" fmla="*/ 1563 h 87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22349" h="876059">
                    <a:moveTo>
                      <a:pt x="516471" y="0"/>
                    </a:moveTo>
                    <a:lnTo>
                      <a:pt x="553912" y="9049"/>
                    </a:lnTo>
                    <a:lnTo>
                      <a:pt x="565601" y="10897"/>
                    </a:lnTo>
                    <a:lnTo>
                      <a:pt x="568316" y="12529"/>
                    </a:lnTo>
                    <a:lnTo>
                      <a:pt x="578306" y="14943"/>
                    </a:lnTo>
                    <a:lnTo>
                      <a:pt x="604612" y="34348"/>
                    </a:lnTo>
                    <a:lnTo>
                      <a:pt x="618237" y="42538"/>
                    </a:lnTo>
                    <a:lnTo>
                      <a:pt x="621247" y="46619"/>
                    </a:lnTo>
                    <a:lnTo>
                      <a:pt x="629500" y="52706"/>
                    </a:lnTo>
                    <a:lnTo>
                      <a:pt x="646070" y="80270"/>
                    </a:lnTo>
                    <a:lnTo>
                      <a:pt x="656001" y="93732"/>
                    </a:lnTo>
                    <a:lnTo>
                      <a:pt x="822349" y="450467"/>
                    </a:lnTo>
                    <a:lnTo>
                      <a:pt x="814722" y="439155"/>
                    </a:lnTo>
                    <a:cubicBezTo>
                      <a:pt x="782259" y="406693"/>
                      <a:pt x="737413" y="386614"/>
                      <a:pt x="687876" y="386614"/>
                    </a:cubicBezTo>
                    <a:cubicBezTo>
                      <a:pt x="601187" y="386614"/>
                      <a:pt x="528861" y="448105"/>
                      <a:pt x="512133" y="529848"/>
                    </a:cubicBezTo>
                    <a:lnTo>
                      <a:pt x="511015" y="540940"/>
                    </a:lnTo>
                    <a:lnTo>
                      <a:pt x="510403" y="539628"/>
                    </a:lnTo>
                    <a:lnTo>
                      <a:pt x="384026" y="810644"/>
                    </a:lnTo>
                    <a:lnTo>
                      <a:pt x="399086" y="757034"/>
                    </a:lnTo>
                    <a:lnTo>
                      <a:pt x="394021" y="768056"/>
                    </a:lnTo>
                    <a:cubicBezTo>
                      <a:pt x="370102" y="801354"/>
                      <a:pt x="333481" y="825528"/>
                      <a:pt x="289825" y="832684"/>
                    </a:cubicBezTo>
                    <a:lnTo>
                      <a:pt x="168610" y="852553"/>
                    </a:lnTo>
                    <a:lnTo>
                      <a:pt x="168285" y="852542"/>
                    </a:lnTo>
                    <a:lnTo>
                      <a:pt x="156447" y="852106"/>
                    </a:lnTo>
                    <a:lnTo>
                      <a:pt x="141068" y="854627"/>
                    </a:lnTo>
                    <a:lnTo>
                      <a:pt x="132631" y="854317"/>
                    </a:lnTo>
                    <a:lnTo>
                      <a:pt x="0" y="876059"/>
                    </a:lnTo>
                    <a:lnTo>
                      <a:pt x="365412" y="92430"/>
                    </a:lnTo>
                    <a:lnTo>
                      <a:pt x="383802" y="67501"/>
                    </a:lnTo>
                    <a:lnTo>
                      <a:pt x="391912" y="54008"/>
                    </a:lnTo>
                    <a:lnTo>
                      <a:pt x="395952" y="51028"/>
                    </a:lnTo>
                    <a:lnTo>
                      <a:pt x="403175" y="41236"/>
                    </a:lnTo>
                    <a:lnTo>
                      <a:pt x="435876" y="21580"/>
                    </a:lnTo>
                    <a:lnTo>
                      <a:pt x="443107" y="16246"/>
                    </a:lnTo>
                    <a:lnTo>
                      <a:pt x="445852" y="15582"/>
                    </a:lnTo>
                    <a:lnTo>
                      <a:pt x="455812" y="9595"/>
                    </a:lnTo>
                    <a:lnTo>
                      <a:pt x="498692" y="2812"/>
                    </a:lnTo>
                    <a:lnTo>
                      <a:pt x="504941" y="1302"/>
                    </a:lnTo>
                    <a:lnTo>
                      <a:pt x="506591" y="15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sp>
            <p:nvSpPr>
              <p:cNvPr id="85" name="Freeform: Shape 84">
                <a:extLst>
                  <a:ext uri="{FF2B5EF4-FFF2-40B4-BE49-F238E27FC236}">
                    <a16:creationId xmlns:a16="http://schemas.microsoft.com/office/drawing/2014/main" id="{C5D28495-135D-2468-B2EE-843D952E8D5F}"/>
                  </a:ext>
                </a:extLst>
              </p:cNvPr>
              <p:cNvSpPr/>
              <p:nvPr/>
            </p:nvSpPr>
            <p:spPr>
              <a:xfrm>
                <a:off x="6105949" y="2155999"/>
                <a:ext cx="688208" cy="751302"/>
              </a:xfrm>
              <a:custGeom>
                <a:avLst/>
                <a:gdLst>
                  <a:gd name="connsiteX0" fmla="*/ 176861 w 688208"/>
                  <a:gd name="connsiteY0" fmla="*/ 0 h 751302"/>
                  <a:gd name="connsiteX1" fmla="*/ 303707 w 688208"/>
                  <a:gd name="connsiteY1" fmla="*/ 52541 h 751302"/>
                  <a:gd name="connsiteX2" fmla="*/ 311334 w 688208"/>
                  <a:gd name="connsiteY2" fmla="*/ 63853 h 751302"/>
                  <a:gd name="connsiteX3" fmla="*/ 348244 w 688208"/>
                  <a:gd name="connsiteY3" fmla="*/ 143006 h 751302"/>
                  <a:gd name="connsiteX4" fmla="*/ 352697 w 688208"/>
                  <a:gd name="connsiteY4" fmla="*/ 152557 h 751302"/>
                  <a:gd name="connsiteX5" fmla="*/ 352332 w 688208"/>
                  <a:gd name="connsiteY5" fmla="*/ 156182 h 751302"/>
                  <a:gd name="connsiteX6" fmla="*/ 522489 w 688208"/>
                  <a:gd name="connsiteY6" fmla="*/ 521086 h 751302"/>
                  <a:gd name="connsiteX7" fmla="*/ 524473 w 688208"/>
                  <a:gd name="connsiteY7" fmla="*/ 529293 h 751302"/>
                  <a:gd name="connsiteX8" fmla="*/ 531059 w 688208"/>
                  <a:gd name="connsiteY8" fmla="*/ 543417 h 751302"/>
                  <a:gd name="connsiteX9" fmla="*/ 533841 w 688208"/>
                  <a:gd name="connsiteY9" fmla="*/ 554931 h 751302"/>
                  <a:gd name="connsiteX10" fmla="*/ 533918 w 688208"/>
                  <a:gd name="connsiteY10" fmla="*/ 555247 h 751302"/>
                  <a:gd name="connsiteX11" fmla="*/ 585828 w 688208"/>
                  <a:gd name="connsiteY11" fmla="*/ 666572 h 751302"/>
                  <a:gd name="connsiteX12" fmla="*/ 676227 w 688208"/>
                  <a:gd name="connsiteY12" fmla="*/ 749407 h 751302"/>
                  <a:gd name="connsiteX13" fmla="*/ 688208 w 688208"/>
                  <a:gd name="connsiteY13" fmla="*/ 751302 h 751302"/>
                  <a:gd name="connsiteX14" fmla="*/ 398271 w 688208"/>
                  <a:gd name="connsiteY14" fmla="*/ 751302 h 751302"/>
                  <a:gd name="connsiteX15" fmla="*/ 395613 w 688208"/>
                  <a:gd name="connsiteY15" fmla="*/ 751302 h 751302"/>
                  <a:gd name="connsiteX16" fmla="*/ 371148 w 688208"/>
                  <a:gd name="connsiteY16" fmla="*/ 751302 h 751302"/>
                  <a:gd name="connsiteX17" fmla="*/ 326881 w 688208"/>
                  <a:gd name="connsiteY17" fmla="*/ 744300 h 751302"/>
                  <a:gd name="connsiteX18" fmla="*/ 236482 w 688208"/>
                  <a:gd name="connsiteY18" fmla="*/ 661465 h 751302"/>
                  <a:gd name="connsiteX19" fmla="*/ 80383 w 688208"/>
                  <a:gd name="connsiteY19" fmla="*/ 326707 h 751302"/>
                  <a:gd name="connsiteX20" fmla="*/ 0 w 688208"/>
                  <a:gd name="connsiteY20" fmla="*/ 154326 h 751302"/>
                  <a:gd name="connsiteX21" fmla="*/ 1118 w 688208"/>
                  <a:gd name="connsiteY21" fmla="*/ 143234 h 751302"/>
                  <a:gd name="connsiteX22" fmla="*/ 176861 w 688208"/>
                  <a:gd name="connsiteY22" fmla="*/ 0 h 75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8208" h="751302">
                    <a:moveTo>
                      <a:pt x="176861" y="0"/>
                    </a:moveTo>
                    <a:cubicBezTo>
                      <a:pt x="226398" y="0"/>
                      <a:pt x="271244" y="20079"/>
                      <a:pt x="303707" y="52541"/>
                    </a:cubicBezTo>
                    <a:lnTo>
                      <a:pt x="311334" y="63853"/>
                    </a:lnTo>
                    <a:lnTo>
                      <a:pt x="348244" y="143006"/>
                    </a:lnTo>
                    <a:lnTo>
                      <a:pt x="352697" y="152557"/>
                    </a:lnTo>
                    <a:lnTo>
                      <a:pt x="352332" y="156182"/>
                    </a:lnTo>
                    <a:lnTo>
                      <a:pt x="522489" y="521086"/>
                    </a:lnTo>
                    <a:lnTo>
                      <a:pt x="524473" y="529293"/>
                    </a:lnTo>
                    <a:lnTo>
                      <a:pt x="531059" y="543417"/>
                    </a:lnTo>
                    <a:lnTo>
                      <a:pt x="533841" y="554931"/>
                    </a:lnTo>
                    <a:lnTo>
                      <a:pt x="533918" y="555247"/>
                    </a:lnTo>
                    <a:lnTo>
                      <a:pt x="585828" y="666572"/>
                    </a:lnTo>
                    <a:cubicBezTo>
                      <a:pt x="604524" y="706666"/>
                      <a:pt x="637701" y="735385"/>
                      <a:pt x="676227" y="749407"/>
                    </a:cubicBezTo>
                    <a:lnTo>
                      <a:pt x="688208" y="751302"/>
                    </a:lnTo>
                    <a:lnTo>
                      <a:pt x="398271" y="751302"/>
                    </a:lnTo>
                    <a:lnTo>
                      <a:pt x="395613" y="751302"/>
                    </a:lnTo>
                    <a:lnTo>
                      <a:pt x="371148" y="751302"/>
                    </a:lnTo>
                    <a:lnTo>
                      <a:pt x="326881" y="744300"/>
                    </a:lnTo>
                    <a:cubicBezTo>
                      <a:pt x="288355" y="730278"/>
                      <a:pt x="255178" y="701559"/>
                      <a:pt x="236482" y="661465"/>
                    </a:cubicBezTo>
                    <a:lnTo>
                      <a:pt x="80383" y="326707"/>
                    </a:lnTo>
                    <a:lnTo>
                      <a:pt x="0" y="154326"/>
                    </a:lnTo>
                    <a:lnTo>
                      <a:pt x="1118" y="143234"/>
                    </a:lnTo>
                    <a:cubicBezTo>
                      <a:pt x="17846" y="61491"/>
                      <a:pt x="90172" y="0"/>
                      <a:pt x="176861" y="0"/>
                    </a:cubicBezTo>
                    <a:close/>
                  </a:path>
                </a:pathLst>
              </a:custGeom>
              <a:gradFill>
                <a:gsLst>
                  <a:gs pos="1000">
                    <a:schemeClr val="accent1">
                      <a:lumMod val="50000"/>
                    </a:schemeClr>
                  </a:gs>
                  <a:gs pos="85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en-US" sz="1600">
                  <a:latin typeface="Sakkal Majalla" panose="02000000000000000000" pitchFamily="2" charset="-78"/>
                  <a:cs typeface="Sakkal Majalla" panose="02000000000000000000" pitchFamily="2" charset="-78"/>
                </a:endParaRPr>
              </a:p>
            </p:txBody>
          </p:sp>
        </p:grpSp>
        <p:sp>
          <p:nvSpPr>
            <p:cNvPr id="15" name="12" descr="{&quot;Key&quot;:&quot;POWER_USER_SHAPE_ICON&quot;,&quot;Value&quot;:&quot;POWER_USER_SHAPE_ICON_STYLE_1&quot;}">
              <a:extLst>
                <a:ext uri="{FF2B5EF4-FFF2-40B4-BE49-F238E27FC236}">
                  <a16:creationId xmlns:a16="http://schemas.microsoft.com/office/drawing/2014/main" id="{0A247D80-3BA2-5AB6-8FE5-85A2D74E2168}"/>
                </a:ext>
              </a:extLst>
            </p:cNvPr>
            <p:cNvSpPr>
              <a:spLocks noChangeAspect="1" noChangeArrowheads="1"/>
            </p:cNvSpPr>
            <p:nvPr>
              <p:custDataLst>
                <p:tags r:id="rId2"/>
              </p:custDataLst>
            </p:nvPr>
          </p:nvSpPr>
          <p:spPr bwMode="auto">
            <a:xfrm>
              <a:off x="6224753" y="3110612"/>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rPr>
                <a:t>1</a:t>
              </a:r>
            </a:p>
          </p:txBody>
        </p:sp>
        <p:sp>
          <p:nvSpPr>
            <p:cNvPr id="25" name="12" descr="{&quot;Key&quot;:&quot;POWER_USER_SHAPE_ICON&quot;,&quot;Value&quot;:&quot;POWER_USER_SHAPE_ICON_STYLE_1&quot;}">
              <a:extLst>
                <a:ext uri="{FF2B5EF4-FFF2-40B4-BE49-F238E27FC236}">
                  <a16:creationId xmlns:a16="http://schemas.microsoft.com/office/drawing/2014/main" id="{3528F2BA-18D3-D7EC-2E88-83AE57B6579B}"/>
                </a:ext>
              </a:extLst>
            </p:cNvPr>
            <p:cNvSpPr>
              <a:spLocks noChangeAspect="1" noChangeArrowheads="1"/>
            </p:cNvSpPr>
            <p:nvPr>
              <p:custDataLst>
                <p:tags r:id="rId3"/>
              </p:custDataLst>
            </p:nvPr>
          </p:nvSpPr>
          <p:spPr bwMode="auto">
            <a:xfrm>
              <a:off x="5549713" y="5464466"/>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Four</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sp>
          <p:nvSpPr>
            <p:cNvPr id="27" name="12" descr="{&quot;Key&quot;:&quot;POWER_USER_SHAPE_ICON&quot;,&quot;Value&quot;:&quot;POWER_USER_SHAPE_ICON_STYLE_1&quot;}">
              <a:extLst>
                <a:ext uri="{FF2B5EF4-FFF2-40B4-BE49-F238E27FC236}">
                  <a16:creationId xmlns:a16="http://schemas.microsoft.com/office/drawing/2014/main" id="{2266A26D-1049-54AD-C80D-86D556CAF11E}"/>
                </a:ext>
              </a:extLst>
            </p:cNvPr>
            <p:cNvSpPr>
              <a:spLocks noChangeAspect="1" noChangeArrowheads="1"/>
            </p:cNvSpPr>
            <p:nvPr>
              <p:custDataLst>
                <p:tags r:id="rId4"/>
              </p:custDataLst>
            </p:nvPr>
          </p:nvSpPr>
          <p:spPr bwMode="auto">
            <a:xfrm>
              <a:off x="7513391" y="4015979"/>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Two</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sp>
          <p:nvSpPr>
            <p:cNvPr id="29" name="12" descr="{&quot;Key&quot;:&quot;POWER_USER_SHAPE_ICON&quot;,&quot;Value&quot;:&quot;POWER_USER_SHAPE_ICON_STYLE_1&quot;}">
              <a:extLst>
                <a:ext uri="{FF2B5EF4-FFF2-40B4-BE49-F238E27FC236}">
                  <a16:creationId xmlns:a16="http://schemas.microsoft.com/office/drawing/2014/main" id="{D98E22C1-C963-2D96-126B-C3C876843FC1}"/>
                </a:ext>
              </a:extLst>
            </p:cNvPr>
            <p:cNvSpPr>
              <a:spLocks noChangeAspect="1" noChangeArrowheads="1"/>
            </p:cNvSpPr>
            <p:nvPr>
              <p:custDataLst>
                <p:tags r:id="rId5"/>
              </p:custDataLst>
            </p:nvPr>
          </p:nvSpPr>
          <p:spPr bwMode="auto">
            <a:xfrm>
              <a:off x="7068371" y="5461072"/>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3</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sp>
          <p:nvSpPr>
            <p:cNvPr id="31" name="12" descr="{&quot;Key&quot;:&quot;POWER_USER_SHAPE_ICON&quot;,&quot;Value&quot;:&quot;POWER_USER_SHAPE_ICON_STYLE_1&quot;}">
              <a:extLst>
                <a:ext uri="{FF2B5EF4-FFF2-40B4-BE49-F238E27FC236}">
                  <a16:creationId xmlns:a16="http://schemas.microsoft.com/office/drawing/2014/main" id="{2A2D0BD6-005C-99B4-9F5D-FC66C4D8E123}"/>
                </a:ext>
              </a:extLst>
            </p:cNvPr>
            <p:cNvSpPr>
              <a:spLocks noChangeAspect="1" noChangeArrowheads="1"/>
            </p:cNvSpPr>
            <p:nvPr>
              <p:custDataLst>
                <p:tags r:id="rId6"/>
              </p:custDataLst>
            </p:nvPr>
          </p:nvSpPr>
          <p:spPr bwMode="auto">
            <a:xfrm>
              <a:off x="5029818" y="4030290"/>
              <a:ext cx="212524" cy="212524"/>
            </a:xfrm>
            <a:prstGeom prst="ellipse">
              <a:avLst/>
            </a:prstGeom>
            <a:noFill/>
            <a:ln w="38100">
              <a:solidFill>
                <a:schemeClr val="bg1"/>
              </a:solidFill>
              <a:prstDash val="solid"/>
              <a:round/>
              <a:headEnd/>
              <a:tailEnd/>
            </a:ln>
          </p:spPr>
          <p:txBody>
            <a:bodyPr vert="horz" wrap="square" lIns="0" tIns="0" rIns="0" bIns="0" numCol="1" anchor="ctr"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r>
                <a:rPr lang="en-US" sz="1400">
                  <a:solidFill>
                    <a:schemeClr val="bg1"/>
                  </a:solidFill>
                  <a:latin typeface="Sakkal Majalla" panose="02000000000000000000" pitchFamily="2" charset="-78"/>
                  <a:cs typeface="Sakkal Majalla" panose="02000000000000000000" pitchFamily="2" charset="-78"/>
                </a:rPr>
                <a:t>Five</a:t>
              </a:r>
              <a:endParaRPr kumimoji="0" lang="en-US" sz="1400" i="0" u="none" strike="noStrike" kern="1200" cap="none" spc="0" normalizeH="0" baseline="0" noProof="0">
                <a:ln>
                  <a:noFill/>
                </a:ln>
                <a:solidFill>
                  <a:schemeClr val="bg1"/>
                </a:solidFill>
                <a:effectLst/>
                <a:uLnTx/>
                <a:uFillTx/>
                <a:latin typeface="Sakkal Majalla" panose="02000000000000000000" pitchFamily="2" charset="-78"/>
                <a:ea typeface="+mn-ea"/>
                <a:cs typeface="Sakkal Majalla" panose="02000000000000000000" pitchFamily="2" charset="-78"/>
              </a:endParaRPr>
            </a:p>
          </p:txBody>
        </p:sp>
        <p:grpSp>
          <p:nvGrpSpPr>
            <p:cNvPr id="40" name="Checklist6" descr="{&quot;Key&quot;:&quot;POWER_USER_SHAPE_ICON&quot;,&quot;Value&quot;:&quot;POWER_USER_SHAPE_ICON_STYLE_1&quot;}">
              <a:extLst>
                <a:ext uri="{FF2B5EF4-FFF2-40B4-BE49-F238E27FC236}">
                  <a16:creationId xmlns:a16="http://schemas.microsoft.com/office/drawing/2014/main" id="{7774CC38-1B2F-15C9-6996-65928DF4703C}"/>
                </a:ext>
              </a:extLst>
            </p:cNvPr>
            <p:cNvGrpSpPr>
              <a:grpSpLocks noChangeAspect="1"/>
            </p:cNvGrpSpPr>
            <p:nvPr/>
          </p:nvGrpSpPr>
          <p:grpSpPr>
            <a:xfrm>
              <a:off x="6933161" y="3032135"/>
              <a:ext cx="387862" cy="583559"/>
              <a:chOff x="7976414" y="4946023"/>
              <a:chExt cx="1220753" cy="1836686"/>
            </a:xfrm>
            <a:solidFill>
              <a:schemeClr val="accent1"/>
            </a:solidFill>
          </p:grpSpPr>
          <p:sp>
            <p:nvSpPr>
              <p:cNvPr id="52" name="Freeform: Shape 1985">
                <a:extLst>
                  <a:ext uri="{FF2B5EF4-FFF2-40B4-BE49-F238E27FC236}">
                    <a16:creationId xmlns:a16="http://schemas.microsoft.com/office/drawing/2014/main" id="{7E09DC6E-91D4-7DE9-38D1-3A396C2FE754}"/>
                  </a:ext>
                </a:extLst>
              </p:cNvPr>
              <p:cNvSpPr>
                <a:spLocks/>
              </p:cNvSpPr>
              <p:nvPr/>
            </p:nvSpPr>
            <p:spPr bwMode="auto">
              <a:xfrm>
                <a:off x="7976414" y="5245663"/>
                <a:ext cx="1220753" cy="1537046"/>
              </a:xfrm>
              <a:custGeom>
                <a:avLst/>
                <a:gdLst>
                  <a:gd name="connsiteX0" fmla="*/ 169336 w 1220753"/>
                  <a:gd name="connsiteY0" fmla="*/ 99880 h 1537046"/>
                  <a:gd name="connsiteX1" fmla="*/ 94329 w 1220753"/>
                  <a:gd name="connsiteY1" fmla="*/ 175236 h 1537046"/>
                  <a:gd name="connsiteX2" fmla="*/ 94329 w 1220753"/>
                  <a:gd name="connsiteY2" fmla="*/ 1365851 h 1537046"/>
                  <a:gd name="connsiteX3" fmla="*/ 169336 w 1220753"/>
                  <a:gd name="connsiteY3" fmla="*/ 1442713 h 1537046"/>
                  <a:gd name="connsiteX4" fmla="*/ 1049913 w 1220753"/>
                  <a:gd name="connsiteY4" fmla="*/ 1442713 h 1537046"/>
                  <a:gd name="connsiteX5" fmla="*/ 1126420 w 1220753"/>
                  <a:gd name="connsiteY5" fmla="*/ 1365851 h 1537046"/>
                  <a:gd name="connsiteX6" fmla="*/ 1126420 w 1220753"/>
                  <a:gd name="connsiteY6" fmla="*/ 175236 h 1537046"/>
                  <a:gd name="connsiteX7" fmla="*/ 1049913 w 1220753"/>
                  <a:gd name="connsiteY7" fmla="*/ 99880 h 1537046"/>
                  <a:gd name="connsiteX8" fmla="*/ 134132 w 1220753"/>
                  <a:gd name="connsiteY8" fmla="*/ 0 h 1537046"/>
                  <a:gd name="connsiteX9" fmla="*/ 1086621 w 1220753"/>
                  <a:gd name="connsiteY9" fmla="*/ 0 h 1537046"/>
                  <a:gd name="connsiteX10" fmla="*/ 1220753 w 1220753"/>
                  <a:gd name="connsiteY10" fmla="*/ 132219 h 1537046"/>
                  <a:gd name="connsiteX11" fmla="*/ 1220753 w 1220753"/>
                  <a:gd name="connsiteY11" fmla="*/ 1403325 h 1537046"/>
                  <a:gd name="connsiteX12" fmla="*/ 1086621 w 1220753"/>
                  <a:gd name="connsiteY12" fmla="*/ 1537046 h 1537046"/>
                  <a:gd name="connsiteX13" fmla="*/ 134132 w 1220753"/>
                  <a:gd name="connsiteY13" fmla="*/ 1537046 h 1537046"/>
                  <a:gd name="connsiteX14" fmla="*/ 0 w 1220753"/>
                  <a:gd name="connsiteY14" fmla="*/ 1403325 h 1537046"/>
                  <a:gd name="connsiteX15" fmla="*/ 0 w 1220753"/>
                  <a:gd name="connsiteY15" fmla="*/ 132219 h 1537046"/>
                  <a:gd name="connsiteX16" fmla="*/ 134132 w 1220753"/>
                  <a:gd name="connsiteY16" fmla="*/ 0 h 15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753" h="1537046">
                    <a:moveTo>
                      <a:pt x="169336" y="99880"/>
                    </a:moveTo>
                    <a:cubicBezTo>
                      <a:pt x="127332" y="99880"/>
                      <a:pt x="94329" y="133037"/>
                      <a:pt x="94329" y="175236"/>
                    </a:cubicBezTo>
                    <a:lnTo>
                      <a:pt x="94329" y="1365851"/>
                    </a:lnTo>
                    <a:cubicBezTo>
                      <a:pt x="94329" y="1408050"/>
                      <a:pt x="127332" y="1442713"/>
                      <a:pt x="169336" y="1442713"/>
                    </a:cubicBezTo>
                    <a:lnTo>
                      <a:pt x="1049913" y="1442713"/>
                    </a:lnTo>
                    <a:cubicBezTo>
                      <a:pt x="1091917" y="1442713"/>
                      <a:pt x="1126420" y="1408050"/>
                      <a:pt x="1126420" y="1365851"/>
                    </a:cubicBezTo>
                    <a:lnTo>
                      <a:pt x="1126420" y="175236"/>
                    </a:lnTo>
                    <a:cubicBezTo>
                      <a:pt x="1126420" y="133037"/>
                      <a:pt x="1091917" y="99880"/>
                      <a:pt x="1049913" y="99880"/>
                    </a:cubicBezTo>
                    <a:close/>
                    <a:moveTo>
                      <a:pt x="134132" y="0"/>
                    </a:moveTo>
                    <a:lnTo>
                      <a:pt x="1086621" y="0"/>
                    </a:lnTo>
                    <a:cubicBezTo>
                      <a:pt x="1158962" y="0"/>
                      <a:pt x="1220753" y="60100"/>
                      <a:pt x="1220753" y="132219"/>
                    </a:cubicBezTo>
                    <a:lnTo>
                      <a:pt x="1220753" y="1403325"/>
                    </a:lnTo>
                    <a:cubicBezTo>
                      <a:pt x="1220753" y="1476947"/>
                      <a:pt x="1158962" y="1537046"/>
                      <a:pt x="1086621" y="1537046"/>
                    </a:cubicBezTo>
                    <a:lnTo>
                      <a:pt x="134132" y="1537046"/>
                    </a:lnTo>
                    <a:cubicBezTo>
                      <a:pt x="60284" y="1537046"/>
                      <a:pt x="0" y="1476947"/>
                      <a:pt x="0" y="1403325"/>
                    </a:cubicBezTo>
                    <a:lnTo>
                      <a:pt x="0" y="132219"/>
                    </a:lnTo>
                    <a:cubicBezTo>
                      <a:pt x="0" y="60100"/>
                      <a:pt x="60284" y="0"/>
                      <a:pt x="1341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3" name="Freeform 2233">
                <a:extLst>
                  <a:ext uri="{FF2B5EF4-FFF2-40B4-BE49-F238E27FC236}">
                    <a16:creationId xmlns:a16="http://schemas.microsoft.com/office/drawing/2014/main" id="{F9409603-2E68-FBC9-FA91-BFC9F66C6E6C}"/>
                  </a:ext>
                </a:extLst>
              </p:cNvPr>
              <p:cNvSpPr>
                <a:spLocks/>
              </p:cNvSpPr>
              <p:nvPr/>
            </p:nvSpPr>
            <p:spPr bwMode="auto">
              <a:xfrm>
                <a:off x="8215014" y="5051454"/>
                <a:ext cx="743550" cy="227506"/>
              </a:xfrm>
              <a:custGeom>
                <a:avLst/>
                <a:gdLst>
                  <a:gd name="T0" fmla="*/ 283 w 494"/>
                  <a:gd name="T1" fmla="*/ 0 h 149"/>
                  <a:gd name="T2" fmla="*/ 247 w 494"/>
                  <a:gd name="T3" fmla="*/ 40 h 149"/>
                  <a:gd name="T4" fmla="*/ 210 w 494"/>
                  <a:gd name="T5" fmla="*/ 0 h 149"/>
                  <a:gd name="T6" fmla="*/ 0 w 494"/>
                  <a:gd name="T7" fmla="*/ 0 h 149"/>
                  <a:gd name="T8" fmla="*/ 0 w 494"/>
                  <a:gd name="T9" fmla="*/ 149 h 149"/>
                  <a:gd name="T10" fmla="*/ 494 w 494"/>
                  <a:gd name="T11" fmla="*/ 149 h 149"/>
                  <a:gd name="T12" fmla="*/ 494 w 494"/>
                  <a:gd name="T13" fmla="*/ 0 h 149"/>
                  <a:gd name="T14" fmla="*/ 283 w 49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49">
                    <a:moveTo>
                      <a:pt x="283" y="0"/>
                    </a:moveTo>
                    <a:cubicBezTo>
                      <a:pt x="282" y="22"/>
                      <a:pt x="266" y="40"/>
                      <a:pt x="247" y="40"/>
                    </a:cubicBezTo>
                    <a:cubicBezTo>
                      <a:pt x="228" y="40"/>
                      <a:pt x="212" y="22"/>
                      <a:pt x="210" y="0"/>
                    </a:cubicBezTo>
                    <a:lnTo>
                      <a:pt x="0" y="0"/>
                    </a:lnTo>
                    <a:lnTo>
                      <a:pt x="0" y="149"/>
                    </a:lnTo>
                    <a:lnTo>
                      <a:pt x="494" y="149"/>
                    </a:lnTo>
                    <a:lnTo>
                      <a:pt x="494" y="0"/>
                    </a:lnTo>
                    <a:lnTo>
                      <a:pt x="28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4" name="Rectangle 2234">
                <a:extLst>
                  <a:ext uri="{FF2B5EF4-FFF2-40B4-BE49-F238E27FC236}">
                    <a16:creationId xmlns:a16="http://schemas.microsoft.com/office/drawing/2014/main" id="{CCAB3C5B-340B-F1E9-FB60-A40E0E1A3A00}"/>
                  </a:ext>
                </a:extLst>
              </p:cNvPr>
              <p:cNvSpPr>
                <a:spLocks noChangeArrowheads="1"/>
              </p:cNvSpPr>
              <p:nvPr/>
            </p:nvSpPr>
            <p:spPr bwMode="auto">
              <a:xfrm>
                <a:off x="8215014" y="5217921"/>
                <a:ext cx="743550" cy="610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5" name="Freeform 2235">
                <a:extLst>
                  <a:ext uri="{FF2B5EF4-FFF2-40B4-BE49-F238E27FC236}">
                    <a16:creationId xmlns:a16="http://schemas.microsoft.com/office/drawing/2014/main" id="{41036D3C-FEBF-0CFE-1249-5F10DBD8B73A}"/>
                  </a:ext>
                </a:extLst>
              </p:cNvPr>
              <p:cNvSpPr>
                <a:spLocks noEditPoints="1"/>
              </p:cNvSpPr>
              <p:nvPr/>
            </p:nvSpPr>
            <p:spPr bwMode="auto">
              <a:xfrm>
                <a:off x="8486907" y="4946023"/>
                <a:ext cx="199760" cy="194213"/>
              </a:xfrm>
              <a:custGeom>
                <a:avLst/>
                <a:gdLst>
                  <a:gd name="T0" fmla="*/ 66 w 132"/>
                  <a:gd name="T1" fmla="*/ 93 h 132"/>
                  <a:gd name="T2" fmla="*/ 39 w 132"/>
                  <a:gd name="T3" fmla="*/ 66 h 132"/>
                  <a:gd name="T4" fmla="*/ 66 w 132"/>
                  <a:gd name="T5" fmla="*/ 39 h 132"/>
                  <a:gd name="T6" fmla="*/ 93 w 132"/>
                  <a:gd name="T7" fmla="*/ 66 h 132"/>
                  <a:gd name="T8" fmla="*/ 66 w 132"/>
                  <a:gd name="T9" fmla="*/ 93 h 132"/>
                  <a:gd name="T10" fmla="*/ 66 w 132"/>
                  <a:gd name="T11" fmla="*/ 0 h 132"/>
                  <a:gd name="T12" fmla="*/ 0 w 132"/>
                  <a:gd name="T13" fmla="*/ 66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93"/>
                    </a:moveTo>
                    <a:cubicBezTo>
                      <a:pt x="51" y="93"/>
                      <a:pt x="39" y="81"/>
                      <a:pt x="39" y="66"/>
                    </a:cubicBezTo>
                    <a:cubicBezTo>
                      <a:pt x="39" y="51"/>
                      <a:pt x="51" y="39"/>
                      <a:pt x="66" y="39"/>
                    </a:cubicBezTo>
                    <a:cubicBezTo>
                      <a:pt x="81" y="39"/>
                      <a:pt x="93" y="51"/>
                      <a:pt x="93" y="66"/>
                    </a:cubicBezTo>
                    <a:cubicBezTo>
                      <a:pt x="93" y="81"/>
                      <a:pt x="81" y="93"/>
                      <a:pt x="66" y="93"/>
                    </a:cubicBezTo>
                    <a:close/>
                    <a:moveTo>
                      <a:pt x="66" y="0"/>
                    </a:moveTo>
                    <a:cubicBezTo>
                      <a:pt x="30" y="0"/>
                      <a:pt x="0" y="30"/>
                      <a:pt x="0" y="66"/>
                    </a:cubicBezTo>
                    <a:cubicBezTo>
                      <a:pt x="0" y="102"/>
                      <a:pt x="30" y="132"/>
                      <a:pt x="66" y="132"/>
                    </a:cubicBezTo>
                    <a:cubicBezTo>
                      <a:pt x="102" y="132"/>
                      <a:pt x="132" y="102"/>
                      <a:pt x="132" y="66"/>
                    </a:cubicBezTo>
                    <a:cubicBezTo>
                      <a:pt x="132" y="30"/>
                      <a:pt x="102"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6" name="Rectangle 2236">
                <a:extLst>
                  <a:ext uri="{FF2B5EF4-FFF2-40B4-BE49-F238E27FC236}">
                    <a16:creationId xmlns:a16="http://schemas.microsoft.com/office/drawing/2014/main" id="{DC6E3CA5-569F-887E-1998-C419F51A2152}"/>
                  </a:ext>
                </a:extLst>
              </p:cNvPr>
              <p:cNvSpPr>
                <a:spLocks noChangeArrowheads="1"/>
              </p:cNvSpPr>
              <p:nvPr/>
            </p:nvSpPr>
            <p:spPr bwMode="auto">
              <a:xfrm>
                <a:off x="8215014" y="5201272"/>
                <a:ext cx="743550" cy="166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7" name="Rectangle 2237">
                <a:extLst>
                  <a:ext uri="{FF2B5EF4-FFF2-40B4-BE49-F238E27FC236}">
                    <a16:creationId xmlns:a16="http://schemas.microsoft.com/office/drawing/2014/main" id="{4DB428ED-D67D-7BC5-B9AA-48EB7A652703}"/>
                  </a:ext>
                </a:extLst>
              </p:cNvPr>
              <p:cNvSpPr>
                <a:spLocks noChangeArrowheads="1"/>
              </p:cNvSpPr>
              <p:nvPr/>
            </p:nvSpPr>
            <p:spPr bwMode="auto">
              <a:xfrm>
                <a:off x="8281601" y="5040356"/>
                <a:ext cx="127626"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8" name="Rectangle 2238">
                <a:extLst>
                  <a:ext uri="{FF2B5EF4-FFF2-40B4-BE49-F238E27FC236}">
                    <a16:creationId xmlns:a16="http://schemas.microsoft.com/office/drawing/2014/main" id="{F57EFDAF-AB3C-5699-6DD4-07D9ECEF3147}"/>
                  </a:ext>
                </a:extLst>
              </p:cNvPr>
              <p:cNvSpPr>
                <a:spLocks noChangeArrowheads="1"/>
              </p:cNvSpPr>
              <p:nvPr/>
            </p:nvSpPr>
            <p:spPr bwMode="auto">
              <a:xfrm>
                <a:off x="8764351" y="5040356"/>
                <a:ext cx="127626" cy="277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59" name="Freeform 2239">
                <a:extLst>
                  <a:ext uri="{FF2B5EF4-FFF2-40B4-BE49-F238E27FC236}">
                    <a16:creationId xmlns:a16="http://schemas.microsoft.com/office/drawing/2014/main" id="{39F3E166-5273-34ED-F034-8C0769BCE4CF}"/>
                  </a:ext>
                </a:extLst>
              </p:cNvPr>
              <p:cNvSpPr>
                <a:spLocks noEditPoints="1"/>
              </p:cNvSpPr>
              <p:nvPr/>
            </p:nvSpPr>
            <p:spPr bwMode="auto">
              <a:xfrm>
                <a:off x="8159525" y="5517561"/>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0" name="Rectangle 2240">
                <a:extLst>
                  <a:ext uri="{FF2B5EF4-FFF2-40B4-BE49-F238E27FC236}">
                    <a16:creationId xmlns:a16="http://schemas.microsoft.com/office/drawing/2014/main" id="{AB5C8141-C69F-056D-020D-9C6B372906E8}"/>
                  </a:ext>
                </a:extLst>
              </p:cNvPr>
              <p:cNvSpPr>
                <a:spLocks noChangeArrowheads="1"/>
              </p:cNvSpPr>
              <p:nvPr/>
            </p:nvSpPr>
            <p:spPr bwMode="auto">
              <a:xfrm>
                <a:off x="8520200" y="5545304"/>
                <a:ext cx="183115"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1" name="Rectangle 2241">
                <a:extLst>
                  <a:ext uri="{FF2B5EF4-FFF2-40B4-BE49-F238E27FC236}">
                    <a16:creationId xmlns:a16="http://schemas.microsoft.com/office/drawing/2014/main" id="{201B4272-F52C-03FC-D5B5-ED851ED45E4B}"/>
                  </a:ext>
                </a:extLst>
              </p:cNvPr>
              <p:cNvSpPr>
                <a:spLocks noChangeArrowheads="1"/>
              </p:cNvSpPr>
              <p:nvPr/>
            </p:nvSpPr>
            <p:spPr bwMode="auto">
              <a:xfrm>
                <a:off x="8520200" y="5617441"/>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2" name="Rectangle 2242">
                <a:extLst>
                  <a:ext uri="{FF2B5EF4-FFF2-40B4-BE49-F238E27FC236}">
                    <a16:creationId xmlns:a16="http://schemas.microsoft.com/office/drawing/2014/main" id="{13ABBE87-1B55-4A2F-2809-14836E5FA1D1}"/>
                  </a:ext>
                </a:extLst>
              </p:cNvPr>
              <p:cNvSpPr>
                <a:spLocks noChangeArrowheads="1"/>
              </p:cNvSpPr>
              <p:nvPr/>
            </p:nvSpPr>
            <p:spPr bwMode="auto">
              <a:xfrm>
                <a:off x="8520200" y="5689575"/>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3" name="Rectangle 2243">
                <a:extLst>
                  <a:ext uri="{FF2B5EF4-FFF2-40B4-BE49-F238E27FC236}">
                    <a16:creationId xmlns:a16="http://schemas.microsoft.com/office/drawing/2014/main" id="{D4040342-8109-A5E2-75B8-3F136D897B98}"/>
                  </a:ext>
                </a:extLst>
              </p:cNvPr>
              <p:cNvSpPr>
                <a:spLocks noChangeArrowheads="1"/>
              </p:cNvSpPr>
              <p:nvPr/>
            </p:nvSpPr>
            <p:spPr bwMode="auto">
              <a:xfrm>
                <a:off x="8520200" y="5761712"/>
                <a:ext cx="482754"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4" name="Freeform 2244">
                <a:extLst>
                  <a:ext uri="{FF2B5EF4-FFF2-40B4-BE49-F238E27FC236}">
                    <a16:creationId xmlns:a16="http://schemas.microsoft.com/office/drawing/2014/main" id="{EBD1D4F9-1AF1-50D1-E119-A26CD3D77643}"/>
                  </a:ext>
                </a:extLst>
              </p:cNvPr>
              <p:cNvSpPr>
                <a:spLocks/>
              </p:cNvSpPr>
              <p:nvPr/>
            </p:nvSpPr>
            <p:spPr bwMode="auto">
              <a:xfrm>
                <a:off x="8215014" y="5595245"/>
                <a:ext cx="199760" cy="133173"/>
              </a:xfrm>
              <a:custGeom>
                <a:avLst/>
                <a:gdLst>
                  <a:gd name="T0" fmla="*/ 132 w 132"/>
                  <a:gd name="T1" fmla="*/ 16 h 92"/>
                  <a:gd name="T2" fmla="*/ 131 w 132"/>
                  <a:gd name="T3" fmla="*/ 13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3"/>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5" name="Freeform 2245">
                <a:extLst>
                  <a:ext uri="{FF2B5EF4-FFF2-40B4-BE49-F238E27FC236}">
                    <a16:creationId xmlns:a16="http://schemas.microsoft.com/office/drawing/2014/main" id="{1707D4AE-EB52-7AA9-EAAD-C876245BBE32}"/>
                  </a:ext>
                </a:extLst>
              </p:cNvPr>
              <p:cNvSpPr>
                <a:spLocks noEditPoints="1"/>
              </p:cNvSpPr>
              <p:nvPr/>
            </p:nvSpPr>
            <p:spPr bwMode="auto">
              <a:xfrm>
                <a:off x="8159525" y="5872690"/>
                <a:ext cx="305190" cy="299640"/>
              </a:xfrm>
              <a:custGeom>
                <a:avLst/>
                <a:gdLst>
                  <a:gd name="T0" fmla="*/ 33 w 205"/>
                  <a:gd name="T1" fmla="*/ 18 h 199"/>
                  <a:gd name="T2" fmla="*/ 18 w 205"/>
                  <a:gd name="T3" fmla="*/ 33 h 199"/>
                  <a:gd name="T4" fmla="*/ 18 w 205"/>
                  <a:gd name="T5" fmla="*/ 167 h 199"/>
                  <a:gd name="T6" fmla="*/ 33 w 205"/>
                  <a:gd name="T7" fmla="*/ 182 h 199"/>
                  <a:gd name="T8" fmla="*/ 172 w 205"/>
                  <a:gd name="T9" fmla="*/ 182 h 199"/>
                  <a:gd name="T10" fmla="*/ 187 w 205"/>
                  <a:gd name="T11" fmla="*/ 167 h 199"/>
                  <a:gd name="T12" fmla="*/ 187 w 205"/>
                  <a:gd name="T13" fmla="*/ 33 h 199"/>
                  <a:gd name="T14" fmla="*/ 172 w 205"/>
                  <a:gd name="T15" fmla="*/ 18 h 199"/>
                  <a:gd name="T16" fmla="*/ 33 w 205"/>
                  <a:gd name="T17" fmla="*/ 18 h 199"/>
                  <a:gd name="T18" fmla="*/ 172 w 205"/>
                  <a:gd name="T19" fmla="*/ 199 h 199"/>
                  <a:gd name="T20" fmla="*/ 33 w 205"/>
                  <a:gd name="T21" fmla="*/ 199 h 199"/>
                  <a:gd name="T22" fmla="*/ 0 w 205"/>
                  <a:gd name="T23" fmla="*/ 167 h 199"/>
                  <a:gd name="T24" fmla="*/ 0 w 205"/>
                  <a:gd name="T25" fmla="*/ 33 h 199"/>
                  <a:gd name="T26" fmla="*/ 33 w 205"/>
                  <a:gd name="T27" fmla="*/ 0 h 199"/>
                  <a:gd name="T28" fmla="*/ 172 w 205"/>
                  <a:gd name="T29" fmla="*/ 0 h 199"/>
                  <a:gd name="T30" fmla="*/ 205 w 205"/>
                  <a:gd name="T31" fmla="*/ 33 h 199"/>
                  <a:gd name="T32" fmla="*/ 205 w 205"/>
                  <a:gd name="T33" fmla="*/ 167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5"/>
                      <a:pt x="18" y="33"/>
                    </a:cubicBezTo>
                    <a:lnTo>
                      <a:pt x="18" y="167"/>
                    </a:lnTo>
                    <a:cubicBezTo>
                      <a:pt x="18" y="175"/>
                      <a:pt x="25" y="182"/>
                      <a:pt x="33" y="182"/>
                    </a:cubicBezTo>
                    <a:lnTo>
                      <a:pt x="172" y="182"/>
                    </a:lnTo>
                    <a:cubicBezTo>
                      <a:pt x="180" y="182"/>
                      <a:pt x="187" y="175"/>
                      <a:pt x="187" y="167"/>
                    </a:cubicBezTo>
                    <a:lnTo>
                      <a:pt x="187" y="33"/>
                    </a:lnTo>
                    <a:cubicBezTo>
                      <a:pt x="187" y="25"/>
                      <a:pt x="180" y="18"/>
                      <a:pt x="172" y="18"/>
                    </a:cubicBezTo>
                    <a:lnTo>
                      <a:pt x="33" y="18"/>
                    </a:lnTo>
                    <a:close/>
                    <a:moveTo>
                      <a:pt x="172" y="199"/>
                    </a:moveTo>
                    <a:lnTo>
                      <a:pt x="33" y="199"/>
                    </a:lnTo>
                    <a:cubicBezTo>
                      <a:pt x="15" y="199"/>
                      <a:pt x="0" y="185"/>
                      <a:pt x="0" y="167"/>
                    </a:cubicBezTo>
                    <a:lnTo>
                      <a:pt x="0" y="33"/>
                    </a:lnTo>
                    <a:cubicBezTo>
                      <a:pt x="0" y="15"/>
                      <a:pt x="15" y="0"/>
                      <a:pt x="33" y="0"/>
                    </a:cubicBezTo>
                    <a:lnTo>
                      <a:pt x="172" y="0"/>
                    </a:lnTo>
                    <a:cubicBezTo>
                      <a:pt x="190" y="0"/>
                      <a:pt x="205" y="15"/>
                      <a:pt x="205" y="33"/>
                    </a:cubicBezTo>
                    <a:lnTo>
                      <a:pt x="205" y="167"/>
                    </a:lnTo>
                    <a:cubicBezTo>
                      <a:pt x="205" y="185"/>
                      <a:pt x="190" y="199"/>
                      <a:pt x="17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6" name="Rectangle 2246">
                <a:extLst>
                  <a:ext uri="{FF2B5EF4-FFF2-40B4-BE49-F238E27FC236}">
                    <a16:creationId xmlns:a16="http://schemas.microsoft.com/office/drawing/2014/main" id="{4947FBFB-9B3A-467C-8989-E71882B20D0E}"/>
                  </a:ext>
                </a:extLst>
              </p:cNvPr>
              <p:cNvSpPr>
                <a:spLocks noChangeArrowheads="1"/>
              </p:cNvSpPr>
              <p:nvPr/>
            </p:nvSpPr>
            <p:spPr bwMode="auto">
              <a:xfrm>
                <a:off x="8520200" y="5905984"/>
                <a:ext cx="183115"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7" name="Rectangle 2247">
                <a:extLst>
                  <a:ext uri="{FF2B5EF4-FFF2-40B4-BE49-F238E27FC236}">
                    <a16:creationId xmlns:a16="http://schemas.microsoft.com/office/drawing/2014/main" id="{10ABD629-EDE3-9400-A0C7-21EFECD764C5}"/>
                  </a:ext>
                </a:extLst>
              </p:cNvPr>
              <p:cNvSpPr>
                <a:spLocks noChangeArrowheads="1"/>
              </p:cNvSpPr>
              <p:nvPr/>
            </p:nvSpPr>
            <p:spPr bwMode="auto">
              <a:xfrm>
                <a:off x="8520200" y="5978117"/>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8" name="Rectangle 2248">
                <a:extLst>
                  <a:ext uri="{FF2B5EF4-FFF2-40B4-BE49-F238E27FC236}">
                    <a16:creationId xmlns:a16="http://schemas.microsoft.com/office/drawing/2014/main" id="{C63EF45D-B3C2-EAD8-B33C-2D43368FBE0B}"/>
                  </a:ext>
                </a:extLst>
              </p:cNvPr>
              <p:cNvSpPr>
                <a:spLocks noChangeArrowheads="1"/>
              </p:cNvSpPr>
              <p:nvPr/>
            </p:nvSpPr>
            <p:spPr bwMode="auto">
              <a:xfrm>
                <a:off x="8520200" y="6050255"/>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69" name="Rectangle 2249">
                <a:extLst>
                  <a:ext uri="{FF2B5EF4-FFF2-40B4-BE49-F238E27FC236}">
                    <a16:creationId xmlns:a16="http://schemas.microsoft.com/office/drawing/2014/main" id="{207058B4-453C-3EDC-2839-7205EF21DBA6}"/>
                  </a:ext>
                </a:extLst>
              </p:cNvPr>
              <p:cNvSpPr>
                <a:spLocks noChangeArrowheads="1"/>
              </p:cNvSpPr>
              <p:nvPr/>
            </p:nvSpPr>
            <p:spPr bwMode="auto">
              <a:xfrm>
                <a:off x="8520200" y="6116842"/>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0" name="Freeform 2250">
                <a:extLst>
                  <a:ext uri="{FF2B5EF4-FFF2-40B4-BE49-F238E27FC236}">
                    <a16:creationId xmlns:a16="http://schemas.microsoft.com/office/drawing/2014/main" id="{C73F66D7-E2FB-005C-1C48-930B044905D3}"/>
                  </a:ext>
                </a:extLst>
              </p:cNvPr>
              <p:cNvSpPr>
                <a:spLocks/>
              </p:cNvSpPr>
              <p:nvPr/>
            </p:nvSpPr>
            <p:spPr bwMode="auto">
              <a:xfrm>
                <a:off x="8215014" y="5950375"/>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7 h 92"/>
                  <a:gd name="T14" fmla="*/ 13 w 132"/>
                  <a:gd name="T15" fmla="*/ 19 h 92"/>
                  <a:gd name="T16" fmla="*/ 2 w 132"/>
                  <a:gd name="T17" fmla="*/ 30 h 92"/>
                  <a:gd name="T18" fmla="*/ 2 w 132"/>
                  <a:gd name="T19" fmla="*/ 38 h 92"/>
                  <a:gd name="T20" fmla="*/ 54 w 132"/>
                  <a:gd name="T21" fmla="*/ 89 h 92"/>
                  <a:gd name="T22" fmla="*/ 61 w 132"/>
                  <a:gd name="T23" fmla="*/ 89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7"/>
                    </a:lnTo>
                    <a:lnTo>
                      <a:pt x="13" y="19"/>
                    </a:lnTo>
                    <a:lnTo>
                      <a:pt x="2" y="30"/>
                    </a:lnTo>
                    <a:cubicBezTo>
                      <a:pt x="0" y="32"/>
                      <a:pt x="0" y="36"/>
                      <a:pt x="2" y="38"/>
                    </a:cubicBezTo>
                    <a:lnTo>
                      <a:pt x="54" y="89"/>
                    </a:lnTo>
                    <a:cubicBezTo>
                      <a:pt x="56" y="92"/>
                      <a:pt x="59" y="92"/>
                      <a:pt x="61" y="89"/>
                    </a:cubicBezTo>
                    <a:lnTo>
                      <a:pt x="131" y="20"/>
                    </a:lnTo>
                    <a:lnTo>
                      <a:pt x="132" y="1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1" name="Freeform 2251">
                <a:extLst>
                  <a:ext uri="{FF2B5EF4-FFF2-40B4-BE49-F238E27FC236}">
                    <a16:creationId xmlns:a16="http://schemas.microsoft.com/office/drawing/2014/main" id="{EF8FE521-E6DA-B609-BBD2-31AABB8543BD}"/>
                  </a:ext>
                </a:extLst>
              </p:cNvPr>
              <p:cNvSpPr>
                <a:spLocks noEditPoints="1"/>
              </p:cNvSpPr>
              <p:nvPr/>
            </p:nvSpPr>
            <p:spPr bwMode="auto">
              <a:xfrm>
                <a:off x="8159525" y="6227819"/>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2" name="Rectangle 2252">
                <a:extLst>
                  <a:ext uri="{FF2B5EF4-FFF2-40B4-BE49-F238E27FC236}">
                    <a16:creationId xmlns:a16="http://schemas.microsoft.com/office/drawing/2014/main" id="{705D178C-F772-FFA5-F216-6E4A0FD651EC}"/>
                  </a:ext>
                </a:extLst>
              </p:cNvPr>
              <p:cNvSpPr>
                <a:spLocks noChangeArrowheads="1"/>
              </p:cNvSpPr>
              <p:nvPr/>
            </p:nvSpPr>
            <p:spPr bwMode="auto">
              <a:xfrm>
                <a:off x="8520200" y="6255562"/>
                <a:ext cx="183115"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3" name="Rectangle 2253">
                <a:extLst>
                  <a:ext uri="{FF2B5EF4-FFF2-40B4-BE49-F238E27FC236}">
                    <a16:creationId xmlns:a16="http://schemas.microsoft.com/office/drawing/2014/main" id="{91A7FF2D-CD63-F35C-24ED-031D62B27CA4}"/>
                  </a:ext>
                </a:extLst>
              </p:cNvPr>
              <p:cNvSpPr>
                <a:spLocks noChangeArrowheads="1"/>
              </p:cNvSpPr>
              <p:nvPr/>
            </p:nvSpPr>
            <p:spPr bwMode="auto">
              <a:xfrm>
                <a:off x="8520200" y="6327700"/>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4" name="Rectangle 2254">
                <a:extLst>
                  <a:ext uri="{FF2B5EF4-FFF2-40B4-BE49-F238E27FC236}">
                    <a16:creationId xmlns:a16="http://schemas.microsoft.com/office/drawing/2014/main" id="{8FA9D9C8-85FF-5517-D9B0-8BD406832818}"/>
                  </a:ext>
                </a:extLst>
              </p:cNvPr>
              <p:cNvSpPr>
                <a:spLocks noChangeArrowheads="1"/>
              </p:cNvSpPr>
              <p:nvPr/>
            </p:nvSpPr>
            <p:spPr bwMode="auto">
              <a:xfrm>
                <a:off x="8520200" y="6399833"/>
                <a:ext cx="482754" cy="388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5" name="Rectangle 2255">
                <a:extLst>
                  <a:ext uri="{FF2B5EF4-FFF2-40B4-BE49-F238E27FC236}">
                    <a16:creationId xmlns:a16="http://schemas.microsoft.com/office/drawing/2014/main" id="{CE91ABE5-C141-06D3-1BCE-5F02D26404C0}"/>
                  </a:ext>
                </a:extLst>
              </p:cNvPr>
              <p:cNvSpPr>
                <a:spLocks noChangeArrowheads="1"/>
              </p:cNvSpPr>
              <p:nvPr/>
            </p:nvSpPr>
            <p:spPr bwMode="auto">
              <a:xfrm>
                <a:off x="8520200" y="6471971"/>
                <a:ext cx="482754" cy="3329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76" name="Freeform 2256">
                <a:extLst>
                  <a:ext uri="{FF2B5EF4-FFF2-40B4-BE49-F238E27FC236}">
                    <a16:creationId xmlns:a16="http://schemas.microsoft.com/office/drawing/2014/main" id="{44AA0231-0721-3FCF-304C-93E611B8EF48}"/>
                  </a:ext>
                </a:extLst>
              </p:cNvPr>
              <p:cNvSpPr>
                <a:spLocks/>
              </p:cNvSpPr>
              <p:nvPr/>
            </p:nvSpPr>
            <p:spPr bwMode="auto">
              <a:xfrm>
                <a:off x="8215014" y="6299953"/>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sp>
          <p:nvSpPr>
            <p:cNvPr id="41" name="Target2" descr="{&quot;Key&quot;:&quot;POWER_USER_SHAPE_ICON&quot;,&quot;Value&quot;:&quot;POWER_USER_SHAPE_ICON_STYLE_1&quot;}">
              <a:extLst>
                <a:ext uri="{FF2B5EF4-FFF2-40B4-BE49-F238E27FC236}">
                  <a16:creationId xmlns:a16="http://schemas.microsoft.com/office/drawing/2014/main" id="{B1809122-A9C0-6820-7B90-1DCA94721786}"/>
                </a:ext>
              </a:extLst>
            </p:cNvPr>
            <p:cNvSpPr>
              <a:spLocks noChangeAspect="1" noEditPoints="1"/>
            </p:cNvSpPr>
            <p:nvPr>
              <p:custDataLst>
                <p:tags r:id="rId7"/>
              </p:custDataLst>
            </p:nvPr>
          </p:nvSpPr>
          <p:spPr bwMode="auto">
            <a:xfrm flipH="1">
              <a:off x="5155023" y="3117566"/>
              <a:ext cx="716549" cy="521560"/>
            </a:xfrm>
            <a:custGeom>
              <a:avLst/>
              <a:gdLst>
                <a:gd name="T0" fmla="*/ 297 w 980"/>
                <a:gd name="T1" fmla="*/ 214 h 713"/>
                <a:gd name="T2" fmla="*/ 620 w 980"/>
                <a:gd name="T3" fmla="*/ 51 h 713"/>
                <a:gd name="T4" fmla="*/ 620 w 980"/>
                <a:gd name="T5" fmla="*/ 663 h 713"/>
                <a:gd name="T6" fmla="*/ 329 w 980"/>
                <a:gd name="T7" fmla="*/ 260 h 713"/>
                <a:gd name="T8" fmla="*/ 267 w 980"/>
                <a:gd name="T9" fmla="*/ 356 h 713"/>
                <a:gd name="T10" fmla="*/ 980 w 980"/>
                <a:gd name="T11" fmla="*/ 356 h 713"/>
                <a:gd name="T12" fmla="*/ 22 w 980"/>
                <a:gd name="T13" fmla="*/ 76 h 713"/>
                <a:gd name="T14" fmla="*/ 0 w 980"/>
                <a:gd name="T15" fmla="*/ 142 h 713"/>
                <a:gd name="T16" fmla="*/ 94 w 980"/>
                <a:gd name="T17" fmla="*/ 164 h 713"/>
                <a:gd name="T18" fmla="*/ 593 w 980"/>
                <a:gd name="T19" fmla="*/ 357 h 713"/>
                <a:gd name="T20" fmla="*/ 587 w 980"/>
                <a:gd name="T21" fmla="*/ 394 h 713"/>
                <a:gd name="T22" fmla="*/ 617 w 980"/>
                <a:gd name="T23" fmla="*/ 291 h 713"/>
                <a:gd name="T24" fmla="*/ 603 w 980"/>
                <a:gd name="T25" fmla="*/ 334 h 713"/>
                <a:gd name="T26" fmla="*/ 107 w 980"/>
                <a:gd name="T27" fmla="*/ 142 h 713"/>
                <a:gd name="T28" fmla="*/ 22 w 980"/>
                <a:gd name="T29" fmla="*/ 76 h 713"/>
                <a:gd name="T30" fmla="*/ 379 w 980"/>
                <a:gd name="T31" fmla="*/ 246 h 713"/>
                <a:gd name="T32" fmla="*/ 620 w 980"/>
                <a:gd name="T33" fmla="*/ 144 h 713"/>
                <a:gd name="T34" fmla="*/ 620 w 980"/>
                <a:gd name="T35" fmla="*/ 569 h 713"/>
                <a:gd name="T36" fmla="*/ 417 w 980"/>
                <a:gd name="T37" fmla="*/ 291 h 713"/>
                <a:gd name="T38" fmla="*/ 355 w 980"/>
                <a:gd name="T39" fmla="*/ 356 h 713"/>
                <a:gd name="T40" fmla="*/ 885 w 980"/>
                <a:gd name="T41" fmla="*/ 356 h 713"/>
                <a:gd name="T42" fmla="*/ 620 w 980"/>
                <a:gd name="T43" fmla="*/ 181 h 713"/>
                <a:gd name="T44" fmla="*/ 512 w 980"/>
                <a:gd name="T45" fmla="*/ 298 h 713"/>
                <a:gd name="T46" fmla="*/ 743 w 980"/>
                <a:gd name="T47" fmla="*/ 356 h 713"/>
                <a:gd name="T48" fmla="*/ 497 w 980"/>
                <a:gd name="T49" fmla="*/ 356 h 713"/>
                <a:gd name="T50" fmla="*/ 452 w 980"/>
                <a:gd name="T51" fmla="*/ 305 h 713"/>
                <a:gd name="T52" fmla="*/ 620 w 980"/>
                <a:gd name="T53" fmla="*/ 532 h 713"/>
                <a:gd name="T54" fmla="*/ 620 w 980"/>
                <a:gd name="T55" fmla="*/ 181 h 713"/>
                <a:gd name="T56" fmla="*/ 548 w 980"/>
                <a:gd name="T57" fmla="*/ 310 h 713"/>
                <a:gd name="T58" fmla="*/ 615 w 980"/>
                <a:gd name="T59" fmla="*/ 287 h 713"/>
                <a:gd name="T60" fmla="*/ 618 w 980"/>
                <a:gd name="T61" fmla="*/ 286 h 713"/>
                <a:gd name="T62" fmla="*/ 663 w 980"/>
                <a:gd name="T63" fmla="*/ 357 h 713"/>
                <a:gd name="T64" fmla="*/ 585 w 980"/>
                <a:gd name="T65" fmla="*/ 399 h 713"/>
                <a:gd name="T66" fmla="*/ 583 w 980"/>
                <a:gd name="T67" fmla="*/ 397 h 713"/>
                <a:gd name="T68" fmla="*/ 537 w 980"/>
                <a:gd name="T69" fmla="*/ 338 h 713"/>
                <a:gd name="T70" fmla="*/ 620 w 980"/>
                <a:gd name="T71" fmla="*/ 442 h 713"/>
                <a:gd name="T72" fmla="*/ 620 w 980"/>
                <a:gd name="T73" fmla="*/ 271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0" h="713">
                  <a:moveTo>
                    <a:pt x="624" y="0"/>
                  </a:moveTo>
                  <a:cubicBezTo>
                    <a:pt x="478" y="0"/>
                    <a:pt x="352" y="88"/>
                    <a:pt x="297" y="214"/>
                  </a:cubicBezTo>
                  <a:lnTo>
                    <a:pt x="341" y="231"/>
                  </a:lnTo>
                  <a:cubicBezTo>
                    <a:pt x="389" y="125"/>
                    <a:pt x="496" y="51"/>
                    <a:pt x="620" y="51"/>
                  </a:cubicBezTo>
                  <a:cubicBezTo>
                    <a:pt x="788" y="51"/>
                    <a:pt x="926" y="188"/>
                    <a:pt x="926" y="356"/>
                  </a:cubicBezTo>
                  <a:cubicBezTo>
                    <a:pt x="926" y="525"/>
                    <a:pt x="788" y="663"/>
                    <a:pt x="620" y="663"/>
                  </a:cubicBezTo>
                  <a:cubicBezTo>
                    <a:pt x="451" y="663"/>
                    <a:pt x="314" y="525"/>
                    <a:pt x="314" y="356"/>
                  </a:cubicBezTo>
                  <a:cubicBezTo>
                    <a:pt x="314" y="322"/>
                    <a:pt x="318" y="291"/>
                    <a:pt x="329" y="260"/>
                  </a:cubicBezTo>
                  <a:lnTo>
                    <a:pt x="286" y="243"/>
                  </a:lnTo>
                  <a:cubicBezTo>
                    <a:pt x="273" y="279"/>
                    <a:pt x="267" y="316"/>
                    <a:pt x="267" y="356"/>
                  </a:cubicBezTo>
                  <a:cubicBezTo>
                    <a:pt x="267" y="553"/>
                    <a:pt x="427" y="713"/>
                    <a:pt x="624" y="713"/>
                  </a:cubicBezTo>
                  <a:cubicBezTo>
                    <a:pt x="821" y="713"/>
                    <a:pt x="980" y="553"/>
                    <a:pt x="980" y="356"/>
                  </a:cubicBezTo>
                  <a:cubicBezTo>
                    <a:pt x="980" y="160"/>
                    <a:pt x="821" y="0"/>
                    <a:pt x="624" y="0"/>
                  </a:cubicBezTo>
                  <a:close/>
                  <a:moveTo>
                    <a:pt x="22" y="76"/>
                  </a:moveTo>
                  <a:cubicBezTo>
                    <a:pt x="56" y="114"/>
                    <a:pt x="60" y="134"/>
                    <a:pt x="60" y="134"/>
                  </a:cubicBezTo>
                  <a:cubicBezTo>
                    <a:pt x="60" y="134"/>
                    <a:pt x="48" y="140"/>
                    <a:pt x="0" y="142"/>
                  </a:cubicBezTo>
                  <a:cubicBezTo>
                    <a:pt x="0" y="142"/>
                    <a:pt x="50" y="172"/>
                    <a:pt x="77" y="172"/>
                  </a:cubicBezTo>
                  <a:cubicBezTo>
                    <a:pt x="83" y="172"/>
                    <a:pt x="94" y="164"/>
                    <a:pt x="94" y="164"/>
                  </a:cubicBezTo>
                  <a:lnTo>
                    <a:pt x="591" y="356"/>
                  </a:lnTo>
                  <a:lnTo>
                    <a:pt x="593" y="357"/>
                  </a:lnTo>
                  <a:lnTo>
                    <a:pt x="598" y="359"/>
                  </a:lnTo>
                  <a:lnTo>
                    <a:pt x="587" y="394"/>
                  </a:lnTo>
                  <a:lnTo>
                    <a:pt x="658" y="356"/>
                  </a:lnTo>
                  <a:lnTo>
                    <a:pt x="617" y="291"/>
                  </a:lnTo>
                  <a:lnTo>
                    <a:pt x="603" y="333"/>
                  </a:lnTo>
                  <a:lnTo>
                    <a:pt x="603" y="334"/>
                  </a:lnTo>
                  <a:cubicBezTo>
                    <a:pt x="601" y="334"/>
                    <a:pt x="602" y="334"/>
                    <a:pt x="602" y="334"/>
                  </a:cubicBezTo>
                  <a:lnTo>
                    <a:pt x="107" y="142"/>
                  </a:lnTo>
                  <a:cubicBezTo>
                    <a:pt x="107" y="142"/>
                    <a:pt x="101" y="121"/>
                    <a:pt x="93" y="113"/>
                  </a:cubicBezTo>
                  <a:cubicBezTo>
                    <a:pt x="75" y="94"/>
                    <a:pt x="22" y="76"/>
                    <a:pt x="22" y="76"/>
                  </a:cubicBezTo>
                  <a:close/>
                  <a:moveTo>
                    <a:pt x="620" y="92"/>
                  </a:moveTo>
                  <a:cubicBezTo>
                    <a:pt x="513" y="92"/>
                    <a:pt x="421" y="155"/>
                    <a:pt x="379" y="246"/>
                  </a:cubicBezTo>
                  <a:lnTo>
                    <a:pt x="428" y="265"/>
                  </a:lnTo>
                  <a:cubicBezTo>
                    <a:pt x="462" y="194"/>
                    <a:pt x="535" y="144"/>
                    <a:pt x="620" y="144"/>
                  </a:cubicBezTo>
                  <a:cubicBezTo>
                    <a:pt x="737" y="144"/>
                    <a:pt x="832" y="239"/>
                    <a:pt x="832" y="356"/>
                  </a:cubicBezTo>
                  <a:cubicBezTo>
                    <a:pt x="832" y="474"/>
                    <a:pt x="737" y="569"/>
                    <a:pt x="620" y="569"/>
                  </a:cubicBezTo>
                  <a:cubicBezTo>
                    <a:pt x="503" y="569"/>
                    <a:pt x="407" y="474"/>
                    <a:pt x="407" y="356"/>
                  </a:cubicBezTo>
                  <a:cubicBezTo>
                    <a:pt x="407" y="333"/>
                    <a:pt x="410" y="312"/>
                    <a:pt x="417" y="291"/>
                  </a:cubicBezTo>
                  <a:lnTo>
                    <a:pt x="369" y="273"/>
                  </a:lnTo>
                  <a:cubicBezTo>
                    <a:pt x="360" y="300"/>
                    <a:pt x="355" y="327"/>
                    <a:pt x="355" y="356"/>
                  </a:cubicBezTo>
                  <a:cubicBezTo>
                    <a:pt x="355" y="503"/>
                    <a:pt x="474" y="621"/>
                    <a:pt x="620" y="621"/>
                  </a:cubicBezTo>
                  <a:cubicBezTo>
                    <a:pt x="766" y="621"/>
                    <a:pt x="885" y="503"/>
                    <a:pt x="885" y="356"/>
                  </a:cubicBezTo>
                  <a:cubicBezTo>
                    <a:pt x="885" y="210"/>
                    <a:pt x="766" y="92"/>
                    <a:pt x="620" y="92"/>
                  </a:cubicBezTo>
                  <a:close/>
                  <a:moveTo>
                    <a:pt x="620" y="181"/>
                  </a:moveTo>
                  <a:cubicBezTo>
                    <a:pt x="551" y="181"/>
                    <a:pt x="492" y="221"/>
                    <a:pt x="463" y="278"/>
                  </a:cubicBezTo>
                  <a:lnTo>
                    <a:pt x="512" y="298"/>
                  </a:lnTo>
                  <a:cubicBezTo>
                    <a:pt x="533" y="260"/>
                    <a:pt x="573" y="234"/>
                    <a:pt x="620" y="234"/>
                  </a:cubicBezTo>
                  <a:cubicBezTo>
                    <a:pt x="687" y="234"/>
                    <a:pt x="743" y="289"/>
                    <a:pt x="743" y="356"/>
                  </a:cubicBezTo>
                  <a:cubicBezTo>
                    <a:pt x="743" y="424"/>
                    <a:pt x="687" y="479"/>
                    <a:pt x="620" y="479"/>
                  </a:cubicBezTo>
                  <a:cubicBezTo>
                    <a:pt x="552" y="479"/>
                    <a:pt x="497" y="424"/>
                    <a:pt x="497" y="356"/>
                  </a:cubicBezTo>
                  <a:cubicBezTo>
                    <a:pt x="497" y="345"/>
                    <a:pt x="498" y="335"/>
                    <a:pt x="501" y="324"/>
                  </a:cubicBezTo>
                  <a:lnTo>
                    <a:pt x="452" y="305"/>
                  </a:lnTo>
                  <a:cubicBezTo>
                    <a:pt x="447" y="322"/>
                    <a:pt x="444" y="338"/>
                    <a:pt x="444" y="356"/>
                  </a:cubicBezTo>
                  <a:cubicBezTo>
                    <a:pt x="444" y="453"/>
                    <a:pt x="523" y="532"/>
                    <a:pt x="620" y="532"/>
                  </a:cubicBezTo>
                  <a:cubicBezTo>
                    <a:pt x="716" y="532"/>
                    <a:pt x="795" y="453"/>
                    <a:pt x="795" y="356"/>
                  </a:cubicBezTo>
                  <a:cubicBezTo>
                    <a:pt x="795" y="260"/>
                    <a:pt x="716" y="181"/>
                    <a:pt x="620" y="181"/>
                  </a:cubicBezTo>
                  <a:close/>
                  <a:moveTo>
                    <a:pt x="620" y="271"/>
                  </a:moveTo>
                  <a:cubicBezTo>
                    <a:pt x="590" y="271"/>
                    <a:pt x="564" y="287"/>
                    <a:pt x="548" y="310"/>
                  </a:cubicBezTo>
                  <a:lnTo>
                    <a:pt x="600" y="330"/>
                  </a:lnTo>
                  <a:lnTo>
                    <a:pt x="615" y="287"/>
                  </a:lnTo>
                  <a:lnTo>
                    <a:pt x="616" y="283"/>
                  </a:lnTo>
                  <a:lnTo>
                    <a:pt x="618" y="286"/>
                  </a:lnTo>
                  <a:lnTo>
                    <a:pt x="662" y="356"/>
                  </a:lnTo>
                  <a:lnTo>
                    <a:pt x="663" y="357"/>
                  </a:lnTo>
                  <a:lnTo>
                    <a:pt x="662" y="358"/>
                  </a:lnTo>
                  <a:lnTo>
                    <a:pt x="585" y="399"/>
                  </a:lnTo>
                  <a:lnTo>
                    <a:pt x="581" y="401"/>
                  </a:lnTo>
                  <a:lnTo>
                    <a:pt x="583" y="397"/>
                  </a:lnTo>
                  <a:lnTo>
                    <a:pt x="594" y="360"/>
                  </a:lnTo>
                  <a:lnTo>
                    <a:pt x="537" y="338"/>
                  </a:lnTo>
                  <a:cubicBezTo>
                    <a:pt x="535" y="344"/>
                    <a:pt x="535" y="350"/>
                    <a:pt x="535" y="356"/>
                  </a:cubicBezTo>
                  <a:cubicBezTo>
                    <a:pt x="535" y="403"/>
                    <a:pt x="573" y="442"/>
                    <a:pt x="620" y="442"/>
                  </a:cubicBezTo>
                  <a:cubicBezTo>
                    <a:pt x="667" y="442"/>
                    <a:pt x="705" y="403"/>
                    <a:pt x="705" y="356"/>
                  </a:cubicBezTo>
                  <a:cubicBezTo>
                    <a:pt x="705" y="309"/>
                    <a:pt x="667" y="271"/>
                    <a:pt x="620" y="271"/>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60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nvGrpSpPr>
            <p:cNvPr id="95" name="Expense_ratio" descr="{&quot;Key&quot;:&quot;POWER_USER_SHAPE_ICON&quot;,&quot;Value&quot;:&quot;POWER_USER_SHAPE_ICON_STYLE_1&quot;}">
              <a:extLst>
                <a:ext uri="{FF2B5EF4-FFF2-40B4-BE49-F238E27FC236}">
                  <a16:creationId xmlns:a16="http://schemas.microsoft.com/office/drawing/2014/main" id="{820493BF-D971-A499-F7D4-7A78FDE2309E}"/>
                </a:ext>
              </a:extLst>
            </p:cNvPr>
            <p:cNvGrpSpPr>
              <a:grpSpLocks noChangeAspect="1"/>
            </p:cNvGrpSpPr>
            <p:nvPr/>
          </p:nvGrpSpPr>
          <p:grpSpPr>
            <a:xfrm>
              <a:off x="7350538" y="4623951"/>
              <a:ext cx="766762" cy="584200"/>
              <a:chOff x="6232526" y="2797176"/>
              <a:chExt cx="466726" cy="355601"/>
            </a:xfrm>
            <a:solidFill>
              <a:schemeClr val="accent2"/>
            </a:solidFill>
          </p:grpSpPr>
          <p:sp>
            <p:nvSpPr>
              <p:cNvPr id="96" name="Freeform 683">
                <a:extLst>
                  <a:ext uri="{FF2B5EF4-FFF2-40B4-BE49-F238E27FC236}">
                    <a16:creationId xmlns:a16="http://schemas.microsoft.com/office/drawing/2014/main" id="{41E6A445-C397-ACE3-B48F-DA0A43684DD4}"/>
                  </a:ext>
                </a:extLst>
              </p:cNvPr>
              <p:cNvSpPr>
                <a:spLocks/>
              </p:cNvSpPr>
              <p:nvPr/>
            </p:nvSpPr>
            <p:spPr bwMode="auto">
              <a:xfrm>
                <a:off x="6356351" y="2903539"/>
                <a:ext cx="57150" cy="87313"/>
              </a:xfrm>
              <a:custGeom>
                <a:avLst/>
                <a:gdLst>
                  <a:gd name="T0" fmla="*/ 37 w 75"/>
                  <a:gd name="T1" fmla="*/ 114 h 114"/>
                  <a:gd name="T2" fmla="*/ 0 w 75"/>
                  <a:gd name="T3" fmla="*/ 81 h 114"/>
                  <a:gd name="T4" fmla="*/ 16 w 75"/>
                  <a:gd name="T5" fmla="*/ 81 h 114"/>
                  <a:gd name="T6" fmla="*/ 37 w 75"/>
                  <a:gd name="T7" fmla="*/ 97 h 114"/>
                  <a:gd name="T8" fmla="*/ 58 w 75"/>
                  <a:gd name="T9" fmla="*/ 81 h 114"/>
                  <a:gd name="T10" fmla="*/ 37 w 75"/>
                  <a:gd name="T11" fmla="*/ 65 h 114"/>
                  <a:gd name="T12" fmla="*/ 0 w 75"/>
                  <a:gd name="T13" fmla="*/ 32 h 114"/>
                  <a:gd name="T14" fmla="*/ 37 w 75"/>
                  <a:gd name="T15" fmla="*/ 0 h 114"/>
                  <a:gd name="T16" fmla="*/ 75 w 75"/>
                  <a:gd name="T17" fmla="*/ 32 h 114"/>
                  <a:gd name="T18" fmla="*/ 58 w 75"/>
                  <a:gd name="T19" fmla="*/ 32 h 114"/>
                  <a:gd name="T20" fmla="*/ 37 w 75"/>
                  <a:gd name="T21" fmla="*/ 16 h 114"/>
                  <a:gd name="T22" fmla="*/ 16 w 75"/>
                  <a:gd name="T23" fmla="*/ 32 h 114"/>
                  <a:gd name="T24" fmla="*/ 37 w 75"/>
                  <a:gd name="T25" fmla="*/ 48 h 114"/>
                  <a:gd name="T26" fmla="*/ 75 w 75"/>
                  <a:gd name="T27" fmla="*/ 81 h 114"/>
                  <a:gd name="T28" fmla="*/ 37 w 75"/>
                  <a:gd name="T29"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14">
                    <a:moveTo>
                      <a:pt x="37" y="114"/>
                    </a:moveTo>
                    <a:cubicBezTo>
                      <a:pt x="16" y="114"/>
                      <a:pt x="0" y="99"/>
                      <a:pt x="0" y="81"/>
                    </a:cubicBezTo>
                    <a:lnTo>
                      <a:pt x="16" y="81"/>
                    </a:lnTo>
                    <a:cubicBezTo>
                      <a:pt x="16" y="90"/>
                      <a:pt x="26" y="97"/>
                      <a:pt x="37" y="97"/>
                    </a:cubicBezTo>
                    <a:cubicBezTo>
                      <a:pt x="49" y="97"/>
                      <a:pt x="58" y="90"/>
                      <a:pt x="58" y="81"/>
                    </a:cubicBezTo>
                    <a:cubicBezTo>
                      <a:pt x="58" y="71"/>
                      <a:pt x="50" y="65"/>
                      <a:pt x="37" y="65"/>
                    </a:cubicBezTo>
                    <a:cubicBezTo>
                      <a:pt x="11" y="65"/>
                      <a:pt x="0" y="49"/>
                      <a:pt x="0" y="32"/>
                    </a:cubicBezTo>
                    <a:cubicBezTo>
                      <a:pt x="0" y="14"/>
                      <a:pt x="16" y="0"/>
                      <a:pt x="37" y="0"/>
                    </a:cubicBezTo>
                    <a:cubicBezTo>
                      <a:pt x="58" y="0"/>
                      <a:pt x="75" y="14"/>
                      <a:pt x="75" y="32"/>
                    </a:cubicBezTo>
                    <a:lnTo>
                      <a:pt x="58" y="32"/>
                    </a:lnTo>
                    <a:cubicBezTo>
                      <a:pt x="58" y="24"/>
                      <a:pt x="49" y="16"/>
                      <a:pt x="37" y="16"/>
                    </a:cubicBezTo>
                    <a:cubicBezTo>
                      <a:pt x="26" y="16"/>
                      <a:pt x="16" y="24"/>
                      <a:pt x="16" y="32"/>
                    </a:cubicBezTo>
                    <a:cubicBezTo>
                      <a:pt x="16" y="43"/>
                      <a:pt x="24" y="48"/>
                      <a:pt x="37" y="48"/>
                    </a:cubicBezTo>
                    <a:cubicBezTo>
                      <a:pt x="59" y="48"/>
                      <a:pt x="75" y="62"/>
                      <a:pt x="75" y="81"/>
                    </a:cubicBezTo>
                    <a:cubicBezTo>
                      <a:pt x="75" y="99"/>
                      <a:pt x="58" y="114"/>
                      <a:pt x="37"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97" name="Rectangle 684">
                <a:extLst>
                  <a:ext uri="{FF2B5EF4-FFF2-40B4-BE49-F238E27FC236}">
                    <a16:creationId xmlns:a16="http://schemas.microsoft.com/office/drawing/2014/main" id="{0C03F4A6-38BD-40F8-DC39-248CBA59954D}"/>
                  </a:ext>
                </a:extLst>
              </p:cNvPr>
              <p:cNvSpPr>
                <a:spLocks noChangeArrowheads="1"/>
              </p:cNvSpPr>
              <p:nvPr/>
            </p:nvSpPr>
            <p:spPr bwMode="auto">
              <a:xfrm>
                <a:off x="6378576" y="2890839"/>
                <a:ext cx="111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98" name="Rectangle 685">
                <a:extLst>
                  <a:ext uri="{FF2B5EF4-FFF2-40B4-BE49-F238E27FC236}">
                    <a16:creationId xmlns:a16="http://schemas.microsoft.com/office/drawing/2014/main" id="{8EBD1B15-E303-2366-696B-15B0F339E74B}"/>
                  </a:ext>
                </a:extLst>
              </p:cNvPr>
              <p:cNvSpPr>
                <a:spLocks noChangeArrowheads="1"/>
              </p:cNvSpPr>
              <p:nvPr/>
            </p:nvSpPr>
            <p:spPr bwMode="auto">
              <a:xfrm>
                <a:off x="6378576" y="2976564"/>
                <a:ext cx="11113"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99" name="Freeform 686">
                <a:extLst>
                  <a:ext uri="{FF2B5EF4-FFF2-40B4-BE49-F238E27FC236}">
                    <a16:creationId xmlns:a16="http://schemas.microsoft.com/office/drawing/2014/main" id="{12F36D0B-D0EE-3EC2-D621-1A586328D5BF}"/>
                  </a:ext>
                </a:extLst>
              </p:cNvPr>
              <p:cNvSpPr>
                <a:spLocks/>
              </p:cNvSpPr>
              <p:nvPr/>
            </p:nvSpPr>
            <p:spPr bwMode="auto">
              <a:xfrm>
                <a:off x="6483351" y="2949576"/>
                <a:ext cx="82550" cy="82550"/>
              </a:xfrm>
              <a:custGeom>
                <a:avLst/>
                <a:gdLst>
                  <a:gd name="T0" fmla="*/ 5 w 52"/>
                  <a:gd name="T1" fmla="*/ 52 h 52"/>
                  <a:gd name="T2" fmla="*/ 0 w 52"/>
                  <a:gd name="T3" fmla="*/ 47 h 52"/>
                  <a:gd name="T4" fmla="*/ 47 w 52"/>
                  <a:gd name="T5" fmla="*/ 0 h 52"/>
                  <a:gd name="T6" fmla="*/ 52 w 52"/>
                  <a:gd name="T7" fmla="*/ 5 h 52"/>
                  <a:gd name="T8" fmla="*/ 5 w 52"/>
                  <a:gd name="T9" fmla="*/ 52 h 52"/>
                </a:gdLst>
                <a:ahLst/>
                <a:cxnLst>
                  <a:cxn ang="0">
                    <a:pos x="T0" y="T1"/>
                  </a:cxn>
                  <a:cxn ang="0">
                    <a:pos x="T2" y="T3"/>
                  </a:cxn>
                  <a:cxn ang="0">
                    <a:pos x="T4" y="T5"/>
                  </a:cxn>
                  <a:cxn ang="0">
                    <a:pos x="T6" y="T7"/>
                  </a:cxn>
                  <a:cxn ang="0">
                    <a:pos x="T8" y="T9"/>
                  </a:cxn>
                </a:cxnLst>
                <a:rect l="0" t="0" r="r" b="b"/>
                <a:pathLst>
                  <a:path w="52" h="52">
                    <a:moveTo>
                      <a:pt x="5" y="52"/>
                    </a:moveTo>
                    <a:lnTo>
                      <a:pt x="0" y="47"/>
                    </a:lnTo>
                    <a:lnTo>
                      <a:pt x="47" y="0"/>
                    </a:lnTo>
                    <a:lnTo>
                      <a:pt x="52" y="5"/>
                    </a:lnTo>
                    <a:lnTo>
                      <a:pt x="5"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0" name="Freeform 687">
                <a:extLst>
                  <a:ext uri="{FF2B5EF4-FFF2-40B4-BE49-F238E27FC236}">
                    <a16:creationId xmlns:a16="http://schemas.microsoft.com/office/drawing/2014/main" id="{BC9DA638-3A33-9976-A748-22BA96480F98}"/>
                  </a:ext>
                </a:extLst>
              </p:cNvPr>
              <p:cNvSpPr>
                <a:spLocks noEditPoints="1"/>
              </p:cNvSpPr>
              <p:nvPr/>
            </p:nvSpPr>
            <p:spPr bwMode="auto">
              <a:xfrm>
                <a:off x="6483351" y="2949576"/>
                <a:ext cx="22225" cy="23813"/>
              </a:xfrm>
              <a:custGeom>
                <a:avLst/>
                <a:gdLst>
                  <a:gd name="T0" fmla="*/ 16 w 31"/>
                  <a:gd name="T1" fmla="*/ 14 h 31"/>
                  <a:gd name="T2" fmla="*/ 15 w 31"/>
                  <a:gd name="T3" fmla="*/ 15 h 31"/>
                  <a:gd name="T4" fmla="*/ 16 w 31"/>
                  <a:gd name="T5" fmla="*/ 16 h 31"/>
                  <a:gd name="T6" fmla="*/ 16 w 31"/>
                  <a:gd name="T7" fmla="*/ 14 h 31"/>
                  <a:gd name="T8" fmla="*/ 16 w 31"/>
                  <a:gd name="T9" fmla="*/ 31 h 31"/>
                  <a:gd name="T10" fmla="*/ 0 w 31"/>
                  <a:gd name="T11" fmla="*/ 15 h 31"/>
                  <a:gd name="T12" fmla="*/ 16 w 31"/>
                  <a:gd name="T13" fmla="*/ 0 h 31"/>
                  <a:gd name="T14" fmla="*/ 31 w 31"/>
                  <a:gd name="T15" fmla="*/ 15 h 31"/>
                  <a:gd name="T16" fmla="*/ 16 w 31"/>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16" y="14"/>
                    </a:moveTo>
                    <a:lnTo>
                      <a:pt x="15" y="15"/>
                    </a:lnTo>
                    <a:cubicBezTo>
                      <a:pt x="15" y="16"/>
                      <a:pt x="15" y="16"/>
                      <a:pt x="16" y="16"/>
                    </a:cubicBezTo>
                    <a:lnTo>
                      <a:pt x="16" y="14"/>
                    </a:lnTo>
                    <a:close/>
                    <a:moveTo>
                      <a:pt x="16" y="31"/>
                    </a:moveTo>
                    <a:cubicBezTo>
                      <a:pt x="7" y="31"/>
                      <a:pt x="0" y="24"/>
                      <a:pt x="0" y="15"/>
                    </a:cubicBezTo>
                    <a:cubicBezTo>
                      <a:pt x="0" y="7"/>
                      <a:pt x="7" y="0"/>
                      <a:pt x="16" y="0"/>
                    </a:cubicBezTo>
                    <a:cubicBezTo>
                      <a:pt x="24" y="0"/>
                      <a:pt x="31" y="7"/>
                      <a:pt x="31" y="15"/>
                    </a:cubicBezTo>
                    <a:cubicBezTo>
                      <a:pt x="31" y="24"/>
                      <a:pt x="24" y="31"/>
                      <a:pt x="1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1" name="Freeform 688">
                <a:extLst>
                  <a:ext uri="{FF2B5EF4-FFF2-40B4-BE49-F238E27FC236}">
                    <a16:creationId xmlns:a16="http://schemas.microsoft.com/office/drawing/2014/main" id="{3ABC2942-C51C-2A2B-84CE-25F3A00319F7}"/>
                  </a:ext>
                </a:extLst>
              </p:cNvPr>
              <p:cNvSpPr>
                <a:spLocks noEditPoints="1"/>
              </p:cNvSpPr>
              <p:nvPr/>
            </p:nvSpPr>
            <p:spPr bwMode="auto">
              <a:xfrm>
                <a:off x="6542089" y="3009901"/>
                <a:ext cx="25400" cy="22225"/>
              </a:xfrm>
              <a:custGeom>
                <a:avLst/>
                <a:gdLst>
                  <a:gd name="T0" fmla="*/ 16 w 32"/>
                  <a:gd name="T1" fmla="*/ 14 h 31"/>
                  <a:gd name="T2" fmla="*/ 15 w 32"/>
                  <a:gd name="T3" fmla="*/ 16 h 31"/>
                  <a:gd name="T4" fmla="*/ 16 w 32"/>
                  <a:gd name="T5" fmla="*/ 17 h 31"/>
                  <a:gd name="T6" fmla="*/ 16 w 32"/>
                  <a:gd name="T7" fmla="*/ 14 h 31"/>
                  <a:gd name="T8" fmla="*/ 16 w 32"/>
                  <a:gd name="T9" fmla="*/ 31 h 31"/>
                  <a:gd name="T10" fmla="*/ 0 w 32"/>
                  <a:gd name="T11" fmla="*/ 16 h 31"/>
                  <a:gd name="T12" fmla="*/ 16 w 32"/>
                  <a:gd name="T13" fmla="*/ 0 h 31"/>
                  <a:gd name="T14" fmla="*/ 32 w 32"/>
                  <a:gd name="T15" fmla="*/ 16 h 31"/>
                  <a:gd name="T16" fmla="*/ 16 w 32"/>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16" y="14"/>
                    </a:moveTo>
                    <a:lnTo>
                      <a:pt x="15" y="16"/>
                    </a:lnTo>
                    <a:cubicBezTo>
                      <a:pt x="15" y="16"/>
                      <a:pt x="15" y="17"/>
                      <a:pt x="16" y="17"/>
                    </a:cubicBezTo>
                    <a:lnTo>
                      <a:pt x="16" y="14"/>
                    </a:lnTo>
                    <a:close/>
                    <a:moveTo>
                      <a:pt x="16" y="31"/>
                    </a:moveTo>
                    <a:cubicBezTo>
                      <a:pt x="7" y="31"/>
                      <a:pt x="0" y="24"/>
                      <a:pt x="0" y="16"/>
                    </a:cubicBezTo>
                    <a:cubicBezTo>
                      <a:pt x="0" y="7"/>
                      <a:pt x="7" y="0"/>
                      <a:pt x="16" y="0"/>
                    </a:cubicBezTo>
                    <a:cubicBezTo>
                      <a:pt x="25" y="0"/>
                      <a:pt x="32" y="7"/>
                      <a:pt x="32" y="16"/>
                    </a:cubicBezTo>
                    <a:cubicBezTo>
                      <a:pt x="32" y="24"/>
                      <a:pt x="25" y="31"/>
                      <a:pt x="16"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2" name="Freeform 689">
                <a:extLst>
                  <a:ext uri="{FF2B5EF4-FFF2-40B4-BE49-F238E27FC236}">
                    <a16:creationId xmlns:a16="http://schemas.microsoft.com/office/drawing/2014/main" id="{B148F157-25F1-A21B-91BB-409FB692FB4C}"/>
                  </a:ext>
                </a:extLst>
              </p:cNvPr>
              <p:cNvSpPr>
                <a:spLocks/>
              </p:cNvSpPr>
              <p:nvPr/>
            </p:nvSpPr>
            <p:spPr bwMode="auto">
              <a:xfrm>
                <a:off x="6646864" y="3090864"/>
                <a:ext cx="52388" cy="61913"/>
              </a:xfrm>
              <a:custGeom>
                <a:avLst/>
                <a:gdLst>
                  <a:gd name="T0" fmla="*/ 2 w 33"/>
                  <a:gd name="T1" fmla="*/ 39 h 39"/>
                  <a:gd name="T2" fmla="*/ 0 w 33"/>
                  <a:gd name="T3" fmla="*/ 32 h 39"/>
                  <a:gd name="T4" fmla="*/ 24 w 33"/>
                  <a:gd name="T5" fmla="*/ 25 h 39"/>
                  <a:gd name="T6" fmla="*/ 18 w 33"/>
                  <a:gd name="T7" fmla="*/ 2 h 39"/>
                  <a:gd name="T8" fmla="*/ 25 w 33"/>
                  <a:gd name="T9" fmla="*/ 0 h 39"/>
                  <a:gd name="T10" fmla="*/ 33 w 33"/>
                  <a:gd name="T11" fmla="*/ 31 h 39"/>
                  <a:gd name="T12" fmla="*/ 2 w 33"/>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33" h="39">
                    <a:moveTo>
                      <a:pt x="2" y="39"/>
                    </a:moveTo>
                    <a:lnTo>
                      <a:pt x="0" y="32"/>
                    </a:lnTo>
                    <a:lnTo>
                      <a:pt x="24" y="25"/>
                    </a:lnTo>
                    <a:lnTo>
                      <a:pt x="18" y="2"/>
                    </a:lnTo>
                    <a:lnTo>
                      <a:pt x="25" y="0"/>
                    </a:lnTo>
                    <a:lnTo>
                      <a:pt x="33" y="31"/>
                    </a:lnTo>
                    <a:lnTo>
                      <a:pt x="2"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3" name="Freeform 690">
                <a:extLst>
                  <a:ext uri="{FF2B5EF4-FFF2-40B4-BE49-F238E27FC236}">
                    <a16:creationId xmlns:a16="http://schemas.microsoft.com/office/drawing/2014/main" id="{22D2B766-AE79-0282-B233-C0EF8A92B82F}"/>
                  </a:ext>
                </a:extLst>
              </p:cNvPr>
              <p:cNvSpPr>
                <a:spLocks/>
              </p:cNvSpPr>
              <p:nvPr/>
            </p:nvSpPr>
            <p:spPr bwMode="auto">
              <a:xfrm>
                <a:off x="6426201" y="2892426"/>
                <a:ext cx="266700" cy="247650"/>
              </a:xfrm>
              <a:custGeom>
                <a:avLst/>
                <a:gdLst>
                  <a:gd name="T0" fmla="*/ 341 w 349"/>
                  <a:gd name="T1" fmla="*/ 325 h 325"/>
                  <a:gd name="T2" fmla="*/ 244 w 349"/>
                  <a:gd name="T3" fmla="*/ 267 h 325"/>
                  <a:gd name="T4" fmla="*/ 263 w 349"/>
                  <a:gd name="T5" fmla="*/ 235 h 325"/>
                  <a:gd name="T6" fmla="*/ 213 w 349"/>
                  <a:gd name="T7" fmla="*/ 206 h 325"/>
                  <a:gd name="T8" fmla="*/ 219 w 349"/>
                  <a:gd name="T9" fmla="*/ 198 h 325"/>
                  <a:gd name="T10" fmla="*/ 242 w 349"/>
                  <a:gd name="T11" fmla="*/ 130 h 325"/>
                  <a:gd name="T12" fmla="*/ 129 w 349"/>
                  <a:gd name="T13" fmla="*/ 17 h 325"/>
                  <a:gd name="T14" fmla="*/ 17 w 349"/>
                  <a:gd name="T15" fmla="*/ 130 h 325"/>
                  <a:gd name="T16" fmla="*/ 129 w 349"/>
                  <a:gd name="T17" fmla="*/ 243 h 325"/>
                  <a:gd name="T18" fmla="*/ 192 w 349"/>
                  <a:gd name="T19" fmla="*/ 224 h 325"/>
                  <a:gd name="T20" fmla="*/ 201 w 349"/>
                  <a:gd name="T21" fmla="*/ 238 h 325"/>
                  <a:gd name="T22" fmla="*/ 129 w 349"/>
                  <a:gd name="T23" fmla="*/ 259 h 325"/>
                  <a:gd name="T24" fmla="*/ 0 w 349"/>
                  <a:gd name="T25" fmla="*/ 130 h 325"/>
                  <a:gd name="T26" fmla="*/ 129 w 349"/>
                  <a:gd name="T27" fmla="*/ 0 h 325"/>
                  <a:gd name="T28" fmla="*/ 259 w 349"/>
                  <a:gd name="T29" fmla="*/ 130 h 325"/>
                  <a:gd name="T30" fmla="*/ 238 w 349"/>
                  <a:gd name="T31" fmla="*/ 201 h 325"/>
                  <a:gd name="T32" fmla="*/ 286 w 349"/>
                  <a:gd name="T33" fmla="*/ 228 h 325"/>
                  <a:gd name="T34" fmla="*/ 266 w 349"/>
                  <a:gd name="T35" fmla="*/ 261 h 325"/>
                  <a:gd name="T36" fmla="*/ 349 w 349"/>
                  <a:gd name="T37" fmla="*/ 310 h 325"/>
                  <a:gd name="T38" fmla="*/ 341 w 349"/>
                  <a:gd name="T39"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325">
                    <a:moveTo>
                      <a:pt x="341" y="325"/>
                    </a:moveTo>
                    <a:lnTo>
                      <a:pt x="244" y="267"/>
                    </a:lnTo>
                    <a:lnTo>
                      <a:pt x="263" y="235"/>
                    </a:lnTo>
                    <a:lnTo>
                      <a:pt x="213" y="206"/>
                    </a:lnTo>
                    <a:lnTo>
                      <a:pt x="219" y="198"/>
                    </a:lnTo>
                    <a:cubicBezTo>
                      <a:pt x="234" y="179"/>
                      <a:pt x="242" y="155"/>
                      <a:pt x="242" y="130"/>
                    </a:cubicBezTo>
                    <a:cubicBezTo>
                      <a:pt x="242" y="68"/>
                      <a:pt x="192" y="17"/>
                      <a:pt x="129" y="17"/>
                    </a:cubicBezTo>
                    <a:cubicBezTo>
                      <a:pt x="67" y="17"/>
                      <a:pt x="17" y="68"/>
                      <a:pt x="17" y="130"/>
                    </a:cubicBezTo>
                    <a:cubicBezTo>
                      <a:pt x="17" y="192"/>
                      <a:pt x="67" y="243"/>
                      <a:pt x="129" y="243"/>
                    </a:cubicBezTo>
                    <a:cubicBezTo>
                      <a:pt x="152" y="243"/>
                      <a:pt x="173" y="236"/>
                      <a:pt x="192" y="224"/>
                    </a:cubicBezTo>
                    <a:lnTo>
                      <a:pt x="201" y="238"/>
                    </a:lnTo>
                    <a:cubicBezTo>
                      <a:pt x="180" y="252"/>
                      <a:pt x="155" y="259"/>
                      <a:pt x="129" y="259"/>
                    </a:cubicBezTo>
                    <a:cubicBezTo>
                      <a:pt x="58" y="259"/>
                      <a:pt x="0" y="201"/>
                      <a:pt x="0" y="130"/>
                    </a:cubicBezTo>
                    <a:cubicBezTo>
                      <a:pt x="0" y="59"/>
                      <a:pt x="58" y="0"/>
                      <a:pt x="129" y="0"/>
                    </a:cubicBezTo>
                    <a:cubicBezTo>
                      <a:pt x="201" y="0"/>
                      <a:pt x="259" y="59"/>
                      <a:pt x="259" y="130"/>
                    </a:cubicBezTo>
                    <a:cubicBezTo>
                      <a:pt x="259" y="155"/>
                      <a:pt x="252" y="180"/>
                      <a:pt x="238" y="201"/>
                    </a:cubicBezTo>
                    <a:lnTo>
                      <a:pt x="286" y="228"/>
                    </a:lnTo>
                    <a:lnTo>
                      <a:pt x="266" y="261"/>
                    </a:lnTo>
                    <a:lnTo>
                      <a:pt x="349" y="310"/>
                    </a:lnTo>
                    <a:lnTo>
                      <a:pt x="341" y="325"/>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4" name="Freeform 691">
                <a:extLst>
                  <a:ext uri="{FF2B5EF4-FFF2-40B4-BE49-F238E27FC236}">
                    <a16:creationId xmlns:a16="http://schemas.microsoft.com/office/drawing/2014/main" id="{3E838431-BD8A-7468-8B5C-19A4C8CD0DA3}"/>
                  </a:ext>
                </a:extLst>
              </p:cNvPr>
              <p:cNvSpPr>
                <a:spLocks/>
              </p:cNvSpPr>
              <p:nvPr/>
            </p:nvSpPr>
            <p:spPr bwMode="auto">
              <a:xfrm>
                <a:off x="6342064" y="2841626"/>
                <a:ext cx="142875" cy="66675"/>
              </a:xfrm>
              <a:custGeom>
                <a:avLst/>
                <a:gdLst>
                  <a:gd name="T0" fmla="*/ 174 w 189"/>
                  <a:gd name="T1" fmla="*/ 88 h 88"/>
                  <a:gd name="T2" fmla="*/ 113 w 189"/>
                  <a:gd name="T3" fmla="*/ 31 h 88"/>
                  <a:gd name="T4" fmla="*/ 9 w 189"/>
                  <a:gd name="T5" fmla="*/ 43 h 88"/>
                  <a:gd name="T6" fmla="*/ 0 w 189"/>
                  <a:gd name="T7" fmla="*/ 29 h 88"/>
                  <a:gd name="T8" fmla="*/ 119 w 189"/>
                  <a:gd name="T9" fmla="*/ 16 h 88"/>
                  <a:gd name="T10" fmla="*/ 189 w 189"/>
                  <a:gd name="T11" fmla="*/ 81 h 88"/>
                  <a:gd name="T12" fmla="*/ 174 w 189"/>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89" h="88">
                    <a:moveTo>
                      <a:pt x="174" y="88"/>
                    </a:moveTo>
                    <a:cubicBezTo>
                      <a:pt x="162" y="62"/>
                      <a:pt x="140" y="42"/>
                      <a:pt x="113" y="31"/>
                    </a:cubicBezTo>
                    <a:cubicBezTo>
                      <a:pt x="79" y="18"/>
                      <a:pt x="40" y="22"/>
                      <a:pt x="9" y="43"/>
                    </a:cubicBezTo>
                    <a:lnTo>
                      <a:pt x="0" y="29"/>
                    </a:lnTo>
                    <a:cubicBezTo>
                      <a:pt x="35" y="6"/>
                      <a:pt x="80" y="0"/>
                      <a:pt x="119" y="16"/>
                    </a:cubicBezTo>
                    <a:cubicBezTo>
                      <a:pt x="150" y="28"/>
                      <a:pt x="175" y="51"/>
                      <a:pt x="189" y="81"/>
                    </a:cubicBezTo>
                    <a:lnTo>
                      <a:pt x="174" y="8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5" name="Freeform 692">
                <a:extLst>
                  <a:ext uri="{FF2B5EF4-FFF2-40B4-BE49-F238E27FC236}">
                    <a16:creationId xmlns:a16="http://schemas.microsoft.com/office/drawing/2014/main" id="{FB2B7402-C690-2D53-93EF-39D0A4F82516}"/>
                  </a:ext>
                </a:extLst>
              </p:cNvPr>
              <p:cNvSpPr>
                <a:spLocks/>
              </p:cNvSpPr>
              <p:nvPr/>
            </p:nvSpPr>
            <p:spPr bwMode="auto">
              <a:xfrm>
                <a:off x="6232526" y="2797176"/>
                <a:ext cx="204788" cy="247650"/>
              </a:xfrm>
              <a:custGeom>
                <a:avLst/>
                <a:gdLst>
                  <a:gd name="T0" fmla="*/ 217 w 269"/>
                  <a:gd name="T1" fmla="*/ 324 h 324"/>
                  <a:gd name="T2" fmla="*/ 170 w 269"/>
                  <a:gd name="T3" fmla="*/ 315 h 324"/>
                  <a:gd name="T4" fmla="*/ 98 w 269"/>
                  <a:gd name="T5" fmla="*/ 247 h 324"/>
                  <a:gd name="T6" fmla="*/ 96 w 269"/>
                  <a:gd name="T7" fmla="*/ 148 h 324"/>
                  <a:gd name="T8" fmla="*/ 109 w 269"/>
                  <a:gd name="T9" fmla="*/ 123 h 324"/>
                  <a:gd name="T10" fmla="*/ 49 w 269"/>
                  <a:gd name="T11" fmla="*/ 88 h 324"/>
                  <a:gd name="T12" fmla="*/ 68 w 269"/>
                  <a:gd name="T13" fmla="*/ 55 h 324"/>
                  <a:gd name="T14" fmla="*/ 0 w 269"/>
                  <a:gd name="T15" fmla="*/ 15 h 324"/>
                  <a:gd name="T16" fmla="*/ 8 w 269"/>
                  <a:gd name="T17" fmla="*/ 0 h 324"/>
                  <a:gd name="T18" fmla="*/ 91 w 269"/>
                  <a:gd name="T19" fmla="*/ 49 h 324"/>
                  <a:gd name="T20" fmla="*/ 72 w 269"/>
                  <a:gd name="T21" fmla="*/ 82 h 324"/>
                  <a:gd name="T22" fmla="*/ 133 w 269"/>
                  <a:gd name="T23" fmla="*/ 118 h 324"/>
                  <a:gd name="T24" fmla="*/ 128 w 269"/>
                  <a:gd name="T25" fmla="*/ 125 h 324"/>
                  <a:gd name="T26" fmla="*/ 111 w 269"/>
                  <a:gd name="T27" fmla="*/ 154 h 324"/>
                  <a:gd name="T28" fmla="*/ 113 w 269"/>
                  <a:gd name="T29" fmla="*/ 240 h 324"/>
                  <a:gd name="T30" fmla="*/ 176 w 269"/>
                  <a:gd name="T31" fmla="*/ 300 h 324"/>
                  <a:gd name="T32" fmla="*/ 262 w 269"/>
                  <a:gd name="T33" fmla="*/ 298 h 324"/>
                  <a:gd name="T34" fmla="*/ 269 w 269"/>
                  <a:gd name="T35" fmla="*/ 313 h 324"/>
                  <a:gd name="T36" fmla="*/ 217 w 269"/>
                  <a:gd name="T3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324">
                    <a:moveTo>
                      <a:pt x="217" y="324"/>
                    </a:moveTo>
                    <a:cubicBezTo>
                      <a:pt x="201" y="324"/>
                      <a:pt x="185" y="321"/>
                      <a:pt x="170" y="315"/>
                    </a:cubicBezTo>
                    <a:cubicBezTo>
                      <a:pt x="138" y="303"/>
                      <a:pt x="112" y="278"/>
                      <a:pt x="98" y="247"/>
                    </a:cubicBezTo>
                    <a:cubicBezTo>
                      <a:pt x="84" y="215"/>
                      <a:pt x="83" y="180"/>
                      <a:pt x="96" y="148"/>
                    </a:cubicBezTo>
                    <a:cubicBezTo>
                      <a:pt x="99" y="139"/>
                      <a:pt x="104" y="130"/>
                      <a:pt x="109" y="123"/>
                    </a:cubicBezTo>
                    <a:lnTo>
                      <a:pt x="49" y="88"/>
                    </a:lnTo>
                    <a:lnTo>
                      <a:pt x="68" y="55"/>
                    </a:lnTo>
                    <a:lnTo>
                      <a:pt x="0" y="15"/>
                    </a:lnTo>
                    <a:lnTo>
                      <a:pt x="8" y="0"/>
                    </a:lnTo>
                    <a:lnTo>
                      <a:pt x="91" y="49"/>
                    </a:lnTo>
                    <a:lnTo>
                      <a:pt x="72" y="82"/>
                    </a:lnTo>
                    <a:lnTo>
                      <a:pt x="133" y="118"/>
                    </a:lnTo>
                    <a:lnTo>
                      <a:pt x="128" y="125"/>
                    </a:lnTo>
                    <a:cubicBezTo>
                      <a:pt x="121" y="134"/>
                      <a:pt x="115" y="143"/>
                      <a:pt x="111" y="154"/>
                    </a:cubicBezTo>
                    <a:cubicBezTo>
                      <a:pt x="101" y="182"/>
                      <a:pt x="101" y="212"/>
                      <a:pt x="113" y="240"/>
                    </a:cubicBezTo>
                    <a:cubicBezTo>
                      <a:pt x="126" y="268"/>
                      <a:pt x="148" y="289"/>
                      <a:pt x="176" y="300"/>
                    </a:cubicBezTo>
                    <a:cubicBezTo>
                      <a:pt x="204" y="310"/>
                      <a:pt x="235" y="310"/>
                      <a:pt x="262" y="298"/>
                    </a:cubicBezTo>
                    <a:lnTo>
                      <a:pt x="269" y="313"/>
                    </a:lnTo>
                    <a:cubicBezTo>
                      <a:pt x="252" y="320"/>
                      <a:pt x="234" y="324"/>
                      <a:pt x="217" y="3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grpSp>
          <p:nvGrpSpPr>
            <p:cNvPr id="106" name="Performance" descr="{&quot;Key&quot;:&quot;POWER_USER_SHAPE_ICON&quot;,&quot;Value&quot;:&quot;POWER_USER_SHAPE_ICON_STYLE_1&quot;}">
              <a:extLst>
                <a:ext uri="{FF2B5EF4-FFF2-40B4-BE49-F238E27FC236}">
                  <a16:creationId xmlns:a16="http://schemas.microsoft.com/office/drawing/2014/main" id="{774AF028-987E-7540-185F-D2FA1DD58B41}"/>
                </a:ext>
              </a:extLst>
            </p:cNvPr>
            <p:cNvGrpSpPr>
              <a:grpSpLocks noChangeAspect="1"/>
            </p:cNvGrpSpPr>
            <p:nvPr/>
          </p:nvGrpSpPr>
          <p:grpSpPr>
            <a:xfrm>
              <a:off x="4694674" y="4551213"/>
              <a:ext cx="684150" cy="684150"/>
              <a:chOff x="10204450" y="2614613"/>
              <a:chExt cx="638175" cy="638175"/>
            </a:xfrm>
            <a:solidFill>
              <a:schemeClr val="accent4"/>
            </a:solidFill>
          </p:grpSpPr>
          <p:sp>
            <p:nvSpPr>
              <p:cNvPr id="107" name="Freeform 127">
                <a:extLst>
                  <a:ext uri="{FF2B5EF4-FFF2-40B4-BE49-F238E27FC236}">
                    <a16:creationId xmlns:a16="http://schemas.microsoft.com/office/drawing/2014/main" id="{0F59EADB-58D6-DBA4-59ED-2CD05121A306}"/>
                  </a:ext>
                </a:extLst>
              </p:cNvPr>
              <p:cNvSpPr>
                <a:spLocks noEditPoints="1"/>
              </p:cNvSpPr>
              <p:nvPr/>
            </p:nvSpPr>
            <p:spPr bwMode="auto">
              <a:xfrm>
                <a:off x="10204450" y="2747963"/>
                <a:ext cx="392113" cy="504825"/>
              </a:xfrm>
              <a:custGeom>
                <a:avLst/>
                <a:gdLst>
                  <a:gd name="T0" fmla="*/ 299 w 656"/>
                  <a:gd name="T1" fmla="*/ 134 h 844"/>
                  <a:gd name="T2" fmla="*/ 299 w 656"/>
                  <a:gd name="T3" fmla="*/ 787 h 844"/>
                  <a:gd name="T4" fmla="*/ 291 w 656"/>
                  <a:gd name="T5" fmla="*/ 802 h 844"/>
                  <a:gd name="T6" fmla="*/ 219 w 656"/>
                  <a:gd name="T7" fmla="*/ 795 h 844"/>
                  <a:gd name="T8" fmla="*/ 219 w 656"/>
                  <a:gd name="T9" fmla="*/ 487 h 844"/>
                  <a:gd name="T10" fmla="*/ 202 w 656"/>
                  <a:gd name="T11" fmla="*/ 470 h 844"/>
                  <a:gd name="T12" fmla="*/ 185 w 656"/>
                  <a:gd name="T13" fmla="*/ 487 h 844"/>
                  <a:gd name="T14" fmla="*/ 185 w 656"/>
                  <a:gd name="T15" fmla="*/ 796 h 844"/>
                  <a:gd name="T16" fmla="*/ 114 w 656"/>
                  <a:gd name="T17" fmla="*/ 802 h 844"/>
                  <a:gd name="T18" fmla="*/ 104 w 656"/>
                  <a:gd name="T19" fmla="*/ 787 h 844"/>
                  <a:gd name="T20" fmla="*/ 104 w 656"/>
                  <a:gd name="T21" fmla="*/ 141 h 844"/>
                  <a:gd name="T22" fmla="*/ 88 w 656"/>
                  <a:gd name="T23" fmla="*/ 124 h 844"/>
                  <a:gd name="T24" fmla="*/ 71 w 656"/>
                  <a:gd name="T25" fmla="*/ 141 h 844"/>
                  <a:gd name="T26" fmla="*/ 71 w 656"/>
                  <a:gd name="T27" fmla="*/ 372 h 844"/>
                  <a:gd name="T28" fmla="*/ 34 w 656"/>
                  <a:gd name="T29" fmla="*/ 323 h 844"/>
                  <a:gd name="T30" fmla="*/ 34 w 656"/>
                  <a:gd name="T31" fmla="*/ 142 h 844"/>
                  <a:gd name="T32" fmla="*/ 133 w 656"/>
                  <a:gd name="T33" fmla="*/ 34 h 844"/>
                  <a:gd name="T34" fmla="*/ 188 w 656"/>
                  <a:gd name="T35" fmla="*/ 113 h 844"/>
                  <a:gd name="T36" fmla="*/ 203 w 656"/>
                  <a:gd name="T37" fmla="*/ 120 h 844"/>
                  <a:gd name="T38" fmla="*/ 217 w 656"/>
                  <a:gd name="T39" fmla="*/ 111 h 844"/>
                  <a:gd name="T40" fmla="*/ 257 w 656"/>
                  <a:gd name="T41" fmla="*/ 33 h 844"/>
                  <a:gd name="T42" fmla="*/ 621 w 656"/>
                  <a:gd name="T43" fmla="*/ 33 h 844"/>
                  <a:gd name="T44" fmla="*/ 579 w 656"/>
                  <a:gd name="T45" fmla="*/ 68 h 844"/>
                  <a:gd name="T46" fmla="*/ 365 w 656"/>
                  <a:gd name="T47" fmla="*/ 68 h 844"/>
                  <a:gd name="T48" fmla="*/ 299 w 656"/>
                  <a:gd name="T49" fmla="*/ 134 h 844"/>
                  <a:gd name="T50" fmla="*/ 656 w 656"/>
                  <a:gd name="T51" fmla="*/ 25 h 844"/>
                  <a:gd name="T52" fmla="*/ 656 w 656"/>
                  <a:gd name="T53" fmla="*/ 17 h 844"/>
                  <a:gd name="T54" fmla="*/ 639 w 656"/>
                  <a:gd name="T55" fmla="*/ 0 h 844"/>
                  <a:gd name="T56" fmla="*/ 247 w 656"/>
                  <a:gd name="T57" fmla="*/ 0 h 844"/>
                  <a:gd name="T58" fmla="*/ 233 w 656"/>
                  <a:gd name="T59" fmla="*/ 9 h 844"/>
                  <a:gd name="T60" fmla="*/ 200 w 656"/>
                  <a:gd name="T61" fmla="*/ 71 h 844"/>
                  <a:gd name="T62" fmla="*/ 156 w 656"/>
                  <a:gd name="T63" fmla="*/ 7 h 844"/>
                  <a:gd name="T64" fmla="*/ 142 w 656"/>
                  <a:gd name="T65" fmla="*/ 0 h 844"/>
                  <a:gd name="T66" fmla="*/ 0 w 656"/>
                  <a:gd name="T67" fmla="*/ 142 h 844"/>
                  <a:gd name="T68" fmla="*/ 0 w 656"/>
                  <a:gd name="T69" fmla="*/ 323 h 844"/>
                  <a:gd name="T70" fmla="*/ 71 w 656"/>
                  <a:gd name="T71" fmla="*/ 406 h 844"/>
                  <a:gd name="T72" fmla="*/ 71 w 656"/>
                  <a:gd name="T73" fmla="*/ 787 h 844"/>
                  <a:gd name="T74" fmla="*/ 99 w 656"/>
                  <a:gd name="T75" fmla="*/ 832 h 844"/>
                  <a:gd name="T76" fmla="*/ 148 w 656"/>
                  <a:gd name="T77" fmla="*/ 844 h 844"/>
                  <a:gd name="T78" fmla="*/ 203 w 656"/>
                  <a:gd name="T79" fmla="*/ 825 h 844"/>
                  <a:gd name="T80" fmla="*/ 264 w 656"/>
                  <a:gd name="T81" fmla="*/ 843 h 844"/>
                  <a:gd name="T82" fmla="*/ 308 w 656"/>
                  <a:gd name="T83" fmla="*/ 831 h 844"/>
                  <a:gd name="T84" fmla="*/ 332 w 656"/>
                  <a:gd name="T85" fmla="*/ 787 h 844"/>
                  <a:gd name="T86" fmla="*/ 332 w 656"/>
                  <a:gd name="T87" fmla="*/ 134 h 844"/>
                  <a:gd name="T88" fmla="*/ 365 w 656"/>
                  <a:gd name="T89" fmla="*/ 102 h 844"/>
                  <a:gd name="T90" fmla="*/ 579 w 656"/>
                  <a:gd name="T91" fmla="*/ 102 h 844"/>
                  <a:gd name="T92" fmla="*/ 656 w 656"/>
                  <a:gd name="T93" fmla="*/ 25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6" h="844">
                    <a:moveTo>
                      <a:pt x="299" y="134"/>
                    </a:moveTo>
                    <a:lnTo>
                      <a:pt x="299" y="787"/>
                    </a:lnTo>
                    <a:cubicBezTo>
                      <a:pt x="299" y="794"/>
                      <a:pt x="296" y="799"/>
                      <a:pt x="291" y="802"/>
                    </a:cubicBezTo>
                    <a:cubicBezTo>
                      <a:pt x="263" y="819"/>
                      <a:pt x="232" y="803"/>
                      <a:pt x="219" y="795"/>
                    </a:cubicBezTo>
                    <a:lnTo>
                      <a:pt x="219" y="487"/>
                    </a:lnTo>
                    <a:cubicBezTo>
                      <a:pt x="219" y="478"/>
                      <a:pt x="211" y="470"/>
                      <a:pt x="202" y="470"/>
                    </a:cubicBezTo>
                    <a:cubicBezTo>
                      <a:pt x="193" y="470"/>
                      <a:pt x="185" y="478"/>
                      <a:pt x="185" y="487"/>
                    </a:cubicBezTo>
                    <a:lnTo>
                      <a:pt x="185" y="796"/>
                    </a:lnTo>
                    <a:cubicBezTo>
                      <a:pt x="158" y="819"/>
                      <a:pt x="129" y="810"/>
                      <a:pt x="114" y="802"/>
                    </a:cubicBezTo>
                    <a:cubicBezTo>
                      <a:pt x="108" y="799"/>
                      <a:pt x="104" y="793"/>
                      <a:pt x="104" y="787"/>
                    </a:cubicBezTo>
                    <a:lnTo>
                      <a:pt x="104" y="141"/>
                    </a:lnTo>
                    <a:cubicBezTo>
                      <a:pt x="104" y="131"/>
                      <a:pt x="97" y="124"/>
                      <a:pt x="88" y="124"/>
                    </a:cubicBezTo>
                    <a:cubicBezTo>
                      <a:pt x="78" y="124"/>
                      <a:pt x="71" y="131"/>
                      <a:pt x="71" y="141"/>
                    </a:cubicBezTo>
                    <a:lnTo>
                      <a:pt x="71" y="372"/>
                    </a:lnTo>
                    <a:cubicBezTo>
                      <a:pt x="49" y="366"/>
                      <a:pt x="34" y="347"/>
                      <a:pt x="34" y="323"/>
                    </a:cubicBezTo>
                    <a:lnTo>
                      <a:pt x="34" y="142"/>
                    </a:lnTo>
                    <a:cubicBezTo>
                      <a:pt x="34" y="85"/>
                      <a:pt x="78" y="38"/>
                      <a:pt x="133" y="34"/>
                    </a:cubicBezTo>
                    <a:lnTo>
                      <a:pt x="188" y="113"/>
                    </a:lnTo>
                    <a:cubicBezTo>
                      <a:pt x="192" y="118"/>
                      <a:pt x="197" y="121"/>
                      <a:pt x="203" y="120"/>
                    </a:cubicBezTo>
                    <a:cubicBezTo>
                      <a:pt x="209" y="120"/>
                      <a:pt x="214" y="116"/>
                      <a:pt x="217" y="111"/>
                    </a:cubicBezTo>
                    <a:lnTo>
                      <a:pt x="257" y="33"/>
                    </a:lnTo>
                    <a:lnTo>
                      <a:pt x="621" y="33"/>
                    </a:lnTo>
                    <a:cubicBezTo>
                      <a:pt x="618" y="53"/>
                      <a:pt x="600" y="68"/>
                      <a:pt x="579" y="68"/>
                    </a:cubicBezTo>
                    <a:lnTo>
                      <a:pt x="365" y="68"/>
                    </a:lnTo>
                    <a:cubicBezTo>
                      <a:pt x="329" y="68"/>
                      <a:pt x="299" y="98"/>
                      <a:pt x="299" y="134"/>
                    </a:cubicBezTo>
                    <a:close/>
                    <a:moveTo>
                      <a:pt x="656" y="25"/>
                    </a:moveTo>
                    <a:lnTo>
                      <a:pt x="656" y="17"/>
                    </a:lnTo>
                    <a:cubicBezTo>
                      <a:pt x="656" y="8"/>
                      <a:pt x="648" y="0"/>
                      <a:pt x="639" y="0"/>
                    </a:cubicBezTo>
                    <a:lnTo>
                      <a:pt x="247" y="0"/>
                    </a:lnTo>
                    <a:cubicBezTo>
                      <a:pt x="241" y="0"/>
                      <a:pt x="236" y="4"/>
                      <a:pt x="233" y="9"/>
                    </a:cubicBezTo>
                    <a:lnTo>
                      <a:pt x="200" y="71"/>
                    </a:lnTo>
                    <a:lnTo>
                      <a:pt x="156" y="7"/>
                    </a:lnTo>
                    <a:cubicBezTo>
                      <a:pt x="153" y="3"/>
                      <a:pt x="147" y="0"/>
                      <a:pt x="142" y="0"/>
                    </a:cubicBezTo>
                    <a:cubicBezTo>
                      <a:pt x="64" y="0"/>
                      <a:pt x="0" y="64"/>
                      <a:pt x="0" y="142"/>
                    </a:cubicBezTo>
                    <a:lnTo>
                      <a:pt x="0" y="323"/>
                    </a:lnTo>
                    <a:cubicBezTo>
                      <a:pt x="0" y="365"/>
                      <a:pt x="31" y="400"/>
                      <a:pt x="71" y="406"/>
                    </a:cubicBezTo>
                    <a:lnTo>
                      <a:pt x="71" y="787"/>
                    </a:lnTo>
                    <a:cubicBezTo>
                      <a:pt x="71" y="806"/>
                      <a:pt x="82" y="823"/>
                      <a:pt x="99" y="832"/>
                    </a:cubicBezTo>
                    <a:cubicBezTo>
                      <a:pt x="109" y="837"/>
                      <a:pt x="127" y="844"/>
                      <a:pt x="148" y="844"/>
                    </a:cubicBezTo>
                    <a:cubicBezTo>
                      <a:pt x="165" y="844"/>
                      <a:pt x="185" y="839"/>
                      <a:pt x="203" y="825"/>
                    </a:cubicBezTo>
                    <a:cubicBezTo>
                      <a:pt x="216" y="833"/>
                      <a:pt x="238" y="843"/>
                      <a:pt x="264" y="843"/>
                    </a:cubicBezTo>
                    <a:cubicBezTo>
                      <a:pt x="278" y="843"/>
                      <a:pt x="293" y="840"/>
                      <a:pt x="308" y="831"/>
                    </a:cubicBezTo>
                    <a:cubicBezTo>
                      <a:pt x="323" y="822"/>
                      <a:pt x="332" y="805"/>
                      <a:pt x="332" y="787"/>
                    </a:cubicBezTo>
                    <a:lnTo>
                      <a:pt x="332" y="134"/>
                    </a:lnTo>
                    <a:cubicBezTo>
                      <a:pt x="332" y="116"/>
                      <a:pt x="347" y="102"/>
                      <a:pt x="365" y="102"/>
                    </a:cubicBezTo>
                    <a:lnTo>
                      <a:pt x="579" y="102"/>
                    </a:lnTo>
                    <a:cubicBezTo>
                      <a:pt x="621" y="102"/>
                      <a:pt x="656" y="67"/>
                      <a:pt x="656" y="25"/>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8" name="Freeform 128">
                <a:extLst>
                  <a:ext uri="{FF2B5EF4-FFF2-40B4-BE49-F238E27FC236}">
                    <a16:creationId xmlns:a16="http://schemas.microsoft.com/office/drawing/2014/main" id="{AAB19692-4657-4FD8-90DE-CAB02A854A0A}"/>
                  </a:ext>
                </a:extLst>
              </p:cNvPr>
              <p:cNvSpPr>
                <a:spLocks noEditPoints="1"/>
              </p:cNvSpPr>
              <p:nvPr/>
            </p:nvSpPr>
            <p:spPr bwMode="auto">
              <a:xfrm>
                <a:off x="10261600" y="2614613"/>
                <a:ext cx="127000" cy="127000"/>
              </a:xfrm>
              <a:custGeom>
                <a:avLst/>
                <a:gdLst>
                  <a:gd name="T0" fmla="*/ 106 w 212"/>
                  <a:gd name="T1" fmla="*/ 34 h 212"/>
                  <a:gd name="T2" fmla="*/ 178 w 212"/>
                  <a:gd name="T3" fmla="*/ 106 h 212"/>
                  <a:gd name="T4" fmla="*/ 106 w 212"/>
                  <a:gd name="T5" fmla="*/ 178 h 212"/>
                  <a:gd name="T6" fmla="*/ 34 w 212"/>
                  <a:gd name="T7" fmla="*/ 106 h 212"/>
                  <a:gd name="T8" fmla="*/ 106 w 212"/>
                  <a:gd name="T9" fmla="*/ 34 h 212"/>
                  <a:gd name="T10" fmla="*/ 106 w 212"/>
                  <a:gd name="T11" fmla="*/ 212 h 212"/>
                  <a:gd name="T12" fmla="*/ 212 w 212"/>
                  <a:gd name="T13" fmla="*/ 106 h 212"/>
                  <a:gd name="T14" fmla="*/ 106 w 212"/>
                  <a:gd name="T15" fmla="*/ 0 h 212"/>
                  <a:gd name="T16" fmla="*/ 0 w 212"/>
                  <a:gd name="T17" fmla="*/ 106 h 212"/>
                  <a:gd name="T18" fmla="*/ 106 w 212"/>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34"/>
                    </a:moveTo>
                    <a:cubicBezTo>
                      <a:pt x="146" y="34"/>
                      <a:pt x="178" y="66"/>
                      <a:pt x="178" y="106"/>
                    </a:cubicBezTo>
                    <a:cubicBezTo>
                      <a:pt x="178" y="146"/>
                      <a:pt x="146" y="178"/>
                      <a:pt x="106" y="178"/>
                    </a:cubicBezTo>
                    <a:cubicBezTo>
                      <a:pt x="66" y="178"/>
                      <a:pt x="34" y="146"/>
                      <a:pt x="34" y="106"/>
                    </a:cubicBezTo>
                    <a:cubicBezTo>
                      <a:pt x="34" y="66"/>
                      <a:pt x="66" y="34"/>
                      <a:pt x="106" y="34"/>
                    </a:cubicBezTo>
                    <a:close/>
                    <a:moveTo>
                      <a:pt x="106" y="212"/>
                    </a:moveTo>
                    <a:cubicBezTo>
                      <a:pt x="164" y="212"/>
                      <a:pt x="212" y="164"/>
                      <a:pt x="212" y="106"/>
                    </a:cubicBezTo>
                    <a:cubicBezTo>
                      <a:pt x="212" y="48"/>
                      <a:pt x="164" y="0"/>
                      <a:pt x="106" y="0"/>
                    </a:cubicBezTo>
                    <a:cubicBezTo>
                      <a:pt x="48" y="0"/>
                      <a:pt x="0" y="48"/>
                      <a:pt x="0" y="106"/>
                    </a:cubicBezTo>
                    <a:cubicBezTo>
                      <a:pt x="0" y="164"/>
                      <a:pt x="48" y="212"/>
                      <a:pt x="106" y="2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09" name="Freeform 129">
                <a:extLst>
                  <a:ext uri="{FF2B5EF4-FFF2-40B4-BE49-F238E27FC236}">
                    <a16:creationId xmlns:a16="http://schemas.microsoft.com/office/drawing/2014/main" id="{8075E2AF-E11F-5A9C-3087-073EB1D9C316}"/>
                  </a:ext>
                </a:extLst>
              </p:cNvPr>
              <p:cNvSpPr>
                <a:spLocks noEditPoints="1"/>
              </p:cNvSpPr>
              <p:nvPr/>
            </p:nvSpPr>
            <p:spPr bwMode="auto">
              <a:xfrm>
                <a:off x="10426700" y="2836863"/>
                <a:ext cx="415925" cy="415925"/>
              </a:xfrm>
              <a:custGeom>
                <a:avLst/>
                <a:gdLst>
                  <a:gd name="T0" fmla="*/ 348 w 696"/>
                  <a:gd name="T1" fmla="*/ 663 h 696"/>
                  <a:gd name="T2" fmla="*/ 34 w 696"/>
                  <a:gd name="T3" fmla="*/ 348 h 696"/>
                  <a:gd name="T4" fmla="*/ 348 w 696"/>
                  <a:gd name="T5" fmla="*/ 34 h 696"/>
                  <a:gd name="T6" fmla="*/ 663 w 696"/>
                  <a:gd name="T7" fmla="*/ 348 h 696"/>
                  <a:gd name="T8" fmla="*/ 348 w 696"/>
                  <a:gd name="T9" fmla="*/ 663 h 696"/>
                  <a:gd name="T10" fmla="*/ 348 w 696"/>
                  <a:gd name="T11" fmla="*/ 0 h 696"/>
                  <a:gd name="T12" fmla="*/ 0 w 696"/>
                  <a:gd name="T13" fmla="*/ 348 h 696"/>
                  <a:gd name="T14" fmla="*/ 348 w 696"/>
                  <a:gd name="T15" fmla="*/ 696 h 696"/>
                  <a:gd name="T16" fmla="*/ 696 w 696"/>
                  <a:gd name="T17" fmla="*/ 348 h 696"/>
                  <a:gd name="T18" fmla="*/ 348 w 696"/>
                  <a:gd name="T1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6" h="696">
                    <a:moveTo>
                      <a:pt x="348" y="663"/>
                    </a:moveTo>
                    <a:cubicBezTo>
                      <a:pt x="175" y="663"/>
                      <a:pt x="34" y="522"/>
                      <a:pt x="34" y="348"/>
                    </a:cubicBezTo>
                    <a:cubicBezTo>
                      <a:pt x="34" y="175"/>
                      <a:pt x="175" y="34"/>
                      <a:pt x="348" y="34"/>
                    </a:cubicBezTo>
                    <a:cubicBezTo>
                      <a:pt x="522" y="34"/>
                      <a:pt x="663" y="175"/>
                      <a:pt x="663" y="348"/>
                    </a:cubicBezTo>
                    <a:cubicBezTo>
                      <a:pt x="663" y="522"/>
                      <a:pt x="522" y="663"/>
                      <a:pt x="348" y="663"/>
                    </a:cubicBezTo>
                    <a:close/>
                    <a:moveTo>
                      <a:pt x="348" y="0"/>
                    </a:moveTo>
                    <a:cubicBezTo>
                      <a:pt x="156" y="0"/>
                      <a:pt x="0" y="156"/>
                      <a:pt x="0" y="348"/>
                    </a:cubicBezTo>
                    <a:cubicBezTo>
                      <a:pt x="0" y="540"/>
                      <a:pt x="156" y="696"/>
                      <a:pt x="348" y="696"/>
                    </a:cubicBezTo>
                    <a:cubicBezTo>
                      <a:pt x="540" y="696"/>
                      <a:pt x="696" y="540"/>
                      <a:pt x="696" y="348"/>
                    </a:cubicBezTo>
                    <a:cubicBezTo>
                      <a:pt x="696" y="156"/>
                      <a:pt x="540" y="0"/>
                      <a:pt x="34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0" name="Freeform 130">
                <a:extLst>
                  <a:ext uri="{FF2B5EF4-FFF2-40B4-BE49-F238E27FC236}">
                    <a16:creationId xmlns:a16="http://schemas.microsoft.com/office/drawing/2014/main" id="{585B6C7F-0C01-27DB-FF04-A753822EE1D8}"/>
                  </a:ext>
                </a:extLst>
              </p:cNvPr>
              <p:cNvSpPr>
                <a:spLocks noEditPoints="1"/>
              </p:cNvSpPr>
              <p:nvPr/>
            </p:nvSpPr>
            <p:spPr bwMode="auto">
              <a:xfrm>
                <a:off x="10607675" y="2955926"/>
                <a:ext cx="160338" cy="115888"/>
              </a:xfrm>
              <a:custGeom>
                <a:avLst/>
                <a:gdLst>
                  <a:gd name="T0" fmla="*/ 45 w 268"/>
                  <a:gd name="T1" fmla="*/ 160 h 193"/>
                  <a:gd name="T2" fmla="*/ 34 w 268"/>
                  <a:gd name="T3" fmla="*/ 148 h 193"/>
                  <a:gd name="T4" fmla="*/ 45 w 268"/>
                  <a:gd name="T5" fmla="*/ 137 h 193"/>
                  <a:gd name="T6" fmla="*/ 57 w 268"/>
                  <a:gd name="T7" fmla="*/ 148 h 193"/>
                  <a:gd name="T8" fmla="*/ 45 w 268"/>
                  <a:gd name="T9" fmla="*/ 160 h 193"/>
                  <a:gd name="T10" fmla="*/ 241 w 268"/>
                  <a:gd name="T11" fmla="*/ 5 h 193"/>
                  <a:gd name="T12" fmla="*/ 71 w 268"/>
                  <a:gd name="T13" fmla="*/ 112 h 193"/>
                  <a:gd name="T14" fmla="*/ 45 w 268"/>
                  <a:gd name="T15" fmla="*/ 103 h 193"/>
                  <a:gd name="T16" fmla="*/ 0 w 268"/>
                  <a:gd name="T17" fmla="*/ 148 h 193"/>
                  <a:gd name="T18" fmla="*/ 45 w 268"/>
                  <a:gd name="T19" fmla="*/ 193 h 193"/>
                  <a:gd name="T20" fmla="*/ 90 w 268"/>
                  <a:gd name="T21" fmla="*/ 148 h 193"/>
                  <a:gd name="T22" fmla="*/ 89 w 268"/>
                  <a:gd name="T23" fmla="*/ 140 h 193"/>
                  <a:gd name="T24" fmla="*/ 258 w 268"/>
                  <a:gd name="T25" fmla="*/ 33 h 193"/>
                  <a:gd name="T26" fmla="*/ 264 w 268"/>
                  <a:gd name="T27" fmla="*/ 10 h 193"/>
                  <a:gd name="T28" fmla="*/ 241 w 268"/>
                  <a:gd name="T29" fmla="*/ 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193">
                    <a:moveTo>
                      <a:pt x="45" y="160"/>
                    </a:moveTo>
                    <a:cubicBezTo>
                      <a:pt x="39" y="160"/>
                      <a:pt x="34" y="155"/>
                      <a:pt x="34" y="148"/>
                    </a:cubicBezTo>
                    <a:cubicBezTo>
                      <a:pt x="34" y="142"/>
                      <a:pt x="39" y="137"/>
                      <a:pt x="45" y="137"/>
                    </a:cubicBezTo>
                    <a:cubicBezTo>
                      <a:pt x="52" y="137"/>
                      <a:pt x="57" y="142"/>
                      <a:pt x="57" y="148"/>
                    </a:cubicBezTo>
                    <a:cubicBezTo>
                      <a:pt x="57" y="155"/>
                      <a:pt x="52" y="160"/>
                      <a:pt x="45" y="160"/>
                    </a:cubicBezTo>
                    <a:close/>
                    <a:moveTo>
                      <a:pt x="241" y="5"/>
                    </a:moveTo>
                    <a:lnTo>
                      <a:pt x="71" y="112"/>
                    </a:lnTo>
                    <a:cubicBezTo>
                      <a:pt x="64" y="106"/>
                      <a:pt x="55" y="103"/>
                      <a:pt x="45" y="103"/>
                    </a:cubicBezTo>
                    <a:cubicBezTo>
                      <a:pt x="20" y="103"/>
                      <a:pt x="0" y="123"/>
                      <a:pt x="0" y="148"/>
                    </a:cubicBezTo>
                    <a:cubicBezTo>
                      <a:pt x="0" y="173"/>
                      <a:pt x="20" y="193"/>
                      <a:pt x="45" y="193"/>
                    </a:cubicBezTo>
                    <a:cubicBezTo>
                      <a:pt x="70" y="193"/>
                      <a:pt x="90" y="173"/>
                      <a:pt x="90" y="148"/>
                    </a:cubicBezTo>
                    <a:cubicBezTo>
                      <a:pt x="90" y="145"/>
                      <a:pt x="90" y="143"/>
                      <a:pt x="89" y="140"/>
                    </a:cubicBezTo>
                    <a:lnTo>
                      <a:pt x="258" y="33"/>
                    </a:lnTo>
                    <a:cubicBezTo>
                      <a:pt x="266" y="28"/>
                      <a:pt x="268" y="18"/>
                      <a:pt x="264" y="10"/>
                    </a:cubicBezTo>
                    <a:cubicBezTo>
                      <a:pt x="259" y="2"/>
                      <a:pt x="248" y="0"/>
                      <a:pt x="241" y="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
            <p:nvSpPr>
              <p:cNvPr id="111" name="Freeform 131">
                <a:extLst>
                  <a:ext uri="{FF2B5EF4-FFF2-40B4-BE49-F238E27FC236}">
                    <a16:creationId xmlns:a16="http://schemas.microsoft.com/office/drawing/2014/main" id="{3FC3200D-B40A-0380-7ADE-280BA44BDF81}"/>
                  </a:ext>
                </a:extLst>
              </p:cNvPr>
              <p:cNvSpPr>
                <a:spLocks/>
              </p:cNvSpPr>
              <p:nvPr/>
            </p:nvSpPr>
            <p:spPr bwMode="auto">
              <a:xfrm>
                <a:off x="10480675" y="2890838"/>
                <a:ext cx="266700" cy="163513"/>
              </a:xfrm>
              <a:custGeom>
                <a:avLst/>
                <a:gdLst>
                  <a:gd name="T0" fmla="*/ 417 w 447"/>
                  <a:gd name="T1" fmla="*/ 99 h 275"/>
                  <a:gd name="T2" fmla="*/ 441 w 447"/>
                  <a:gd name="T3" fmla="*/ 99 h 275"/>
                  <a:gd name="T4" fmla="*/ 441 w 447"/>
                  <a:gd name="T5" fmla="*/ 76 h 275"/>
                  <a:gd name="T6" fmla="*/ 258 w 447"/>
                  <a:gd name="T7" fmla="*/ 0 h 275"/>
                  <a:gd name="T8" fmla="*/ 0 w 447"/>
                  <a:gd name="T9" fmla="*/ 258 h 275"/>
                  <a:gd name="T10" fmla="*/ 17 w 447"/>
                  <a:gd name="T11" fmla="*/ 275 h 275"/>
                  <a:gd name="T12" fmla="*/ 33 w 447"/>
                  <a:gd name="T13" fmla="*/ 258 h 275"/>
                  <a:gd name="T14" fmla="*/ 258 w 447"/>
                  <a:gd name="T15" fmla="*/ 33 h 275"/>
                  <a:gd name="T16" fmla="*/ 417 w 447"/>
                  <a:gd name="T17" fmla="*/ 9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275">
                    <a:moveTo>
                      <a:pt x="417" y="99"/>
                    </a:moveTo>
                    <a:cubicBezTo>
                      <a:pt x="424" y="106"/>
                      <a:pt x="434" y="106"/>
                      <a:pt x="441" y="99"/>
                    </a:cubicBezTo>
                    <a:cubicBezTo>
                      <a:pt x="447" y="93"/>
                      <a:pt x="447" y="82"/>
                      <a:pt x="441" y="76"/>
                    </a:cubicBezTo>
                    <a:cubicBezTo>
                      <a:pt x="392" y="27"/>
                      <a:pt x="327" y="0"/>
                      <a:pt x="258" y="0"/>
                    </a:cubicBezTo>
                    <a:cubicBezTo>
                      <a:pt x="116" y="0"/>
                      <a:pt x="0" y="116"/>
                      <a:pt x="0" y="258"/>
                    </a:cubicBezTo>
                    <a:cubicBezTo>
                      <a:pt x="0" y="267"/>
                      <a:pt x="7" y="275"/>
                      <a:pt x="17" y="275"/>
                    </a:cubicBezTo>
                    <a:cubicBezTo>
                      <a:pt x="26" y="275"/>
                      <a:pt x="33" y="267"/>
                      <a:pt x="33" y="258"/>
                    </a:cubicBezTo>
                    <a:cubicBezTo>
                      <a:pt x="33" y="134"/>
                      <a:pt x="134" y="33"/>
                      <a:pt x="258" y="33"/>
                    </a:cubicBezTo>
                    <a:cubicBezTo>
                      <a:pt x="318" y="33"/>
                      <a:pt x="375" y="57"/>
                      <a:pt x="417" y="99"/>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grpSp>
      </p:grpSp>
    </p:spTree>
    <p:extLst>
      <p:ext uri="{BB962C8B-B14F-4D97-AF65-F5344CB8AC3E}">
        <p14:creationId xmlns:p14="http://schemas.microsoft.com/office/powerpoint/2010/main" val="2338710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AA497F3-5F5D-CA5C-026E-D3ABED7475AF}"/>
              </a:ext>
            </a:extLst>
          </p:cNvPr>
          <p:cNvSpPr txBox="1">
            <a:spLocks/>
          </p:cNvSpPr>
          <p:nvPr/>
        </p:nvSpPr>
        <p:spPr>
          <a:xfrm>
            <a:off x="555349" y="48109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a:defRPr/>
            </a:pPr>
            <a:r>
              <a:rPr lang="ar-SA" sz="2400" b="1">
                <a:solidFill>
                  <a:schemeClr val="accent2"/>
                </a:solidFill>
                <a:latin typeface="Sakkal Majalla" panose="02000000000000000000" pitchFamily="2" charset="-78"/>
                <a:cs typeface="Sakkal Majalla" panose="02000000000000000000" pitchFamily="2" charset="-78"/>
                <a:sym typeface="Calibri"/>
              </a:rPr>
              <a:t>Our managed services are characterized by (1/2) ..</a:t>
            </a:r>
          </a:p>
        </p:txBody>
      </p:sp>
      <p:sp>
        <p:nvSpPr>
          <p:cNvPr id="2" name="TextBox 1">
            <a:extLst>
              <a:ext uri="{FF2B5EF4-FFF2-40B4-BE49-F238E27FC236}">
                <a16:creationId xmlns:a16="http://schemas.microsoft.com/office/drawing/2014/main" id="{498F0310-BCDB-FA33-B252-FB7F3ED1558F}"/>
              </a:ext>
            </a:extLst>
          </p:cNvPr>
          <p:cNvSpPr txBox="1"/>
          <p:nvPr/>
        </p:nvSpPr>
        <p:spPr>
          <a:xfrm flipH="1">
            <a:off x="6066607" y="3308811"/>
            <a:ext cx="2312150" cy="485261"/>
          </a:xfrm>
          <a:prstGeom prst="rect">
            <a:avLst/>
          </a:prstGeom>
          <a:noFill/>
        </p:spPr>
        <p:txBody>
          <a:bodyPr wrap="square" lIns="0" tIns="0" rIns="0" bIns="0" rtlCol="0">
            <a:spAutoFit/>
          </a:bodyPr>
          <a:lstStyle/>
          <a:p>
            <a:pPr>
              <a:lnSpc>
                <a:spcPct val="150000"/>
              </a:lnSpc>
            </a:pPr>
            <a:r>
              <a:rPr lang="ar-SA" sz="1100" b="1">
                <a:solidFill>
                  <a:srgbClr val="475FAB"/>
                </a:solidFill>
                <a:latin typeface="Tajawal" panose="00000500000000000000" pitchFamily="2" charset="-78"/>
                <a:cs typeface="A Jannat LT" panose="01000000000000000000"/>
              </a:rPr>
              <a:t>Work Supervisor</a:t>
            </a:r>
            <a:r>
              <a:rPr lang="en-US" sz="1100" b="1">
                <a:solidFill>
                  <a:srgbClr val="475FAB"/>
                </a:solidFill>
                <a:latin typeface="Tajawal" panose="00000500000000000000" pitchFamily="2" charset="-78"/>
                <a:cs typeface="A Jannat LT" panose="01000000000000000000"/>
              </a:rPr>
              <a:t>Service Delivery Manager</a:t>
            </a:r>
            <a:r>
              <a:rPr lang="ar-SA" sz="1100" b="1">
                <a:solidFill>
                  <a:srgbClr val="475FAB"/>
                </a:solidFill>
                <a:latin typeface="Tajawal" panose="00000500000000000000" pitchFamily="2" charset="-78"/>
                <a:cs typeface="A Jannat LT" panose="01000000000000000000"/>
              </a:rPr>
              <a:t>)</a:t>
            </a:r>
          </a:p>
        </p:txBody>
      </p:sp>
      <p:sp>
        <p:nvSpPr>
          <p:cNvPr id="3" name="TextBox 2">
            <a:extLst>
              <a:ext uri="{FF2B5EF4-FFF2-40B4-BE49-F238E27FC236}">
                <a16:creationId xmlns:a16="http://schemas.microsoft.com/office/drawing/2014/main" id="{FAE3138F-AEAC-5242-7E75-F1AAD9FB2AF7}"/>
              </a:ext>
            </a:extLst>
          </p:cNvPr>
          <p:cNvSpPr txBox="1"/>
          <p:nvPr/>
        </p:nvSpPr>
        <p:spPr>
          <a:xfrm flipH="1">
            <a:off x="1647951" y="3291525"/>
            <a:ext cx="2104053" cy="231345"/>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4"/>
                </a:solidFill>
                <a:latin typeface="Tajawal" panose="00000500000000000000" pitchFamily="2" charset="-78"/>
                <a:cs typeface="A Jannat LT" panose="01000000000000000000"/>
              </a:defRPr>
            </a:lvl1pPr>
          </a:lstStyle>
          <a:p>
            <a:pPr algn="l">
              <a:lnSpc>
                <a:spcPct val="150000"/>
              </a:lnSpc>
            </a:pPr>
            <a:r>
              <a:rPr lang="ar-SA" sz="1100">
                <a:solidFill>
                  <a:srgbClr val="862883"/>
                </a:solidFill>
              </a:rPr>
              <a:t>Supplier management</a:t>
            </a:r>
            <a:endParaRPr lang="en-US" sz="1100">
              <a:solidFill>
                <a:srgbClr val="862883"/>
              </a:solidFill>
            </a:endParaRPr>
          </a:p>
        </p:txBody>
      </p:sp>
      <p:sp>
        <p:nvSpPr>
          <p:cNvPr id="5" name="TextBox 4">
            <a:extLst>
              <a:ext uri="{FF2B5EF4-FFF2-40B4-BE49-F238E27FC236}">
                <a16:creationId xmlns:a16="http://schemas.microsoft.com/office/drawing/2014/main" id="{73D3A094-28D9-05CA-E0CA-1E0EBA8A7C84}"/>
              </a:ext>
            </a:extLst>
          </p:cNvPr>
          <p:cNvSpPr txBox="1"/>
          <p:nvPr/>
        </p:nvSpPr>
        <p:spPr>
          <a:xfrm flipH="1">
            <a:off x="3936120" y="3305844"/>
            <a:ext cx="2104053" cy="480516"/>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3"/>
                </a:solidFill>
                <a:latin typeface="Tajawal" panose="00000500000000000000" pitchFamily="2" charset="-78"/>
                <a:cs typeface="A Jannat LT" panose="01000000000000000000"/>
              </a:defRPr>
            </a:lvl1pPr>
          </a:lstStyle>
          <a:p>
            <a:pPr algn="l">
              <a:lnSpc>
                <a:spcPct val="150000"/>
              </a:lnSpc>
            </a:pPr>
            <a:r>
              <a:rPr lang="ar-SA" sz="1100">
                <a:solidFill>
                  <a:srgbClr val="734492"/>
                </a:solidFill>
              </a:rPr>
              <a:t>Operations management and development</a:t>
            </a:r>
          </a:p>
        </p:txBody>
      </p:sp>
      <p:sp>
        <p:nvSpPr>
          <p:cNvPr id="7" name="TextBox 6">
            <a:extLst>
              <a:ext uri="{FF2B5EF4-FFF2-40B4-BE49-F238E27FC236}">
                <a16:creationId xmlns:a16="http://schemas.microsoft.com/office/drawing/2014/main" id="{8CAF2CCB-103A-1786-B7A0-F16169EAE56D}"/>
              </a:ext>
            </a:extLst>
          </p:cNvPr>
          <p:cNvSpPr txBox="1"/>
          <p:nvPr/>
        </p:nvSpPr>
        <p:spPr>
          <a:xfrm flipH="1">
            <a:off x="8439996" y="3305844"/>
            <a:ext cx="2104053" cy="476477"/>
          </a:xfrm>
          <a:prstGeom prst="rect">
            <a:avLst/>
          </a:prstGeom>
          <a:noFill/>
        </p:spPr>
        <p:txBody>
          <a:bodyPr wrap="square" lIns="0" tIns="0" rIns="0" bIns="0" rtlCol="0">
            <a:spAutoFit/>
          </a:bodyPr>
          <a:lstStyle/>
          <a:p>
            <a:pPr>
              <a:lnSpc>
                <a:spcPct val="150000"/>
              </a:lnSpc>
            </a:pPr>
            <a:r>
              <a:rPr lang="ar-SA" sz="1100" b="1">
                <a:solidFill>
                  <a:srgbClr val="7D49C7"/>
                </a:solidFill>
                <a:latin typeface="Tajawal" panose="00000500000000000000" pitchFamily="2" charset="-78"/>
                <a:cs typeface="A Jannat LT" panose="01000000000000000000"/>
              </a:rPr>
              <a:t>Managed services methodology</a:t>
            </a:r>
            <a:endParaRPr lang="en-US" sz="1100" b="1">
              <a:solidFill>
                <a:srgbClr val="7D49C7"/>
              </a:solidFill>
              <a:latin typeface="Tajawal" panose="00000500000000000000" pitchFamily="2" charset="-78"/>
              <a:cs typeface="A Jannat LT" panose="01000000000000000000"/>
            </a:endParaRPr>
          </a:p>
        </p:txBody>
      </p:sp>
      <p:sp>
        <p:nvSpPr>
          <p:cNvPr id="8" name="Rectangle 7">
            <a:extLst>
              <a:ext uri="{FF2B5EF4-FFF2-40B4-BE49-F238E27FC236}">
                <a16:creationId xmlns:a16="http://schemas.microsoft.com/office/drawing/2014/main" id="{8AC09EA5-3025-3A02-5D0F-A0FD66F08C7E}"/>
              </a:ext>
            </a:extLst>
          </p:cNvPr>
          <p:cNvSpPr>
            <a:spLocks noChangeArrowheads="1"/>
          </p:cNvSpPr>
          <p:nvPr/>
        </p:nvSpPr>
        <p:spPr bwMode="auto">
          <a:xfrm flipH="1">
            <a:off x="8659986" y="1360705"/>
            <a:ext cx="1605609" cy="1842813"/>
          </a:xfrm>
          <a:prstGeom prst="rect">
            <a:avLst/>
          </a:prstGeom>
          <a:solidFill>
            <a:srgbClr val="7D49C7"/>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2" name="Rectangle 11">
            <a:extLst>
              <a:ext uri="{FF2B5EF4-FFF2-40B4-BE49-F238E27FC236}">
                <a16:creationId xmlns:a16="http://schemas.microsoft.com/office/drawing/2014/main" id="{174DAFCB-BAE1-718D-9889-FB6D8CC28D36}"/>
              </a:ext>
            </a:extLst>
          </p:cNvPr>
          <p:cNvSpPr>
            <a:spLocks noChangeArrowheads="1"/>
          </p:cNvSpPr>
          <p:nvPr/>
        </p:nvSpPr>
        <p:spPr bwMode="auto">
          <a:xfrm flipH="1">
            <a:off x="4196803" y="1360705"/>
            <a:ext cx="1603030" cy="1842813"/>
          </a:xfrm>
          <a:prstGeom prst="rect">
            <a:avLst/>
          </a:prstGeom>
          <a:solidFill>
            <a:srgbClr val="734492"/>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3" name="Rectangle 12">
            <a:extLst>
              <a:ext uri="{FF2B5EF4-FFF2-40B4-BE49-F238E27FC236}">
                <a16:creationId xmlns:a16="http://schemas.microsoft.com/office/drawing/2014/main" id="{C9E59241-F501-997D-5E78-C3417EEB653A}"/>
              </a:ext>
            </a:extLst>
          </p:cNvPr>
          <p:cNvSpPr>
            <a:spLocks noChangeArrowheads="1"/>
          </p:cNvSpPr>
          <p:nvPr/>
        </p:nvSpPr>
        <p:spPr bwMode="auto">
          <a:xfrm flipH="1">
            <a:off x="1963924" y="1360705"/>
            <a:ext cx="1605609" cy="1842813"/>
          </a:xfrm>
          <a:prstGeom prst="rect">
            <a:avLst/>
          </a:prstGeom>
          <a:solidFill>
            <a:srgbClr val="862883"/>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4" name="Rectangle 13">
            <a:extLst>
              <a:ext uri="{FF2B5EF4-FFF2-40B4-BE49-F238E27FC236}">
                <a16:creationId xmlns:a16="http://schemas.microsoft.com/office/drawing/2014/main" id="{1B7F2BC8-29C7-8CB1-A6CB-C6D6F637CBFD}"/>
              </a:ext>
            </a:extLst>
          </p:cNvPr>
          <p:cNvSpPr>
            <a:spLocks noChangeArrowheads="1"/>
          </p:cNvSpPr>
          <p:nvPr/>
        </p:nvSpPr>
        <p:spPr bwMode="auto">
          <a:xfrm flipH="1">
            <a:off x="6427103" y="1360705"/>
            <a:ext cx="1605609" cy="1842813"/>
          </a:xfrm>
          <a:prstGeom prst="rect">
            <a:avLst/>
          </a:prstGeom>
          <a:solidFill>
            <a:srgbClr val="475FAB"/>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31" name="Rectangle 30">
            <a:extLst>
              <a:ext uri="{FF2B5EF4-FFF2-40B4-BE49-F238E27FC236}">
                <a16:creationId xmlns:a16="http://schemas.microsoft.com/office/drawing/2014/main" id="{43B1F338-CABA-0633-6BEB-33F21A5414A3}"/>
              </a:ext>
            </a:extLst>
          </p:cNvPr>
          <p:cNvSpPr/>
          <p:nvPr/>
        </p:nvSpPr>
        <p:spPr>
          <a:xfrm>
            <a:off x="8531627" y="3885685"/>
            <a:ext cx="2054945" cy="1772793"/>
          </a:xfrm>
          <a:prstGeom prst="rect">
            <a:avLst/>
          </a:prstGeom>
        </p:spPr>
        <p:txBody>
          <a:bodyPr wrap="square" anchor="t" anchorCtr="0">
            <a:spAutoFit/>
          </a:bodyPr>
          <a:lstStyle/>
          <a:p>
            <a:pPr>
              <a:lnSpc>
                <a:spcPct val="130000"/>
              </a:lnSpc>
            </a:pP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General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Administration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Operations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Maintenance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company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oversees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implementation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projects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focusing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providing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according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best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methodologies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achieving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complete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customer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satisfaction</a:t>
            </a:r>
            <a:r>
              <a:rPr lang="ar-SA" sz="1200" dirty="0">
                <a:solidFill>
                  <a:schemeClr val="bg1">
                    <a:lumMod val="50000"/>
                  </a:schemeClr>
                </a:solidFill>
                <a:latin typeface="Sakkal Majalla" panose="02000000000000000000" pitchFamily="2" charset="-78"/>
                <a:cs typeface="Sakkal Majalla" panose="02000000000000000000" pitchFamily="2" charset="-78"/>
              </a:rPr>
              <a:t>.</a:t>
            </a:r>
          </a:p>
        </p:txBody>
      </p:sp>
      <p:sp>
        <p:nvSpPr>
          <p:cNvPr id="33" name="Rectangle 32">
            <a:extLst>
              <a:ext uri="{FF2B5EF4-FFF2-40B4-BE49-F238E27FC236}">
                <a16:creationId xmlns:a16="http://schemas.microsoft.com/office/drawing/2014/main" id="{2D3E14CD-8FEC-0E9E-1DEF-B5312CDA0A13}"/>
              </a:ext>
            </a:extLst>
          </p:cNvPr>
          <p:cNvSpPr/>
          <p:nvPr/>
        </p:nvSpPr>
        <p:spPr>
          <a:xfrm>
            <a:off x="6258409" y="3885685"/>
            <a:ext cx="2054945" cy="2751522"/>
          </a:xfrm>
          <a:prstGeom prst="rect">
            <a:avLst/>
          </a:prstGeom>
        </p:spPr>
        <p:txBody>
          <a:bodyPr wrap="square" anchor="t" anchorCtr="0">
            <a:spAutoFit/>
          </a:bodyPr>
          <a:lstStyle/>
          <a:p>
            <a:pPr>
              <a:lnSpc>
                <a:spcPct val="120000"/>
              </a:lnSpc>
            </a:pP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are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appointing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Operations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daily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operations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task</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distribution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respond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requests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reports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track</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them</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meet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requirements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Level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Agreement</a:t>
            </a:r>
            <a:r>
              <a:rPr lang="ar-SA" sz="1200" dirty="0">
                <a:solidFill>
                  <a:schemeClr val="bg1">
                    <a:lumMod val="50000"/>
                  </a:schemeClr>
                </a:solidFill>
                <a:latin typeface="Sakkal Majalla" panose="02000000000000000000" pitchFamily="2" charset="-78"/>
                <a:cs typeface="Sakkal Majalla" panose="02000000000000000000" pitchFamily="2" charset="-78"/>
              </a:rPr>
              <a:t>.</a:t>
            </a:r>
            <a:r>
              <a:rPr lang="en-US" sz="1200" dirty="0">
                <a:solidFill>
                  <a:schemeClr val="bg1">
                    <a:lumMod val="50000"/>
                  </a:schemeClr>
                </a:solidFill>
                <a:latin typeface="Sakkal Majalla" panose="02000000000000000000" pitchFamily="2" charset="-78"/>
                <a:cs typeface="Sakkal Majalla" panose="02000000000000000000" pitchFamily="2" charset="-78"/>
              </a:rPr>
              <a:t>Service Level Agreement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Exceeding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expectations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targets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Customer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Operations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also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issues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reports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compliance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with</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Level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Agreement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terms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periodic</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performance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reports</a:t>
            </a:r>
            <a:r>
              <a:rPr lang="ar-SA" sz="1200" dirty="0">
                <a:solidFill>
                  <a:schemeClr val="bg1">
                    <a:lumMod val="50000"/>
                  </a:schemeClr>
                </a:solidFill>
                <a:latin typeface="Sakkal Majalla" panose="02000000000000000000" pitchFamily="2" charset="-78"/>
                <a:cs typeface="Sakkal Majalla" panose="02000000000000000000" pitchFamily="2" charset="-78"/>
              </a:rPr>
              <a:t>.</a:t>
            </a:r>
          </a:p>
        </p:txBody>
      </p:sp>
      <p:sp>
        <p:nvSpPr>
          <p:cNvPr id="40" name="Rectangle 39">
            <a:extLst>
              <a:ext uri="{FF2B5EF4-FFF2-40B4-BE49-F238E27FC236}">
                <a16:creationId xmlns:a16="http://schemas.microsoft.com/office/drawing/2014/main" id="{1C36596F-EDB5-3A4C-3D17-669FDFC78132}"/>
              </a:ext>
            </a:extLst>
          </p:cNvPr>
          <p:cNvSpPr/>
          <p:nvPr/>
        </p:nvSpPr>
        <p:spPr>
          <a:xfrm>
            <a:off x="4030668" y="3885685"/>
            <a:ext cx="2054945" cy="2160848"/>
          </a:xfrm>
          <a:prstGeom prst="rect">
            <a:avLst/>
          </a:prstGeom>
        </p:spPr>
        <p:txBody>
          <a:bodyPr wrap="square" anchor="t" anchorCtr="0">
            <a:spAutoFit/>
          </a:bodyPr>
          <a:lstStyle/>
          <a:p>
            <a:pPr>
              <a:lnSpc>
                <a:spcPct val="112000"/>
              </a:lnSpc>
            </a:pP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primarily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rely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standard</a:t>
            </a:r>
            <a:r>
              <a:rPr lang="ar-SA" sz="1200" dirty="0">
                <a:solidFill>
                  <a:schemeClr val="bg1">
                    <a:lumMod val="50000"/>
                  </a:schemeClr>
                </a:solidFill>
                <a:latin typeface="Sakkal Majalla" panose="02000000000000000000" pitchFamily="2" charset="-78"/>
                <a:cs typeface="Sakkal Majalla" panose="02000000000000000000" pitchFamily="2" charset="-78"/>
              </a:rPr>
              <a:t> IT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methodology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implement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services</a:t>
            </a:r>
            <a:r>
              <a:rPr lang="ar-SA" sz="1200" dirty="0">
                <a:solidFill>
                  <a:schemeClr val="bg1">
                    <a:lumMod val="50000"/>
                  </a:schemeClr>
                </a:solidFill>
                <a:latin typeface="Sakkal Majalla" panose="02000000000000000000" pitchFamily="2" charset="-78"/>
                <a:cs typeface="Sakkal Majalla" panose="02000000000000000000" pitchFamily="2" charset="-78"/>
              </a:rPr>
              <a:t>.</a:t>
            </a:r>
            <a:r>
              <a:rPr lang="en-US" sz="1200" dirty="0">
                <a:solidFill>
                  <a:schemeClr val="bg1">
                    <a:lumMod val="50000"/>
                  </a:schemeClr>
                </a:solidFill>
                <a:latin typeface="Sakkal Majalla" panose="02000000000000000000" pitchFamily="2" charset="-78"/>
                <a:cs typeface="Sakkal Majalla" panose="02000000000000000000" pitchFamily="2" charset="-78"/>
              </a:rPr>
              <a:t>ITIL4</a:t>
            </a:r>
            <a:r>
              <a:rPr lang="ar-SA" sz="1200" dirty="0" err="1">
                <a:solidFill>
                  <a:schemeClr val="bg1">
                    <a:lumMod val="50000"/>
                  </a:schemeClr>
                </a:solidFill>
                <a:latin typeface="Sakkal Majalla" panose="02000000000000000000" pitchFamily="2" charset="-78"/>
                <a:cs typeface="Sakkal Majalla" panose="02000000000000000000" pitchFamily="2" charset="-78"/>
              </a:rPr>
              <a:t>Our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include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comprehensive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active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employees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operations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technical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components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information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systems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vendor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change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quality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assurance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business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continuity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continuous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process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improvement</a:t>
            </a:r>
            <a:r>
              <a:rPr lang="ar-SA" sz="1200" dirty="0">
                <a:solidFill>
                  <a:schemeClr val="bg1">
                    <a:lumMod val="50000"/>
                  </a:schemeClr>
                </a:solidFill>
                <a:latin typeface="Sakkal Majalla" panose="02000000000000000000" pitchFamily="2" charset="-78"/>
                <a:cs typeface="Sakkal Majalla" panose="02000000000000000000" pitchFamily="2" charset="-78"/>
              </a:rPr>
              <a:t>.</a:t>
            </a:r>
          </a:p>
        </p:txBody>
      </p:sp>
      <p:sp>
        <p:nvSpPr>
          <p:cNvPr id="41" name="Rectangle 40">
            <a:extLst>
              <a:ext uri="{FF2B5EF4-FFF2-40B4-BE49-F238E27FC236}">
                <a16:creationId xmlns:a16="http://schemas.microsoft.com/office/drawing/2014/main" id="{D7326133-B23E-9575-A824-556C5129527B}"/>
              </a:ext>
            </a:extLst>
          </p:cNvPr>
          <p:cNvSpPr/>
          <p:nvPr/>
        </p:nvSpPr>
        <p:spPr>
          <a:xfrm>
            <a:off x="1754167" y="3885685"/>
            <a:ext cx="2109251" cy="2252924"/>
          </a:xfrm>
          <a:prstGeom prst="rect">
            <a:avLst/>
          </a:prstGeom>
        </p:spPr>
        <p:txBody>
          <a:bodyPr wrap="square" anchor="t" anchorCtr="0">
            <a:spAutoFit/>
          </a:bodyPr>
          <a:lstStyle/>
          <a:p>
            <a:pPr>
              <a:lnSpc>
                <a:spcPct val="130000"/>
              </a:lnSpc>
            </a:pP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escalation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reports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issues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incidents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with</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suppliers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according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their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approved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level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agreements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diligently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persistently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follow</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up</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escalated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reports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until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are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closed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are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restored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security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restored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security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vulnerabilities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are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closed</a:t>
            </a:r>
            <a:r>
              <a:rPr lang="ar-SA" sz="1200" dirty="0">
                <a:solidFill>
                  <a:schemeClr val="bg1">
                    <a:lumMod val="50000"/>
                  </a:schemeClr>
                </a:solidFill>
                <a:latin typeface="Sakkal Majalla" panose="02000000000000000000" pitchFamily="2" charset="-78"/>
                <a:cs typeface="Sakkal Majalla" panose="02000000000000000000" pitchFamily="2" charset="-78"/>
              </a:rPr>
              <a:t>.</a:t>
            </a:r>
          </a:p>
        </p:txBody>
      </p:sp>
      <p:sp>
        <p:nvSpPr>
          <p:cNvPr id="46" name="Arrow: Chevron 45">
            <a:extLst>
              <a:ext uri="{FF2B5EF4-FFF2-40B4-BE49-F238E27FC236}">
                <a16:creationId xmlns:a16="http://schemas.microsoft.com/office/drawing/2014/main" id="{EAE0576A-89B5-7B5E-C2DD-160F0AF72D28}"/>
              </a:ext>
            </a:extLst>
          </p:cNvPr>
          <p:cNvSpPr/>
          <p:nvPr/>
        </p:nvSpPr>
        <p:spPr>
          <a:xfrm flipH="1">
            <a:off x="8206585" y="1933773"/>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tx1"/>
              </a:solidFill>
            </a:endParaRPr>
          </a:p>
        </p:txBody>
      </p:sp>
      <p:sp>
        <p:nvSpPr>
          <p:cNvPr id="47" name="Arrow: Chevron 46">
            <a:extLst>
              <a:ext uri="{FF2B5EF4-FFF2-40B4-BE49-F238E27FC236}">
                <a16:creationId xmlns:a16="http://schemas.microsoft.com/office/drawing/2014/main" id="{E4FE8233-931F-0306-4AB8-8DCF9B853325}"/>
              </a:ext>
            </a:extLst>
          </p:cNvPr>
          <p:cNvSpPr/>
          <p:nvPr/>
        </p:nvSpPr>
        <p:spPr>
          <a:xfrm flipH="1">
            <a:off x="5971731" y="1915398"/>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tx1"/>
              </a:solidFill>
            </a:endParaRPr>
          </a:p>
        </p:txBody>
      </p:sp>
      <p:sp>
        <p:nvSpPr>
          <p:cNvPr id="48" name="Arrow: Chevron 47">
            <a:extLst>
              <a:ext uri="{FF2B5EF4-FFF2-40B4-BE49-F238E27FC236}">
                <a16:creationId xmlns:a16="http://schemas.microsoft.com/office/drawing/2014/main" id="{1CA37A82-4EB9-CC61-75F3-5CBAF1F67613}"/>
              </a:ext>
            </a:extLst>
          </p:cNvPr>
          <p:cNvSpPr/>
          <p:nvPr/>
        </p:nvSpPr>
        <p:spPr>
          <a:xfrm flipH="1">
            <a:off x="3761421" y="1905865"/>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tx1"/>
              </a:solidFill>
            </a:endParaRPr>
          </a:p>
        </p:txBody>
      </p:sp>
      <p:grpSp>
        <p:nvGrpSpPr>
          <p:cNvPr id="16" name="Flow_chart4" descr="{&quot;Key&quot;:&quot;POWER_USER_SHAPE_ICON&quot;,&quot;Value&quot;:&quot;POWER_USER_SHAPE_ICON_STYLE_1&quot;}">
            <a:extLst>
              <a:ext uri="{FF2B5EF4-FFF2-40B4-BE49-F238E27FC236}">
                <a16:creationId xmlns:a16="http://schemas.microsoft.com/office/drawing/2014/main" id="{B4230A39-96F0-145A-ACAB-540DACD12800}"/>
              </a:ext>
            </a:extLst>
          </p:cNvPr>
          <p:cNvGrpSpPr>
            <a:grpSpLocks noChangeAspect="1"/>
          </p:cNvGrpSpPr>
          <p:nvPr/>
        </p:nvGrpSpPr>
        <p:grpSpPr>
          <a:xfrm>
            <a:off x="9140187" y="1877290"/>
            <a:ext cx="620320" cy="762000"/>
            <a:chOff x="5622926" y="5803901"/>
            <a:chExt cx="257175" cy="315913"/>
          </a:xfrm>
          <a:solidFill>
            <a:schemeClr val="bg1"/>
          </a:solidFill>
        </p:grpSpPr>
        <p:sp>
          <p:nvSpPr>
            <p:cNvPr id="17" name="Freeform 267">
              <a:extLst>
                <a:ext uri="{FF2B5EF4-FFF2-40B4-BE49-F238E27FC236}">
                  <a16:creationId xmlns:a16="http://schemas.microsoft.com/office/drawing/2014/main" id="{536077F6-C809-5307-C6EE-9753E0882174}"/>
                </a:ext>
              </a:extLst>
            </p:cNvPr>
            <p:cNvSpPr>
              <a:spLocks/>
            </p:cNvSpPr>
            <p:nvPr/>
          </p:nvSpPr>
          <p:spPr bwMode="auto">
            <a:xfrm>
              <a:off x="5813426" y="6053138"/>
              <a:ext cx="66675" cy="66675"/>
            </a:xfrm>
            <a:custGeom>
              <a:avLst/>
              <a:gdLst>
                <a:gd name="T0" fmla="*/ 17 w 328"/>
                <a:gd name="T1" fmla="*/ 310 h 328"/>
                <a:gd name="T2" fmla="*/ 33 w 328"/>
                <a:gd name="T3" fmla="*/ 310 h 328"/>
                <a:gd name="T4" fmla="*/ 33 w 328"/>
                <a:gd name="T5" fmla="*/ 33 h 328"/>
                <a:gd name="T6" fmla="*/ 270 w 328"/>
                <a:gd name="T7" fmla="*/ 33 h 328"/>
                <a:gd name="T8" fmla="*/ 5 w 328"/>
                <a:gd name="T9" fmla="*/ 298 h 328"/>
                <a:gd name="T10" fmla="*/ 17 w 328"/>
                <a:gd name="T11" fmla="*/ 310 h 328"/>
                <a:gd name="T12" fmla="*/ 33 w 328"/>
                <a:gd name="T13" fmla="*/ 310 h 328"/>
                <a:gd name="T14" fmla="*/ 17 w 328"/>
                <a:gd name="T15" fmla="*/ 310 h 328"/>
                <a:gd name="T16" fmla="*/ 29 w 328"/>
                <a:gd name="T17" fmla="*/ 322 h 328"/>
                <a:gd name="T18" fmla="*/ 322 w 328"/>
                <a:gd name="T19" fmla="*/ 29 h 328"/>
                <a:gd name="T20" fmla="*/ 326 w 328"/>
                <a:gd name="T21" fmla="*/ 10 h 328"/>
                <a:gd name="T22" fmla="*/ 310 w 328"/>
                <a:gd name="T23" fmla="*/ 0 h 328"/>
                <a:gd name="T24" fmla="*/ 17 w 328"/>
                <a:gd name="T25" fmla="*/ 0 h 328"/>
                <a:gd name="T26" fmla="*/ 5 w 328"/>
                <a:gd name="T27" fmla="*/ 5 h 328"/>
                <a:gd name="T28" fmla="*/ 0 w 328"/>
                <a:gd name="T29" fmla="*/ 17 h 328"/>
                <a:gd name="T30" fmla="*/ 0 w 328"/>
                <a:gd name="T31" fmla="*/ 310 h 328"/>
                <a:gd name="T32" fmla="*/ 10 w 328"/>
                <a:gd name="T33" fmla="*/ 325 h 328"/>
                <a:gd name="T34" fmla="*/ 29 w 328"/>
                <a:gd name="T35" fmla="*/ 322 h 328"/>
                <a:gd name="T36" fmla="*/ 17 w 328"/>
                <a:gd name="T37" fmla="*/ 31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28">
                  <a:moveTo>
                    <a:pt x="17" y="310"/>
                  </a:moveTo>
                  <a:lnTo>
                    <a:pt x="33" y="310"/>
                  </a:lnTo>
                  <a:lnTo>
                    <a:pt x="33" y="33"/>
                  </a:lnTo>
                  <a:lnTo>
                    <a:pt x="270" y="33"/>
                  </a:lnTo>
                  <a:lnTo>
                    <a:pt x="5" y="298"/>
                  </a:lnTo>
                  <a:lnTo>
                    <a:pt x="17" y="310"/>
                  </a:lnTo>
                  <a:lnTo>
                    <a:pt x="33" y="310"/>
                  </a:lnTo>
                  <a:lnTo>
                    <a:pt x="17" y="310"/>
                  </a:lnTo>
                  <a:lnTo>
                    <a:pt x="29" y="322"/>
                  </a:lnTo>
                  <a:lnTo>
                    <a:pt x="322" y="29"/>
                  </a:lnTo>
                  <a:cubicBezTo>
                    <a:pt x="327" y="24"/>
                    <a:pt x="328" y="17"/>
                    <a:pt x="326" y="10"/>
                  </a:cubicBezTo>
                  <a:cubicBezTo>
                    <a:pt x="323" y="4"/>
                    <a:pt x="317" y="0"/>
                    <a:pt x="310" y="0"/>
                  </a:cubicBezTo>
                  <a:lnTo>
                    <a:pt x="17" y="0"/>
                  </a:lnTo>
                  <a:cubicBezTo>
                    <a:pt x="12" y="0"/>
                    <a:pt x="8" y="2"/>
                    <a:pt x="5" y="5"/>
                  </a:cubicBezTo>
                  <a:cubicBezTo>
                    <a:pt x="2" y="8"/>
                    <a:pt x="0" y="12"/>
                    <a:pt x="0" y="17"/>
                  </a:cubicBezTo>
                  <a:lnTo>
                    <a:pt x="0" y="310"/>
                  </a:lnTo>
                  <a:cubicBezTo>
                    <a:pt x="0" y="317"/>
                    <a:pt x="4" y="323"/>
                    <a:pt x="10" y="325"/>
                  </a:cubicBezTo>
                  <a:cubicBezTo>
                    <a:pt x="17" y="328"/>
                    <a:pt x="24" y="327"/>
                    <a:pt x="29" y="322"/>
                  </a:cubicBezTo>
                  <a:lnTo>
                    <a:pt x="17" y="3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269">
              <a:extLst>
                <a:ext uri="{FF2B5EF4-FFF2-40B4-BE49-F238E27FC236}">
                  <a16:creationId xmlns:a16="http://schemas.microsoft.com/office/drawing/2014/main" id="{15672374-CB48-94B4-C65A-849CC0E8E634}"/>
                </a:ext>
              </a:extLst>
            </p:cNvPr>
            <p:cNvSpPr>
              <a:spLocks/>
            </p:cNvSpPr>
            <p:nvPr/>
          </p:nvSpPr>
          <p:spPr bwMode="auto">
            <a:xfrm>
              <a:off x="5622926" y="5803901"/>
              <a:ext cx="257175" cy="315913"/>
            </a:xfrm>
            <a:custGeom>
              <a:avLst/>
              <a:gdLst>
                <a:gd name="T0" fmla="*/ 942 w 1252"/>
                <a:gd name="T1" fmla="*/ 1521 h 1538"/>
                <a:gd name="T2" fmla="*/ 958 w 1252"/>
                <a:gd name="T3" fmla="*/ 1521 h 1538"/>
                <a:gd name="T4" fmla="*/ 958 w 1252"/>
                <a:gd name="T5" fmla="*/ 1244 h 1538"/>
                <a:gd name="T6" fmla="*/ 1235 w 1252"/>
                <a:gd name="T7" fmla="*/ 1244 h 1538"/>
                <a:gd name="T8" fmla="*/ 1247 w 1252"/>
                <a:gd name="T9" fmla="*/ 1240 h 1538"/>
                <a:gd name="T10" fmla="*/ 1252 w 1252"/>
                <a:gd name="T11" fmla="*/ 1228 h 1538"/>
                <a:gd name="T12" fmla="*/ 1252 w 1252"/>
                <a:gd name="T13" fmla="*/ 17 h 1538"/>
                <a:gd name="T14" fmla="*/ 1247 w 1252"/>
                <a:gd name="T15" fmla="*/ 5 h 1538"/>
                <a:gd name="T16" fmla="*/ 1235 w 1252"/>
                <a:gd name="T17" fmla="*/ 0 h 1538"/>
                <a:gd name="T18" fmla="*/ 17 w 1252"/>
                <a:gd name="T19" fmla="*/ 0 h 1538"/>
                <a:gd name="T20" fmla="*/ 5 w 1252"/>
                <a:gd name="T21" fmla="*/ 5 h 1538"/>
                <a:gd name="T22" fmla="*/ 0 w 1252"/>
                <a:gd name="T23" fmla="*/ 17 h 1538"/>
                <a:gd name="T24" fmla="*/ 0 w 1252"/>
                <a:gd name="T25" fmla="*/ 1228 h 1538"/>
                <a:gd name="T26" fmla="*/ 0 w 1252"/>
                <a:gd name="T27" fmla="*/ 1521 h 1538"/>
                <a:gd name="T28" fmla="*/ 5 w 1252"/>
                <a:gd name="T29" fmla="*/ 1533 h 1538"/>
                <a:gd name="T30" fmla="*/ 17 w 1252"/>
                <a:gd name="T31" fmla="*/ 1538 h 1538"/>
                <a:gd name="T32" fmla="*/ 942 w 1252"/>
                <a:gd name="T33" fmla="*/ 1538 h 1538"/>
                <a:gd name="T34" fmla="*/ 954 w 1252"/>
                <a:gd name="T35" fmla="*/ 1533 h 1538"/>
                <a:gd name="T36" fmla="*/ 958 w 1252"/>
                <a:gd name="T37" fmla="*/ 1521 h 1538"/>
                <a:gd name="T38" fmla="*/ 942 w 1252"/>
                <a:gd name="T39" fmla="*/ 1521 h 1538"/>
                <a:gd name="T40" fmla="*/ 942 w 1252"/>
                <a:gd name="T41" fmla="*/ 1504 h 1538"/>
                <a:gd name="T42" fmla="*/ 34 w 1252"/>
                <a:gd name="T43" fmla="*/ 1504 h 1538"/>
                <a:gd name="T44" fmla="*/ 34 w 1252"/>
                <a:gd name="T45" fmla="*/ 1228 h 1538"/>
                <a:gd name="T46" fmla="*/ 34 w 1252"/>
                <a:gd name="T47" fmla="*/ 34 h 1538"/>
                <a:gd name="T48" fmla="*/ 1219 w 1252"/>
                <a:gd name="T49" fmla="*/ 34 h 1538"/>
                <a:gd name="T50" fmla="*/ 1219 w 1252"/>
                <a:gd name="T51" fmla="*/ 1211 h 1538"/>
                <a:gd name="T52" fmla="*/ 942 w 1252"/>
                <a:gd name="T53" fmla="*/ 1211 h 1538"/>
                <a:gd name="T54" fmla="*/ 930 w 1252"/>
                <a:gd name="T55" fmla="*/ 1216 h 1538"/>
                <a:gd name="T56" fmla="*/ 925 w 1252"/>
                <a:gd name="T57" fmla="*/ 1228 h 1538"/>
                <a:gd name="T58" fmla="*/ 925 w 1252"/>
                <a:gd name="T59" fmla="*/ 1521 h 1538"/>
                <a:gd name="T60" fmla="*/ 942 w 1252"/>
                <a:gd name="T61" fmla="*/ 1521 h 1538"/>
                <a:gd name="T62" fmla="*/ 942 w 1252"/>
                <a:gd name="T63" fmla="*/ 1504 h 1538"/>
                <a:gd name="T64" fmla="*/ 942 w 1252"/>
                <a:gd name="T65" fmla="*/ 1521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2" h="1538">
                  <a:moveTo>
                    <a:pt x="942" y="1521"/>
                  </a:moveTo>
                  <a:lnTo>
                    <a:pt x="958" y="1521"/>
                  </a:lnTo>
                  <a:lnTo>
                    <a:pt x="958" y="1244"/>
                  </a:lnTo>
                  <a:lnTo>
                    <a:pt x="1235" y="1244"/>
                  </a:lnTo>
                  <a:cubicBezTo>
                    <a:pt x="1240" y="1244"/>
                    <a:pt x="1244" y="1243"/>
                    <a:pt x="1247" y="1240"/>
                  </a:cubicBezTo>
                  <a:cubicBezTo>
                    <a:pt x="1250" y="1236"/>
                    <a:pt x="1252" y="1232"/>
                    <a:pt x="1252" y="1228"/>
                  </a:cubicBezTo>
                  <a:lnTo>
                    <a:pt x="1252" y="17"/>
                  </a:lnTo>
                  <a:cubicBezTo>
                    <a:pt x="1252" y="12"/>
                    <a:pt x="1250" y="8"/>
                    <a:pt x="1247" y="5"/>
                  </a:cubicBezTo>
                  <a:cubicBezTo>
                    <a:pt x="1244" y="2"/>
                    <a:pt x="1240" y="0"/>
                    <a:pt x="1235" y="0"/>
                  </a:cubicBezTo>
                  <a:lnTo>
                    <a:pt x="17" y="0"/>
                  </a:lnTo>
                  <a:cubicBezTo>
                    <a:pt x="13" y="0"/>
                    <a:pt x="8" y="2"/>
                    <a:pt x="5" y="5"/>
                  </a:cubicBezTo>
                  <a:cubicBezTo>
                    <a:pt x="2" y="8"/>
                    <a:pt x="0" y="13"/>
                    <a:pt x="0" y="17"/>
                  </a:cubicBezTo>
                  <a:lnTo>
                    <a:pt x="0" y="1228"/>
                  </a:lnTo>
                  <a:lnTo>
                    <a:pt x="0" y="1521"/>
                  </a:lnTo>
                  <a:cubicBezTo>
                    <a:pt x="0" y="1525"/>
                    <a:pt x="2" y="1530"/>
                    <a:pt x="5" y="1533"/>
                  </a:cubicBezTo>
                  <a:cubicBezTo>
                    <a:pt x="8" y="1536"/>
                    <a:pt x="13" y="1538"/>
                    <a:pt x="17" y="1538"/>
                  </a:cubicBezTo>
                  <a:lnTo>
                    <a:pt x="942" y="1538"/>
                  </a:lnTo>
                  <a:cubicBezTo>
                    <a:pt x="946" y="1538"/>
                    <a:pt x="950" y="1536"/>
                    <a:pt x="954" y="1533"/>
                  </a:cubicBezTo>
                  <a:cubicBezTo>
                    <a:pt x="957" y="1530"/>
                    <a:pt x="958" y="1525"/>
                    <a:pt x="958" y="1521"/>
                  </a:cubicBezTo>
                  <a:lnTo>
                    <a:pt x="942" y="1521"/>
                  </a:lnTo>
                  <a:lnTo>
                    <a:pt x="942" y="1504"/>
                  </a:lnTo>
                  <a:lnTo>
                    <a:pt x="34" y="1504"/>
                  </a:lnTo>
                  <a:lnTo>
                    <a:pt x="34" y="1228"/>
                  </a:lnTo>
                  <a:lnTo>
                    <a:pt x="34" y="34"/>
                  </a:lnTo>
                  <a:lnTo>
                    <a:pt x="1219" y="34"/>
                  </a:lnTo>
                  <a:lnTo>
                    <a:pt x="1219" y="1211"/>
                  </a:lnTo>
                  <a:lnTo>
                    <a:pt x="942" y="1211"/>
                  </a:lnTo>
                  <a:cubicBezTo>
                    <a:pt x="937" y="1211"/>
                    <a:pt x="933" y="1213"/>
                    <a:pt x="930" y="1216"/>
                  </a:cubicBezTo>
                  <a:cubicBezTo>
                    <a:pt x="927" y="1219"/>
                    <a:pt x="925" y="1223"/>
                    <a:pt x="925" y="1228"/>
                  </a:cubicBezTo>
                  <a:lnTo>
                    <a:pt x="925" y="1521"/>
                  </a:lnTo>
                  <a:lnTo>
                    <a:pt x="942" y="1521"/>
                  </a:lnTo>
                  <a:lnTo>
                    <a:pt x="942" y="1504"/>
                  </a:lnTo>
                  <a:lnTo>
                    <a:pt x="942" y="1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270">
              <a:extLst>
                <a:ext uri="{FF2B5EF4-FFF2-40B4-BE49-F238E27FC236}">
                  <a16:creationId xmlns:a16="http://schemas.microsoft.com/office/drawing/2014/main" id="{26EA92A1-6626-2932-0E4B-DF86472E4958}"/>
                </a:ext>
              </a:extLst>
            </p:cNvPr>
            <p:cNvSpPr>
              <a:spLocks noChangeArrowheads="1"/>
            </p:cNvSpPr>
            <p:nvPr/>
          </p:nvSpPr>
          <p:spPr bwMode="auto">
            <a:xfrm>
              <a:off x="5662613" y="6075363"/>
              <a:ext cx="114300"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271">
              <a:extLst>
                <a:ext uri="{FF2B5EF4-FFF2-40B4-BE49-F238E27FC236}">
                  <a16:creationId xmlns:a16="http://schemas.microsoft.com/office/drawing/2014/main" id="{1F8520A4-B64C-1364-24E6-AA9200A25DF2}"/>
                </a:ext>
              </a:extLst>
            </p:cNvPr>
            <p:cNvSpPr>
              <a:spLocks noChangeArrowheads="1"/>
            </p:cNvSpPr>
            <p:nvPr/>
          </p:nvSpPr>
          <p:spPr bwMode="auto">
            <a:xfrm>
              <a:off x="5662613" y="6051551"/>
              <a:ext cx="133350"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72">
              <a:extLst>
                <a:ext uri="{FF2B5EF4-FFF2-40B4-BE49-F238E27FC236}">
                  <a16:creationId xmlns:a16="http://schemas.microsoft.com/office/drawing/2014/main" id="{72C416E1-0C98-4EC6-620C-B97979B5BFD7}"/>
                </a:ext>
              </a:extLst>
            </p:cNvPr>
            <p:cNvSpPr>
              <a:spLocks noChangeArrowheads="1"/>
            </p:cNvSpPr>
            <p:nvPr/>
          </p:nvSpPr>
          <p:spPr bwMode="auto">
            <a:xfrm>
              <a:off x="5662613" y="5848351"/>
              <a:ext cx="17463"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73">
              <a:extLst>
                <a:ext uri="{FF2B5EF4-FFF2-40B4-BE49-F238E27FC236}">
                  <a16:creationId xmlns:a16="http://schemas.microsoft.com/office/drawing/2014/main" id="{50FB67B7-460B-866B-6702-6C020B32FA44}"/>
                </a:ext>
              </a:extLst>
            </p:cNvPr>
            <p:cNvSpPr>
              <a:spLocks noChangeArrowheads="1"/>
            </p:cNvSpPr>
            <p:nvPr/>
          </p:nvSpPr>
          <p:spPr bwMode="auto">
            <a:xfrm>
              <a:off x="5810251" y="5848351"/>
              <a:ext cx="33338"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275">
              <a:extLst>
                <a:ext uri="{FF2B5EF4-FFF2-40B4-BE49-F238E27FC236}">
                  <a16:creationId xmlns:a16="http://schemas.microsoft.com/office/drawing/2014/main" id="{05631B6D-BEA6-AB52-BC5E-B964818936B6}"/>
                </a:ext>
              </a:extLst>
            </p:cNvPr>
            <p:cNvSpPr>
              <a:spLocks/>
            </p:cNvSpPr>
            <p:nvPr/>
          </p:nvSpPr>
          <p:spPr bwMode="auto">
            <a:xfrm>
              <a:off x="5716588" y="5897563"/>
              <a:ext cx="69850" cy="71438"/>
            </a:xfrm>
            <a:custGeom>
              <a:avLst/>
              <a:gdLst>
                <a:gd name="T0" fmla="*/ 41 w 44"/>
                <a:gd name="T1" fmla="*/ 23 h 45"/>
                <a:gd name="T2" fmla="*/ 40 w 44"/>
                <a:gd name="T3" fmla="*/ 21 h 45"/>
                <a:gd name="T4" fmla="*/ 22 w 44"/>
                <a:gd name="T5" fmla="*/ 39 h 45"/>
                <a:gd name="T6" fmla="*/ 6 w 44"/>
                <a:gd name="T7" fmla="*/ 23 h 45"/>
                <a:gd name="T8" fmla="*/ 22 w 44"/>
                <a:gd name="T9" fmla="*/ 6 h 45"/>
                <a:gd name="T10" fmla="*/ 40 w 44"/>
                <a:gd name="T11" fmla="*/ 24 h 45"/>
                <a:gd name="T12" fmla="*/ 41 w 44"/>
                <a:gd name="T13" fmla="*/ 23 h 45"/>
                <a:gd name="T14" fmla="*/ 40 w 44"/>
                <a:gd name="T15" fmla="*/ 21 h 45"/>
                <a:gd name="T16" fmla="*/ 41 w 44"/>
                <a:gd name="T17" fmla="*/ 23 h 45"/>
                <a:gd name="T18" fmla="*/ 43 w 44"/>
                <a:gd name="T19" fmla="*/ 21 h 45"/>
                <a:gd name="T20" fmla="*/ 22 w 44"/>
                <a:gd name="T21" fmla="*/ 0 h 45"/>
                <a:gd name="T22" fmla="*/ 0 w 44"/>
                <a:gd name="T23" fmla="*/ 23 h 45"/>
                <a:gd name="T24" fmla="*/ 22 w 44"/>
                <a:gd name="T25" fmla="*/ 45 h 45"/>
                <a:gd name="T26" fmla="*/ 44 w 44"/>
                <a:gd name="T27" fmla="*/ 23 h 45"/>
                <a:gd name="T28" fmla="*/ 43 w 44"/>
                <a:gd name="T29" fmla="*/ 21 h 45"/>
                <a:gd name="T30" fmla="*/ 41 w 44"/>
                <a:gd name="T31"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5">
                  <a:moveTo>
                    <a:pt x="41" y="23"/>
                  </a:moveTo>
                  <a:lnTo>
                    <a:pt x="40" y="21"/>
                  </a:lnTo>
                  <a:lnTo>
                    <a:pt x="22" y="39"/>
                  </a:lnTo>
                  <a:lnTo>
                    <a:pt x="6" y="23"/>
                  </a:lnTo>
                  <a:lnTo>
                    <a:pt x="22" y="6"/>
                  </a:lnTo>
                  <a:lnTo>
                    <a:pt x="40" y="24"/>
                  </a:lnTo>
                  <a:lnTo>
                    <a:pt x="41" y="23"/>
                  </a:lnTo>
                  <a:lnTo>
                    <a:pt x="40" y="21"/>
                  </a:lnTo>
                  <a:lnTo>
                    <a:pt x="41" y="23"/>
                  </a:lnTo>
                  <a:lnTo>
                    <a:pt x="43" y="21"/>
                  </a:lnTo>
                  <a:lnTo>
                    <a:pt x="22" y="0"/>
                  </a:lnTo>
                  <a:lnTo>
                    <a:pt x="0" y="23"/>
                  </a:lnTo>
                  <a:lnTo>
                    <a:pt x="22" y="45"/>
                  </a:lnTo>
                  <a:lnTo>
                    <a:pt x="44" y="23"/>
                  </a:lnTo>
                  <a:lnTo>
                    <a:pt x="43" y="21"/>
                  </a:lnTo>
                  <a:lnTo>
                    <a:pt x="41"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76">
              <a:extLst>
                <a:ext uri="{FF2B5EF4-FFF2-40B4-BE49-F238E27FC236}">
                  <a16:creationId xmlns:a16="http://schemas.microsoft.com/office/drawing/2014/main" id="{EC25EEF1-3D9E-D9BF-859D-2368DF99F957}"/>
                </a:ext>
              </a:extLst>
            </p:cNvPr>
            <p:cNvSpPr>
              <a:spLocks noChangeArrowheads="1"/>
            </p:cNvSpPr>
            <p:nvPr/>
          </p:nvSpPr>
          <p:spPr bwMode="auto">
            <a:xfrm>
              <a:off x="5748338" y="5964238"/>
              <a:ext cx="6350"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278">
              <a:extLst>
                <a:ext uri="{FF2B5EF4-FFF2-40B4-BE49-F238E27FC236}">
                  <a16:creationId xmlns:a16="http://schemas.microsoft.com/office/drawing/2014/main" id="{016D431C-8AC1-E85A-448C-8D4CDEBAB0D0}"/>
                </a:ext>
              </a:extLst>
            </p:cNvPr>
            <p:cNvSpPr>
              <a:spLocks/>
            </p:cNvSpPr>
            <p:nvPr/>
          </p:nvSpPr>
          <p:spPr bwMode="auto">
            <a:xfrm>
              <a:off x="5718176" y="5994401"/>
              <a:ext cx="68263" cy="33338"/>
            </a:xfrm>
            <a:custGeom>
              <a:avLst/>
              <a:gdLst>
                <a:gd name="T0" fmla="*/ 40 w 43"/>
                <a:gd name="T1" fmla="*/ 19 h 21"/>
                <a:gd name="T2" fmla="*/ 40 w 43"/>
                <a:gd name="T3" fmla="*/ 17 h 21"/>
                <a:gd name="T4" fmla="*/ 4 w 43"/>
                <a:gd name="T5" fmla="*/ 17 h 21"/>
                <a:gd name="T6" fmla="*/ 4 w 43"/>
                <a:gd name="T7" fmla="*/ 4 h 21"/>
                <a:gd name="T8" fmla="*/ 38 w 43"/>
                <a:gd name="T9" fmla="*/ 4 h 21"/>
                <a:gd name="T10" fmla="*/ 38 w 43"/>
                <a:gd name="T11" fmla="*/ 19 h 21"/>
                <a:gd name="T12" fmla="*/ 40 w 43"/>
                <a:gd name="T13" fmla="*/ 19 h 21"/>
                <a:gd name="T14" fmla="*/ 40 w 43"/>
                <a:gd name="T15" fmla="*/ 17 h 21"/>
                <a:gd name="T16" fmla="*/ 40 w 43"/>
                <a:gd name="T17" fmla="*/ 19 h 21"/>
                <a:gd name="T18" fmla="*/ 43 w 43"/>
                <a:gd name="T19" fmla="*/ 19 h 21"/>
                <a:gd name="T20" fmla="*/ 43 w 43"/>
                <a:gd name="T21" fmla="*/ 0 h 21"/>
                <a:gd name="T22" fmla="*/ 0 w 43"/>
                <a:gd name="T23" fmla="*/ 0 h 21"/>
                <a:gd name="T24" fmla="*/ 0 w 43"/>
                <a:gd name="T25" fmla="*/ 21 h 21"/>
                <a:gd name="T26" fmla="*/ 43 w 43"/>
                <a:gd name="T27" fmla="*/ 21 h 21"/>
                <a:gd name="T28" fmla="*/ 43 w 43"/>
                <a:gd name="T29" fmla="*/ 19 h 21"/>
                <a:gd name="T30" fmla="*/ 40 w 43"/>
                <a:gd name="T3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21">
                  <a:moveTo>
                    <a:pt x="40" y="19"/>
                  </a:moveTo>
                  <a:lnTo>
                    <a:pt x="40" y="17"/>
                  </a:lnTo>
                  <a:lnTo>
                    <a:pt x="4" y="17"/>
                  </a:lnTo>
                  <a:lnTo>
                    <a:pt x="4" y="4"/>
                  </a:lnTo>
                  <a:lnTo>
                    <a:pt x="38" y="4"/>
                  </a:lnTo>
                  <a:lnTo>
                    <a:pt x="38" y="19"/>
                  </a:lnTo>
                  <a:lnTo>
                    <a:pt x="40" y="19"/>
                  </a:lnTo>
                  <a:lnTo>
                    <a:pt x="40" y="17"/>
                  </a:lnTo>
                  <a:lnTo>
                    <a:pt x="40" y="19"/>
                  </a:lnTo>
                  <a:lnTo>
                    <a:pt x="43" y="19"/>
                  </a:lnTo>
                  <a:lnTo>
                    <a:pt x="43" y="0"/>
                  </a:lnTo>
                  <a:lnTo>
                    <a:pt x="0" y="0"/>
                  </a:lnTo>
                  <a:lnTo>
                    <a:pt x="0" y="21"/>
                  </a:lnTo>
                  <a:lnTo>
                    <a:pt x="43" y="21"/>
                  </a:lnTo>
                  <a:lnTo>
                    <a:pt x="43" y="19"/>
                  </a:lnTo>
                  <a:lnTo>
                    <a:pt x="4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80">
              <a:extLst>
                <a:ext uri="{FF2B5EF4-FFF2-40B4-BE49-F238E27FC236}">
                  <a16:creationId xmlns:a16="http://schemas.microsoft.com/office/drawing/2014/main" id="{38E04308-E354-14C6-6C55-12B88758A4E7}"/>
                </a:ext>
              </a:extLst>
            </p:cNvPr>
            <p:cNvSpPr>
              <a:spLocks/>
            </p:cNvSpPr>
            <p:nvPr/>
          </p:nvSpPr>
          <p:spPr bwMode="auto">
            <a:xfrm>
              <a:off x="5676901" y="5865813"/>
              <a:ext cx="36513" cy="36513"/>
            </a:xfrm>
            <a:custGeom>
              <a:avLst/>
              <a:gdLst>
                <a:gd name="T0" fmla="*/ 20 w 23"/>
                <a:gd name="T1" fmla="*/ 21 h 23"/>
                <a:gd name="T2" fmla="*/ 20 w 23"/>
                <a:gd name="T3" fmla="*/ 19 h 23"/>
                <a:gd name="T4" fmla="*/ 4 w 23"/>
                <a:gd name="T5" fmla="*/ 19 h 23"/>
                <a:gd name="T6" fmla="*/ 4 w 23"/>
                <a:gd name="T7" fmla="*/ 4 h 23"/>
                <a:gd name="T8" fmla="*/ 18 w 23"/>
                <a:gd name="T9" fmla="*/ 4 h 23"/>
                <a:gd name="T10" fmla="*/ 18 w 23"/>
                <a:gd name="T11" fmla="*/ 21 h 23"/>
                <a:gd name="T12" fmla="*/ 20 w 23"/>
                <a:gd name="T13" fmla="*/ 21 h 23"/>
                <a:gd name="T14" fmla="*/ 20 w 23"/>
                <a:gd name="T15" fmla="*/ 19 h 23"/>
                <a:gd name="T16" fmla="*/ 20 w 23"/>
                <a:gd name="T17" fmla="*/ 21 h 23"/>
                <a:gd name="T18" fmla="*/ 23 w 23"/>
                <a:gd name="T19" fmla="*/ 21 h 23"/>
                <a:gd name="T20" fmla="*/ 23 w 23"/>
                <a:gd name="T21" fmla="*/ 0 h 23"/>
                <a:gd name="T22" fmla="*/ 0 w 23"/>
                <a:gd name="T23" fmla="*/ 0 h 23"/>
                <a:gd name="T24" fmla="*/ 0 w 23"/>
                <a:gd name="T25" fmla="*/ 23 h 23"/>
                <a:gd name="T26" fmla="*/ 23 w 23"/>
                <a:gd name="T27" fmla="*/ 23 h 23"/>
                <a:gd name="T28" fmla="*/ 23 w 23"/>
                <a:gd name="T29" fmla="*/ 21 h 23"/>
                <a:gd name="T30" fmla="*/ 20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0" y="21"/>
                  </a:moveTo>
                  <a:lnTo>
                    <a:pt x="20" y="19"/>
                  </a:lnTo>
                  <a:lnTo>
                    <a:pt x="4" y="19"/>
                  </a:lnTo>
                  <a:lnTo>
                    <a:pt x="4" y="4"/>
                  </a:lnTo>
                  <a:lnTo>
                    <a:pt x="18" y="4"/>
                  </a:lnTo>
                  <a:lnTo>
                    <a:pt x="18" y="21"/>
                  </a:lnTo>
                  <a:lnTo>
                    <a:pt x="20" y="21"/>
                  </a:lnTo>
                  <a:lnTo>
                    <a:pt x="20" y="19"/>
                  </a:lnTo>
                  <a:lnTo>
                    <a:pt x="20" y="21"/>
                  </a:lnTo>
                  <a:lnTo>
                    <a:pt x="23" y="21"/>
                  </a:lnTo>
                  <a:lnTo>
                    <a:pt x="23" y="0"/>
                  </a:lnTo>
                  <a:lnTo>
                    <a:pt x="0" y="0"/>
                  </a:lnTo>
                  <a:lnTo>
                    <a:pt x="0" y="23"/>
                  </a:lnTo>
                  <a:lnTo>
                    <a:pt x="23" y="23"/>
                  </a:lnTo>
                  <a:lnTo>
                    <a:pt x="23" y="21"/>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82">
              <a:extLst>
                <a:ext uri="{FF2B5EF4-FFF2-40B4-BE49-F238E27FC236}">
                  <a16:creationId xmlns:a16="http://schemas.microsoft.com/office/drawing/2014/main" id="{D640EC21-CF25-B10F-7276-28DF140FD661}"/>
                </a:ext>
              </a:extLst>
            </p:cNvPr>
            <p:cNvSpPr>
              <a:spLocks/>
            </p:cNvSpPr>
            <p:nvPr/>
          </p:nvSpPr>
          <p:spPr bwMode="auto">
            <a:xfrm>
              <a:off x="5676901" y="5954713"/>
              <a:ext cx="36513" cy="36513"/>
            </a:xfrm>
            <a:custGeom>
              <a:avLst/>
              <a:gdLst>
                <a:gd name="T0" fmla="*/ 20 w 23"/>
                <a:gd name="T1" fmla="*/ 21 h 23"/>
                <a:gd name="T2" fmla="*/ 20 w 23"/>
                <a:gd name="T3" fmla="*/ 19 h 23"/>
                <a:gd name="T4" fmla="*/ 4 w 23"/>
                <a:gd name="T5" fmla="*/ 19 h 23"/>
                <a:gd name="T6" fmla="*/ 4 w 23"/>
                <a:gd name="T7" fmla="*/ 5 h 23"/>
                <a:gd name="T8" fmla="*/ 18 w 23"/>
                <a:gd name="T9" fmla="*/ 5 h 23"/>
                <a:gd name="T10" fmla="*/ 18 w 23"/>
                <a:gd name="T11" fmla="*/ 21 h 23"/>
                <a:gd name="T12" fmla="*/ 20 w 23"/>
                <a:gd name="T13" fmla="*/ 21 h 23"/>
                <a:gd name="T14" fmla="*/ 20 w 23"/>
                <a:gd name="T15" fmla="*/ 19 h 23"/>
                <a:gd name="T16" fmla="*/ 20 w 23"/>
                <a:gd name="T17" fmla="*/ 21 h 23"/>
                <a:gd name="T18" fmla="*/ 23 w 23"/>
                <a:gd name="T19" fmla="*/ 21 h 23"/>
                <a:gd name="T20" fmla="*/ 23 w 23"/>
                <a:gd name="T21" fmla="*/ 0 h 23"/>
                <a:gd name="T22" fmla="*/ 0 w 23"/>
                <a:gd name="T23" fmla="*/ 0 h 23"/>
                <a:gd name="T24" fmla="*/ 0 w 23"/>
                <a:gd name="T25" fmla="*/ 23 h 23"/>
                <a:gd name="T26" fmla="*/ 23 w 23"/>
                <a:gd name="T27" fmla="*/ 23 h 23"/>
                <a:gd name="T28" fmla="*/ 23 w 23"/>
                <a:gd name="T29" fmla="*/ 21 h 23"/>
                <a:gd name="T30" fmla="*/ 20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0" y="21"/>
                  </a:moveTo>
                  <a:lnTo>
                    <a:pt x="20" y="19"/>
                  </a:lnTo>
                  <a:lnTo>
                    <a:pt x="4" y="19"/>
                  </a:lnTo>
                  <a:lnTo>
                    <a:pt x="4" y="5"/>
                  </a:lnTo>
                  <a:lnTo>
                    <a:pt x="18" y="5"/>
                  </a:lnTo>
                  <a:lnTo>
                    <a:pt x="18" y="21"/>
                  </a:lnTo>
                  <a:lnTo>
                    <a:pt x="20" y="21"/>
                  </a:lnTo>
                  <a:lnTo>
                    <a:pt x="20" y="19"/>
                  </a:lnTo>
                  <a:lnTo>
                    <a:pt x="20" y="21"/>
                  </a:lnTo>
                  <a:lnTo>
                    <a:pt x="23" y="21"/>
                  </a:lnTo>
                  <a:lnTo>
                    <a:pt x="23" y="0"/>
                  </a:lnTo>
                  <a:lnTo>
                    <a:pt x="0" y="0"/>
                  </a:lnTo>
                  <a:lnTo>
                    <a:pt x="0" y="23"/>
                  </a:lnTo>
                  <a:lnTo>
                    <a:pt x="23" y="23"/>
                  </a:lnTo>
                  <a:lnTo>
                    <a:pt x="23" y="21"/>
                  </a:ln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83">
              <a:extLst>
                <a:ext uri="{FF2B5EF4-FFF2-40B4-BE49-F238E27FC236}">
                  <a16:creationId xmlns:a16="http://schemas.microsoft.com/office/drawing/2014/main" id="{3A5B302B-14DB-0532-537E-7075F4D61A97}"/>
                </a:ext>
              </a:extLst>
            </p:cNvPr>
            <p:cNvSpPr>
              <a:spLocks/>
            </p:cNvSpPr>
            <p:nvPr/>
          </p:nvSpPr>
          <p:spPr bwMode="auto">
            <a:xfrm>
              <a:off x="5713413" y="5880101"/>
              <a:ext cx="41275" cy="22225"/>
            </a:xfrm>
            <a:custGeom>
              <a:avLst/>
              <a:gdLst>
                <a:gd name="T0" fmla="*/ 26 w 26"/>
                <a:gd name="T1" fmla="*/ 14 h 14"/>
                <a:gd name="T2" fmla="*/ 26 w 26"/>
                <a:gd name="T3" fmla="*/ 0 h 14"/>
                <a:gd name="T4" fmla="*/ 0 w 26"/>
                <a:gd name="T5" fmla="*/ 0 h 14"/>
                <a:gd name="T6" fmla="*/ 0 w 26"/>
                <a:gd name="T7" fmla="*/ 5 h 14"/>
                <a:gd name="T8" fmla="*/ 22 w 26"/>
                <a:gd name="T9" fmla="*/ 5 h 14"/>
                <a:gd name="T10" fmla="*/ 22 w 26"/>
                <a:gd name="T11" fmla="*/ 14 h 14"/>
                <a:gd name="T12" fmla="*/ 26 w 2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14"/>
                  </a:moveTo>
                  <a:lnTo>
                    <a:pt x="26" y="0"/>
                  </a:lnTo>
                  <a:lnTo>
                    <a:pt x="0" y="0"/>
                  </a:lnTo>
                  <a:lnTo>
                    <a:pt x="0" y="5"/>
                  </a:lnTo>
                  <a:lnTo>
                    <a:pt x="22" y="5"/>
                  </a:lnTo>
                  <a:lnTo>
                    <a:pt x="22" y="14"/>
                  </a:ln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4">
              <a:extLst>
                <a:ext uri="{FF2B5EF4-FFF2-40B4-BE49-F238E27FC236}">
                  <a16:creationId xmlns:a16="http://schemas.microsoft.com/office/drawing/2014/main" id="{744FCAE9-4CDF-EC3D-0E95-A72D65ACD7F5}"/>
                </a:ext>
              </a:extLst>
            </p:cNvPr>
            <p:cNvSpPr>
              <a:spLocks/>
            </p:cNvSpPr>
            <p:nvPr/>
          </p:nvSpPr>
          <p:spPr bwMode="auto">
            <a:xfrm>
              <a:off x="5708651" y="5934076"/>
              <a:ext cx="12700" cy="23813"/>
            </a:xfrm>
            <a:custGeom>
              <a:avLst/>
              <a:gdLst>
                <a:gd name="T0" fmla="*/ 60 w 60"/>
                <a:gd name="T1" fmla="*/ 0 h 121"/>
                <a:gd name="T2" fmla="*/ 0 w 60"/>
                <a:gd name="T3" fmla="*/ 0 h 121"/>
                <a:gd name="T4" fmla="*/ 0 w 60"/>
                <a:gd name="T5" fmla="*/ 121 h 121"/>
              </a:gdLst>
              <a:ahLst/>
              <a:cxnLst>
                <a:cxn ang="0">
                  <a:pos x="T0" y="T1"/>
                </a:cxn>
                <a:cxn ang="0">
                  <a:pos x="T2" y="T3"/>
                </a:cxn>
                <a:cxn ang="0">
                  <a:pos x="T4" y="T5"/>
                </a:cxn>
              </a:cxnLst>
              <a:rect l="0" t="0" r="r" b="b"/>
              <a:pathLst>
                <a:path w="60" h="121">
                  <a:moveTo>
                    <a:pt x="60" y="0"/>
                  </a:moveTo>
                  <a:lnTo>
                    <a:pt x="0" y="0"/>
                  </a:lnTo>
                  <a:lnTo>
                    <a:pt x="0" y="12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85">
              <a:extLst>
                <a:ext uri="{FF2B5EF4-FFF2-40B4-BE49-F238E27FC236}">
                  <a16:creationId xmlns:a16="http://schemas.microsoft.com/office/drawing/2014/main" id="{D51964C1-393E-8965-190E-B7A4835B4ACD}"/>
                </a:ext>
              </a:extLst>
            </p:cNvPr>
            <p:cNvSpPr>
              <a:spLocks/>
            </p:cNvSpPr>
            <p:nvPr/>
          </p:nvSpPr>
          <p:spPr bwMode="auto">
            <a:xfrm>
              <a:off x="5705476" y="5929313"/>
              <a:ext cx="15875" cy="28575"/>
            </a:xfrm>
            <a:custGeom>
              <a:avLst/>
              <a:gdLst>
                <a:gd name="T0" fmla="*/ 10 w 10"/>
                <a:gd name="T1" fmla="*/ 0 h 18"/>
                <a:gd name="T2" fmla="*/ 0 w 10"/>
                <a:gd name="T3" fmla="*/ 0 h 18"/>
                <a:gd name="T4" fmla="*/ 0 w 10"/>
                <a:gd name="T5" fmla="*/ 18 h 18"/>
                <a:gd name="T6" fmla="*/ 5 w 10"/>
                <a:gd name="T7" fmla="*/ 18 h 18"/>
                <a:gd name="T8" fmla="*/ 5 w 10"/>
                <a:gd name="T9" fmla="*/ 5 h 18"/>
                <a:gd name="T10" fmla="*/ 10 w 10"/>
                <a:gd name="T11" fmla="*/ 5 h 18"/>
                <a:gd name="T12" fmla="*/ 10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10" y="0"/>
                  </a:moveTo>
                  <a:lnTo>
                    <a:pt x="0" y="0"/>
                  </a:lnTo>
                  <a:lnTo>
                    <a:pt x="0" y="18"/>
                  </a:lnTo>
                  <a:lnTo>
                    <a:pt x="5" y="18"/>
                  </a:lnTo>
                  <a:lnTo>
                    <a:pt x="5" y="5"/>
                  </a:lnTo>
                  <a:lnTo>
                    <a:pt x="10" y="5"/>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87">
              <a:extLst>
                <a:ext uri="{FF2B5EF4-FFF2-40B4-BE49-F238E27FC236}">
                  <a16:creationId xmlns:a16="http://schemas.microsoft.com/office/drawing/2014/main" id="{5481D8C7-4237-159F-1EC0-EFBEF9DE7667}"/>
                </a:ext>
              </a:extLst>
            </p:cNvPr>
            <p:cNvSpPr>
              <a:spLocks/>
            </p:cNvSpPr>
            <p:nvPr/>
          </p:nvSpPr>
          <p:spPr bwMode="auto">
            <a:xfrm>
              <a:off x="5791201" y="5865813"/>
              <a:ext cx="36513" cy="36513"/>
            </a:xfrm>
            <a:custGeom>
              <a:avLst/>
              <a:gdLst>
                <a:gd name="T0" fmla="*/ 2 w 23"/>
                <a:gd name="T1" fmla="*/ 21 h 23"/>
                <a:gd name="T2" fmla="*/ 2 w 23"/>
                <a:gd name="T3" fmla="*/ 23 h 23"/>
                <a:gd name="T4" fmla="*/ 23 w 23"/>
                <a:gd name="T5" fmla="*/ 23 h 23"/>
                <a:gd name="T6" fmla="*/ 23 w 23"/>
                <a:gd name="T7" fmla="*/ 0 h 23"/>
                <a:gd name="T8" fmla="*/ 0 w 23"/>
                <a:gd name="T9" fmla="*/ 0 h 23"/>
                <a:gd name="T10" fmla="*/ 0 w 23"/>
                <a:gd name="T11" fmla="*/ 23 h 23"/>
                <a:gd name="T12" fmla="*/ 2 w 23"/>
                <a:gd name="T13" fmla="*/ 23 h 23"/>
                <a:gd name="T14" fmla="*/ 2 w 23"/>
                <a:gd name="T15" fmla="*/ 21 h 23"/>
                <a:gd name="T16" fmla="*/ 4 w 23"/>
                <a:gd name="T17" fmla="*/ 21 h 23"/>
                <a:gd name="T18" fmla="*/ 4 w 23"/>
                <a:gd name="T19" fmla="*/ 4 h 23"/>
                <a:gd name="T20" fmla="*/ 18 w 23"/>
                <a:gd name="T21" fmla="*/ 4 h 23"/>
                <a:gd name="T22" fmla="*/ 18 w 23"/>
                <a:gd name="T23" fmla="*/ 19 h 23"/>
                <a:gd name="T24" fmla="*/ 2 w 23"/>
                <a:gd name="T25" fmla="*/ 19 h 23"/>
                <a:gd name="T26" fmla="*/ 2 w 23"/>
                <a:gd name="T27" fmla="*/ 21 h 23"/>
                <a:gd name="T28" fmla="*/ 4 w 23"/>
                <a:gd name="T29" fmla="*/ 21 h 23"/>
                <a:gd name="T30" fmla="*/ 2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 y="21"/>
                  </a:moveTo>
                  <a:lnTo>
                    <a:pt x="2" y="23"/>
                  </a:lnTo>
                  <a:lnTo>
                    <a:pt x="23" y="23"/>
                  </a:lnTo>
                  <a:lnTo>
                    <a:pt x="23" y="0"/>
                  </a:lnTo>
                  <a:lnTo>
                    <a:pt x="0" y="0"/>
                  </a:lnTo>
                  <a:lnTo>
                    <a:pt x="0" y="23"/>
                  </a:lnTo>
                  <a:lnTo>
                    <a:pt x="2" y="23"/>
                  </a:lnTo>
                  <a:lnTo>
                    <a:pt x="2" y="21"/>
                  </a:lnTo>
                  <a:lnTo>
                    <a:pt x="4" y="21"/>
                  </a:lnTo>
                  <a:lnTo>
                    <a:pt x="4" y="4"/>
                  </a:lnTo>
                  <a:lnTo>
                    <a:pt x="18" y="4"/>
                  </a:lnTo>
                  <a:lnTo>
                    <a:pt x="18" y="19"/>
                  </a:lnTo>
                  <a:lnTo>
                    <a:pt x="2" y="19"/>
                  </a:lnTo>
                  <a:lnTo>
                    <a:pt x="2" y="21"/>
                  </a:lnTo>
                  <a:lnTo>
                    <a:pt x="4"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89">
              <a:extLst>
                <a:ext uri="{FF2B5EF4-FFF2-40B4-BE49-F238E27FC236}">
                  <a16:creationId xmlns:a16="http://schemas.microsoft.com/office/drawing/2014/main" id="{BD518CC0-C25B-1F48-2F6F-50E01BD1B6DE}"/>
                </a:ext>
              </a:extLst>
            </p:cNvPr>
            <p:cNvSpPr>
              <a:spLocks/>
            </p:cNvSpPr>
            <p:nvPr/>
          </p:nvSpPr>
          <p:spPr bwMode="auto">
            <a:xfrm>
              <a:off x="5791201" y="5954713"/>
              <a:ext cx="36513" cy="36513"/>
            </a:xfrm>
            <a:custGeom>
              <a:avLst/>
              <a:gdLst>
                <a:gd name="T0" fmla="*/ 2 w 23"/>
                <a:gd name="T1" fmla="*/ 21 h 23"/>
                <a:gd name="T2" fmla="*/ 2 w 23"/>
                <a:gd name="T3" fmla="*/ 23 h 23"/>
                <a:gd name="T4" fmla="*/ 23 w 23"/>
                <a:gd name="T5" fmla="*/ 23 h 23"/>
                <a:gd name="T6" fmla="*/ 23 w 23"/>
                <a:gd name="T7" fmla="*/ 0 h 23"/>
                <a:gd name="T8" fmla="*/ 0 w 23"/>
                <a:gd name="T9" fmla="*/ 0 h 23"/>
                <a:gd name="T10" fmla="*/ 0 w 23"/>
                <a:gd name="T11" fmla="*/ 23 h 23"/>
                <a:gd name="T12" fmla="*/ 2 w 23"/>
                <a:gd name="T13" fmla="*/ 23 h 23"/>
                <a:gd name="T14" fmla="*/ 2 w 23"/>
                <a:gd name="T15" fmla="*/ 21 h 23"/>
                <a:gd name="T16" fmla="*/ 4 w 23"/>
                <a:gd name="T17" fmla="*/ 21 h 23"/>
                <a:gd name="T18" fmla="*/ 4 w 23"/>
                <a:gd name="T19" fmla="*/ 5 h 23"/>
                <a:gd name="T20" fmla="*/ 18 w 23"/>
                <a:gd name="T21" fmla="*/ 5 h 23"/>
                <a:gd name="T22" fmla="*/ 18 w 23"/>
                <a:gd name="T23" fmla="*/ 19 h 23"/>
                <a:gd name="T24" fmla="*/ 2 w 23"/>
                <a:gd name="T25" fmla="*/ 19 h 23"/>
                <a:gd name="T26" fmla="*/ 2 w 23"/>
                <a:gd name="T27" fmla="*/ 21 h 23"/>
                <a:gd name="T28" fmla="*/ 4 w 23"/>
                <a:gd name="T29" fmla="*/ 21 h 23"/>
                <a:gd name="T30" fmla="*/ 2 w 23"/>
                <a:gd name="T31"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3">
                  <a:moveTo>
                    <a:pt x="2" y="21"/>
                  </a:moveTo>
                  <a:lnTo>
                    <a:pt x="2" y="23"/>
                  </a:lnTo>
                  <a:lnTo>
                    <a:pt x="23" y="23"/>
                  </a:lnTo>
                  <a:lnTo>
                    <a:pt x="23" y="0"/>
                  </a:lnTo>
                  <a:lnTo>
                    <a:pt x="0" y="0"/>
                  </a:lnTo>
                  <a:lnTo>
                    <a:pt x="0" y="23"/>
                  </a:lnTo>
                  <a:lnTo>
                    <a:pt x="2" y="23"/>
                  </a:lnTo>
                  <a:lnTo>
                    <a:pt x="2" y="21"/>
                  </a:lnTo>
                  <a:lnTo>
                    <a:pt x="4" y="21"/>
                  </a:lnTo>
                  <a:lnTo>
                    <a:pt x="4" y="5"/>
                  </a:lnTo>
                  <a:lnTo>
                    <a:pt x="18" y="5"/>
                  </a:lnTo>
                  <a:lnTo>
                    <a:pt x="18" y="19"/>
                  </a:lnTo>
                  <a:lnTo>
                    <a:pt x="2" y="19"/>
                  </a:lnTo>
                  <a:lnTo>
                    <a:pt x="2" y="21"/>
                  </a:lnTo>
                  <a:lnTo>
                    <a:pt x="4" y="21"/>
                  </a:lnTo>
                  <a:lnTo>
                    <a:pt x="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290">
              <a:extLst>
                <a:ext uri="{FF2B5EF4-FFF2-40B4-BE49-F238E27FC236}">
                  <a16:creationId xmlns:a16="http://schemas.microsoft.com/office/drawing/2014/main" id="{FDCB2E84-861E-0493-52B1-DD2C46528C0C}"/>
                </a:ext>
              </a:extLst>
            </p:cNvPr>
            <p:cNvSpPr>
              <a:spLocks/>
            </p:cNvSpPr>
            <p:nvPr/>
          </p:nvSpPr>
          <p:spPr bwMode="auto">
            <a:xfrm>
              <a:off x="5748338" y="5880101"/>
              <a:ext cx="42863" cy="22225"/>
            </a:xfrm>
            <a:custGeom>
              <a:avLst/>
              <a:gdLst>
                <a:gd name="T0" fmla="*/ 4 w 27"/>
                <a:gd name="T1" fmla="*/ 14 h 14"/>
                <a:gd name="T2" fmla="*/ 4 w 27"/>
                <a:gd name="T3" fmla="*/ 5 h 14"/>
                <a:gd name="T4" fmla="*/ 27 w 27"/>
                <a:gd name="T5" fmla="*/ 5 h 14"/>
                <a:gd name="T6" fmla="*/ 27 w 27"/>
                <a:gd name="T7" fmla="*/ 0 h 14"/>
                <a:gd name="T8" fmla="*/ 0 w 27"/>
                <a:gd name="T9" fmla="*/ 0 h 14"/>
                <a:gd name="T10" fmla="*/ 0 w 27"/>
                <a:gd name="T11" fmla="*/ 14 h 14"/>
                <a:gd name="T12" fmla="*/ 4 w 2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4" y="14"/>
                  </a:moveTo>
                  <a:lnTo>
                    <a:pt x="4" y="5"/>
                  </a:lnTo>
                  <a:lnTo>
                    <a:pt x="27" y="5"/>
                  </a:lnTo>
                  <a:lnTo>
                    <a:pt x="27" y="0"/>
                  </a:lnTo>
                  <a:lnTo>
                    <a:pt x="0" y="0"/>
                  </a:lnTo>
                  <a:lnTo>
                    <a:pt x="0" y="14"/>
                  </a:lnTo>
                  <a:lnTo>
                    <a:pt x="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91">
              <a:extLst>
                <a:ext uri="{FF2B5EF4-FFF2-40B4-BE49-F238E27FC236}">
                  <a16:creationId xmlns:a16="http://schemas.microsoft.com/office/drawing/2014/main" id="{A772D1D0-59F4-DB0C-71BE-106797A6032D}"/>
                </a:ext>
              </a:extLst>
            </p:cNvPr>
            <p:cNvSpPr>
              <a:spLocks/>
            </p:cNvSpPr>
            <p:nvPr/>
          </p:nvSpPr>
          <p:spPr bwMode="auto">
            <a:xfrm>
              <a:off x="5781676" y="5934076"/>
              <a:ext cx="12700" cy="23813"/>
            </a:xfrm>
            <a:custGeom>
              <a:avLst/>
              <a:gdLst>
                <a:gd name="T0" fmla="*/ 0 w 59"/>
                <a:gd name="T1" fmla="*/ 0 h 121"/>
                <a:gd name="T2" fmla="*/ 59 w 59"/>
                <a:gd name="T3" fmla="*/ 0 h 121"/>
                <a:gd name="T4" fmla="*/ 59 w 59"/>
                <a:gd name="T5" fmla="*/ 121 h 121"/>
              </a:gdLst>
              <a:ahLst/>
              <a:cxnLst>
                <a:cxn ang="0">
                  <a:pos x="T0" y="T1"/>
                </a:cxn>
                <a:cxn ang="0">
                  <a:pos x="T2" y="T3"/>
                </a:cxn>
                <a:cxn ang="0">
                  <a:pos x="T4" y="T5"/>
                </a:cxn>
              </a:cxnLst>
              <a:rect l="0" t="0" r="r" b="b"/>
              <a:pathLst>
                <a:path w="59" h="121">
                  <a:moveTo>
                    <a:pt x="0" y="0"/>
                  </a:moveTo>
                  <a:lnTo>
                    <a:pt x="59" y="0"/>
                  </a:lnTo>
                  <a:lnTo>
                    <a:pt x="59" y="12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92">
              <a:extLst>
                <a:ext uri="{FF2B5EF4-FFF2-40B4-BE49-F238E27FC236}">
                  <a16:creationId xmlns:a16="http://schemas.microsoft.com/office/drawing/2014/main" id="{70B4488D-4946-EB39-2368-6A93777CF54E}"/>
                </a:ext>
              </a:extLst>
            </p:cNvPr>
            <p:cNvSpPr>
              <a:spLocks/>
            </p:cNvSpPr>
            <p:nvPr/>
          </p:nvSpPr>
          <p:spPr bwMode="auto">
            <a:xfrm>
              <a:off x="5781676" y="5929313"/>
              <a:ext cx="15875" cy="28575"/>
            </a:xfrm>
            <a:custGeom>
              <a:avLst/>
              <a:gdLst>
                <a:gd name="T0" fmla="*/ 0 w 10"/>
                <a:gd name="T1" fmla="*/ 5 h 18"/>
                <a:gd name="T2" fmla="*/ 6 w 10"/>
                <a:gd name="T3" fmla="*/ 5 h 18"/>
                <a:gd name="T4" fmla="*/ 6 w 10"/>
                <a:gd name="T5" fmla="*/ 18 h 18"/>
                <a:gd name="T6" fmla="*/ 10 w 10"/>
                <a:gd name="T7" fmla="*/ 18 h 18"/>
                <a:gd name="T8" fmla="*/ 10 w 10"/>
                <a:gd name="T9" fmla="*/ 0 h 18"/>
                <a:gd name="T10" fmla="*/ 0 w 10"/>
                <a:gd name="T11" fmla="*/ 0 h 18"/>
                <a:gd name="T12" fmla="*/ 0 w 10"/>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0" y="5"/>
                  </a:moveTo>
                  <a:lnTo>
                    <a:pt x="6" y="5"/>
                  </a:lnTo>
                  <a:lnTo>
                    <a:pt x="6" y="18"/>
                  </a:lnTo>
                  <a:lnTo>
                    <a:pt x="10" y="18"/>
                  </a:lnTo>
                  <a:lnTo>
                    <a:pt x="10" y="0"/>
                  </a:lnTo>
                  <a:lnTo>
                    <a:pt x="0" y="0"/>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93">
              <a:extLst>
                <a:ext uri="{FF2B5EF4-FFF2-40B4-BE49-F238E27FC236}">
                  <a16:creationId xmlns:a16="http://schemas.microsoft.com/office/drawing/2014/main" id="{80A998BE-D5C5-A414-7D1F-E167C6F38838}"/>
                </a:ext>
              </a:extLst>
            </p:cNvPr>
            <p:cNvSpPr>
              <a:spLocks noChangeArrowheads="1"/>
            </p:cNvSpPr>
            <p:nvPr/>
          </p:nvSpPr>
          <p:spPr bwMode="auto">
            <a:xfrm>
              <a:off x="5721351" y="5821363"/>
              <a:ext cx="60325"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Leadership2" descr="{&quot;Key&quot;:&quot;POWER_USER_SHAPE_ICON&quot;,&quot;Value&quot;:&quot;POWER_USER_SHAPE_ICON_STYLE_1&quot;}">
            <a:extLst>
              <a:ext uri="{FF2B5EF4-FFF2-40B4-BE49-F238E27FC236}">
                <a16:creationId xmlns:a16="http://schemas.microsoft.com/office/drawing/2014/main" id="{6E03ACB3-DF4D-9EF3-3C11-92A24F903560}"/>
              </a:ext>
            </a:extLst>
          </p:cNvPr>
          <p:cNvGrpSpPr>
            <a:grpSpLocks noChangeAspect="1"/>
          </p:cNvGrpSpPr>
          <p:nvPr/>
        </p:nvGrpSpPr>
        <p:grpSpPr>
          <a:xfrm>
            <a:off x="6938080" y="1860057"/>
            <a:ext cx="636579" cy="762000"/>
            <a:chOff x="8493125" y="262966"/>
            <a:chExt cx="558800" cy="668897"/>
          </a:xfrm>
          <a:noFill/>
        </p:grpSpPr>
        <p:sp>
          <p:nvSpPr>
            <p:cNvPr id="42" name="Line 2610">
              <a:extLst>
                <a:ext uri="{FF2B5EF4-FFF2-40B4-BE49-F238E27FC236}">
                  <a16:creationId xmlns:a16="http://schemas.microsoft.com/office/drawing/2014/main" id="{51F1B11D-46A2-F3D1-7A6C-8B44A913F9EC}"/>
                </a:ext>
              </a:extLst>
            </p:cNvPr>
            <p:cNvSpPr>
              <a:spLocks noChangeShapeType="1"/>
            </p:cNvSpPr>
            <p:nvPr/>
          </p:nvSpPr>
          <p:spPr bwMode="auto">
            <a:xfrm>
              <a:off x="8842375" y="524997"/>
              <a:ext cx="0" cy="39600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Line 2611">
              <a:extLst>
                <a:ext uri="{FF2B5EF4-FFF2-40B4-BE49-F238E27FC236}">
                  <a16:creationId xmlns:a16="http://schemas.microsoft.com/office/drawing/2014/main" id="{0964E647-290E-931F-2761-F1DC329F6B0F}"/>
                </a:ext>
              </a:extLst>
            </p:cNvPr>
            <p:cNvSpPr>
              <a:spLocks noChangeShapeType="1"/>
            </p:cNvSpPr>
            <p:nvPr/>
          </p:nvSpPr>
          <p:spPr bwMode="auto">
            <a:xfrm>
              <a:off x="8494713" y="931863"/>
              <a:ext cx="452438" cy="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val 2613">
              <a:extLst>
                <a:ext uri="{FF2B5EF4-FFF2-40B4-BE49-F238E27FC236}">
                  <a16:creationId xmlns:a16="http://schemas.microsoft.com/office/drawing/2014/main" id="{DB2D95E0-26D5-3002-E723-897299F1080A}"/>
                </a:ext>
              </a:extLst>
            </p:cNvPr>
            <p:cNvSpPr>
              <a:spLocks noChangeArrowheads="1"/>
            </p:cNvSpPr>
            <p:nvPr/>
          </p:nvSpPr>
          <p:spPr bwMode="auto">
            <a:xfrm>
              <a:off x="8575675" y="327025"/>
              <a:ext cx="98425" cy="100013"/>
            </a:xfrm>
            <a:prstGeom prst="ellipse">
              <a:avLst/>
            </a:pr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val 2614">
              <a:extLst>
                <a:ext uri="{FF2B5EF4-FFF2-40B4-BE49-F238E27FC236}">
                  <a16:creationId xmlns:a16="http://schemas.microsoft.com/office/drawing/2014/main" id="{5CE87B39-4DE2-290D-D0A6-778DD79A8AF6}"/>
                </a:ext>
              </a:extLst>
            </p:cNvPr>
            <p:cNvSpPr>
              <a:spLocks noChangeArrowheads="1"/>
            </p:cNvSpPr>
            <p:nvPr/>
          </p:nvSpPr>
          <p:spPr bwMode="auto">
            <a:xfrm>
              <a:off x="8575675" y="327025"/>
              <a:ext cx="98425" cy="100013"/>
            </a:xfrm>
            <a:prstGeom prst="ellips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615">
              <a:extLst>
                <a:ext uri="{FF2B5EF4-FFF2-40B4-BE49-F238E27FC236}">
                  <a16:creationId xmlns:a16="http://schemas.microsoft.com/office/drawing/2014/main" id="{642C76D0-3E51-B9FF-61BE-D31217E937B0}"/>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56 w 356"/>
                <a:gd name="T23" fmla="*/ 0 h 416"/>
                <a:gd name="T24" fmla="*/ 313 w 356"/>
                <a:gd name="T25" fmla="*/ 44 h 416"/>
                <a:gd name="T26" fmla="*/ 192 w 356"/>
                <a:gd name="T27"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56" y="0"/>
                  </a:lnTo>
                  <a:cubicBezTo>
                    <a:pt x="356" y="24"/>
                    <a:pt x="337" y="44"/>
                    <a:pt x="313" y="44"/>
                  </a:cubicBezTo>
                  <a:lnTo>
                    <a:pt x="192" y="44"/>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616">
              <a:extLst>
                <a:ext uri="{FF2B5EF4-FFF2-40B4-BE49-F238E27FC236}">
                  <a16:creationId xmlns:a16="http://schemas.microsoft.com/office/drawing/2014/main" id="{2DF81574-D103-152F-3FBC-C2B0DFFBE5F4}"/>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56 w 356"/>
                <a:gd name="T23" fmla="*/ 0 h 416"/>
                <a:gd name="T24" fmla="*/ 313 w 356"/>
                <a:gd name="T25" fmla="*/ 44 h 416"/>
                <a:gd name="T26" fmla="*/ 192 w 356"/>
                <a:gd name="T27"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56" y="0"/>
                  </a:lnTo>
                  <a:cubicBezTo>
                    <a:pt x="356" y="24"/>
                    <a:pt x="337" y="44"/>
                    <a:pt x="313" y="44"/>
                  </a:cubicBezTo>
                  <a:lnTo>
                    <a:pt x="192" y="44"/>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2617">
              <a:extLst>
                <a:ext uri="{FF2B5EF4-FFF2-40B4-BE49-F238E27FC236}">
                  <a16:creationId xmlns:a16="http://schemas.microsoft.com/office/drawing/2014/main" id="{7F0791A8-2205-96E2-EC7B-94E23C5B11CC}"/>
                </a:ext>
              </a:extLst>
            </p:cNvPr>
            <p:cNvSpPr>
              <a:spLocks noChangeArrowheads="1"/>
            </p:cNvSpPr>
            <p:nvPr/>
          </p:nvSpPr>
          <p:spPr bwMode="auto">
            <a:xfrm>
              <a:off x="8575675" y="327025"/>
              <a:ext cx="98425" cy="100013"/>
            </a:xfrm>
            <a:prstGeom prst="ellips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618">
              <a:extLst>
                <a:ext uri="{FF2B5EF4-FFF2-40B4-BE49-F238E27FC236}">
                  <a16:creationId xmlns:a16="http://schemas.microsoft.com/office/drawing/2014/main" id="{188CDF57-D2EA-1E6A-83E4-08E19D8B4267}"/>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45 w 356"/>
                <a:gd name="T23" fmla="*/ 0 h 416"/>
                <a:gd name="T24" fmla="*/ 354 w 356"/>
                <a:gd name="T25" fmla="*/ 12 h 416"/>
                <a:gd name="T26" fmla="*/ 313 w 356"/>
                <a:gd name="T27" fmla="*/ 44 h 416"/>
                <a:gd name="T28" fmla="*/ 192 w 356"/>
                <a:gd name="T29"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45" y="0"/>
                  </a:lnTo>
                  <a:cubicBezTo>
                    <a:pt x="351" y="0"/>
                    <a:pt x="356" y="6"/>
                    <a:pt x="354" y="12"/>
                  </a:cubicBezTo>
                  <a:cubicBezTo>
                    <a:pt x="349" y="30"/>
                    <a:pt x="332" y="44"/>
                    <a:pt x="313" y="44"/>
                  </a:cubicBezTo>
                  <a:lnTo>
                    <a:pt x="192" y="44"/>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2619">
              <a:extLst>
                <a:ext uri="{FF2B5EF4-FFF2-40B4-BE49-F238E27FC236}">
                  <a16:creationId xmlns:a16="http://schemas.microsoft.com/office/drawing/2014/main" id="{0F9F9095-A7BC-BDB5-F8E7-63DCBC7A8EEA}"/>
                </a:ext>
              </a:extLst>
            </p:cNvPr>
            <p:cNvSpPr>
              <a:spLocks/>
            </p:cNvSpPr>
            <p:nvPr/>
          </p:nvSpPr>
          <p:spPr bwMode="auto">
            <a:xfrm>
              <a:off x="8493125" y="466725"/>
              <a:ext cx="396875" cy="465138"/>
            </a:xfrm>
            <a:custGeom>
              <a:avLst/>
              <a:gdLst>
                <a:gd name="T0" fmla="*/ 192 w 356"/>
                <a:gd name="T1" fmla="*/ 44 h 416"/>
                <a:gd name="T2" fmla="*/ 165 w 356"/>
                <a:gd name="T3" fmla="*/ 403 h 416"/>
                <a:gd name="T4" fmla="*/ 151 w 356"/>
                <a:gd name="T5" fmla="*/ 416 h 416"/>
                <a:gd name="T6" fmla="*/ 84 w 356"/>
                <a:gd name="T7" fmla="*/ 416 h 416"/>
                <a:gd name="T8" fmla="*/ 70 w 356"/>
                <a:gd name="T9" fmla="*/ 403 h 416"/>
                <a:gd name="T10" fmla="*/ 57 w 356"/>
                <a:gd name="T11" fmla="*/ 221 h 416"/>
                <a:gd name="T12" fmla="*/ 54 w 356"/>
                <a:gd name="T13" fmla="*/ 220 h 416"/>
                <a:gd name="T14" fmla="*/ 11 w 356"/>
                <a:gd name="T15" fmla="*/ 187 h 416"/>
                <a:gd name="T16" fmla="*/ 1 w 356"/>
                <a:gd name="T17" fmla="*/ 53 h 416"/>
                <a:gd name="T18" fmla="*/ 1 w 356"/>
                <a:gd name="T19" fmla="*/ 50 h 416"/>
                <a:gd name="T20" fmla="*/ 48 w 356"/>
                <a:gd name="T21" fmla="*/ 0 h 416"/>
                <a:gd name="T22" fmla="*/ 345 w 356"/>
                <a:gd name="T23" fmla="*/ 0 h 416"/>
                <a:gd name="T24" fmla="*/ 354 w 356"/>
                <a:gd name="T25" fmla="*/ 12 h 416"/>
                <a:gd name="T26" fmla="*/ 313 w 356"/>
                <a:gd name="T27" fmla="*/ 44 h 416"/>
                <a:gd name="T28" fmla="*/ 192 w 356"/>
                <a:gd name="T29" fmla="*/ 44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 h="416">
                  <a:moveTo>
                    <a:pt x="192" y="44"/>
                  </a:moveTo>
                  <a:lnTo>
                    <a:pt x="165" y="403"/>
                  </a:lnTo>
                  <a:cubicBezTo>
                    <a:pt x="165" y="410"/>
                    <a:pt x="158" y="416"/>
                    <a:pt x="151" y="416"/>
                  </a:cubicBezTo>
                  <a:lnTo>
                    <a:pt x="84" y="416"/>
                  </a:lnTo>
                  <a:cubicBezTo>
                    <a:pt x="77" y="416"/>
                    <a:pt x="71" y="410"/>
                    <a:pt x="70" y="403"/>
                  </a:cubicBezTo>
                  <a:lnTo>
                    <a:pt x="57" y="221"/>
                  </a:lnTo>
                  <a:cubicBezTo>
                    <a:pt x="56" y="220"/>
                    <a:pt x="55" y="220"/>
                    <a:pt x="54" y="220"/>
                  </a:cubicBezTo>
                  <a:cubicBezTo>
                    <a:pt x="37" y="218"/>
                    <a:pt x="12" y="203"/>
                    <a:pt x="11" y="187"/>
                  </a:cubicBezTo>
                  <a:lnTo>
                    <a:pt x="1" y="53"/>
                  </a:lnTo>
                  <a:cubicBezTo>
                    <a:pt x="0" y="51"/>
                    <a:pt x="1" y="51"/>
                    <a:pt x="1" y="50"/>
                  </a:cubicBezTo>
                  <a:cubicBezTo>
                    <a:pt x="1" y="23"/>
                    <a:pt x="22" y="1"/>
                    <a:pt x="48" y="0"/>
                  </a:cubicBezTo>
                  <a:lnTo>
                    <a:pt x="345" y="0"/>
                  </a:lnTo>
                  <a:cubicBezTo>
                    <a:pt x="351" y="0"/>
                    <a:pt x="356" y="6"/>
                    <a:pt x="354" y="12"/>
                  </a:cubicBezTo>
                  <a:cubicBezTo>
                    <a:pt x="349" y="30"/>
                    <a:pt x="332" y="44"/>
                    <a:pt x="313" y="44"/>
                  </a:cubicBezTo>
                  <a:lnTo>
                    <a:pt x="192" y="44"/>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Line 2620">
              <a:extLst>
                <a:ext uri="{FF2B5EF4-FFF2-40B4-BE49-F238E27FC236}">
                  <a16:creationId xmlns:a16="http://schemas.microsoft.com/office/drawing/2014/main" id="{E8609BF8-850D-F64E-4980-F225D5FDDC8B}"/>
                </a:ext>
              </a:extLst>
            </p:cNvPr>
            <p:cNvSpPr>
              <a:spLocks noChangeShapeType="1"/>
            </p:cNvSpPr>
            <p:nvPr/>
          </p:nvSpPr>
          <p:spPr bwMode="auto">
            <a:xfrm>
              <a:off x="8624888" y="698500"/>
              <a:ext cx="0" cy="225425"/>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2621">
              <a:extLst>
                <a:ext uri="{FF2B5EF4-FFF2-40B4-BE49-F238E27FC236}">
                  <a16:creationId xmlns:a16="http://schemas.microsoft.com/office/drawing/2014/main" id="{F4C0BD93-C71C-9044-1E90-FD6033253024}"/>
                </a:ext>
              </a:extLst>
            </p:cNvPr>
            <p:cNvSpPr>
              <a:spLocks noChangeShapeType="1"/>
            </p:cNvSpPr>
            <p:nvPr/>
          </p:nvSpPr>
          <p:spPr bwMode="auto">
            <a:xfrm flipH="1" flipV="1">
              <a:off x="8543925" y="542925"/>
              <a:ext cx="12700" cy="17145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2622">
              <a:extLst>
                <a:ext uri="{FF2B5EF4-FFF2-40B4-BE49-F238E27FC236}">
                  <a16:creationId xmlns:a16="http://schemas.microsoft.com/office/drawing/2014/main" id="{4FD845A5-3EB9-DF3F-5682-A4B50633DC86}"/>
                </a:ext>
              </a:extLst>
            </p:cNvPr>
            <p:cNvSpPr>
              <a:spLocks noChangeArrowheads="1"/>
            </p:cNvSpPr>
            <p:nvPr/>
          </p:nvSpPr>
          <p:spPr bwMode="auto">
            <a:xfrm>
              <a:off x="8842375" y="298450"/>
              <a:ext cx="104775" cy="98425"/>
            </a:xfrm>
            <a:prstGeom prst="rect">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623">
              <a:extLst>
                <a:ext uri="{FF2B5EF4-FFF2-40B4-BE49-F238E27FC236}">
                  <a16:creationId xmlns:a16="http://schemas.microsoft.com/office/drawing/2014/main" id="{00A46CA0-B58E-F557-EB85-1C9B8F6F448D}"/>
                </a:ext>
              </a:extLst>
            </p:cNvPr>
            <p:cNvSpPr>
              <a:spLocks/>
            </p:cNvSpPr>
            <p:nvPr/>
          </p:nvSpPr>
          <p:spPr bwMode="auto">
            <a:xfrm>
              <a:off x="8947150" y="336550"/>
              <a:ext cx="104775" cy="96838"/>
            </a:xfrm>
            <a:custGeom>
              <a:avLst/>
              <a:gdLst>
                <a:gd name="T0" fmla="*/ 94 w 94"/>
                <a:gd name="T1" fmla="*/ 87 h 87"/>
                <a:gd name="T2" fmla="*/ 0 w 94"/>
                <a:gd name="T3" fmla="*/ 87 h 87"/>
                <a:gd name="T4" fmla="*/ 0 w 94"/>
                <a:gd name="T5" fmla="*/ 0 h 87"/>
                <a:gd name="T6" fmla="*/ 94 w 94"/>
                <a:gd name="T7" fmla="*/ 0 h 87"/>
                <a:gd name="T8" fmla="*/ 56 w 94"/>
                <a:gd name="T9" fmla="*/ 44 h 87"/>
                <a:gd name="T10" fmla="*/ 94 w 94"/>
                <a:gd name="T11" fmla="*/ 87 h 87"/>
              </a:gdLst>
              <a:ahLst/>
              <a:cxnLst>
                <a:cxn ang="0">
                  <a:pos x="T0" y="T1"/>
                </a:cxn>
                <a:cxn ang="0">
                  <a:pos x="T2" y="T3"/>
                </a:cxn>
                <a:cxn ang="0">
                  <a:pos x="T4" y="T5"/>
                </a:cxn>
                <a:cxn ang="0">
                  <a:pos x="T6" y="T7"/>
                </a:cxn>
                <a:cxn ang="0">
                  <a:pos x="T8" y="T9"/>
                </a:cxn>
                <a:cxn ang="0">
                  <a:pos x="T10" y="T11"/>
                </a:cxn>
              </a:cxnLst>
              <a:rect l="0" t="0" r="r" b="b"/>
              <a:pathLst>
                <a:path w="94" h="87">
                  <a:moveTo>
                    <a:pt x="94" y="87"/>
                  </a:moveTo>
                  <a:lnTo>
                    <a:pt x="0" y="87"/>
                  </a:lnTo>
                  <a:lnTo>
                    <a:pt x="0" y="0"/>
                  </a:lnTo>
                  <a:lnTo>
                    <a:pt x="94" y="0"/>
                  </a:lnTo>
                  <a:lnTo>
                    <a:pt x="56" y="44"/>
                  </a:lnTo>
                  <a:lnTo>
                    <a:pt x="94" y="87"/>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2610">
              <a:extLst>
                <a:ext uri="{FF2B5EF4-FFF2-40B4-BE49-F238E27FC236}">
                  <a16:creationId xmlns:a16="http://schemas.microsoft.com/office/drawing/2014/main" id="{41CB835A-685A-0E69-1AD6-534DCFDCBCF8}"/>
                </a:ext>
              </a:extLst>
            </p:cNvPr>
            <p:cNvSpPr>
              <a:spLocks noChangeShapeType="1"/>
            </p:cNvSpPr>
            <p:nvPr/>
          </p:nvSpPr>
          <p:spPr bwMode="auto">
            <a:xfrm>
              <a:off x="8842375" y="262966"/>
              <a:ext cx="0" cy="20376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Workflow_automation" descr="{&quot;Key&quot;:&quot;POWER_USER_SHAPE_ICON&quot;,&quot;Value&quot;:&quot;POWER_USER_SHAPE_ICON_STYLE_1&quot;}">
            <a:extLst>
              <a:ext uri="{FF2B5EF4-FFF2-40B4-BE49-F238E27FC236}">
                <a16:creationId xmlns:a16="http://schemas.microsoft.com/office/drawing/2014/main" id="{7E8C355D-153C-3E93-9AD3-D96792FBD29C}"/>
              </a:ext>
            </a:extLst>
          </p:cNvPr>
          <p:cNvGrpSpPr>
            <a:grpSpLocks noChangeAspect="1"/>
          </p:cNvGrpSpPr>
          <p:nvPr>
            <p:custDataLst>
              <p:tags r:id="rId1"/>
            </p:custDataLst>
          </p:nvPr>
        </p:nvGrpSpPr>
        <p:grpSpPr>
          <a:xfrm>
            <a:off x="4620971" y="1905767"/>
            <a:ext cx="754694" cy="711200"/>
            <a:chOff x="5005388" y="2060575"/>
            <a:chExt cx="1019175" cy="960438"/>
          </a:xfrm>
          <a:noFill/>
        </p:grpSpPr>
        <p:sp>
          <p:nvSpPr>
            <p:cNvPr id="60" name="Freeform 67">
              <a:extLst>
                <a:ext uri="{FF2B5EF4-FFF2-40B4-BE49-F238E27FC236}">
                  <a16:creationId xmlns:a16="http://schemas.microsoft.com/office/drawing/2014/main" id="{7C7CAA9B-6D5F-1BB5-8DBE-F776F314375F}"/>
                </a:ext>
              </a:extLst>
            </p:cNvPr>
            <p:cNvSpPr>
              <a:spLocks noEditPoints="1"/>
            </p:cNvSpPr>
            <p:nvPr/>
          </p:nvSpPr>
          <p:spPr bwMode="auto">
            <a:xfrm>
              <a:off x="5446713" y="2417763"/>
              <a:ext cx="400050" cy="400050"/>
            </a:xfrm>
            <a:custGeom>
              <a:avLst/>
              <a:gdLst>
                <a:gd name="T0" fmla="*/ 211 w 664"/>
                <a:gd name="T1" fmla="*/ 394 h 665"/>
                <a:gd name="T2" fmla="*/ 429 w 664"/>
                <a:gd name="T3" fmla="*/ 239 h 665"/>
                <a:gd name="T4" fmla="*/ 427 w 664"/>
                <a:gd name="T5" fmla="*/ 431 h 665"/>
                <a:gd name="T6" fmla="*/ 235 w 664"/>
                <a:gd name="T7" fmla="*/ 429 h 665"/>
                <a:gd name="T8" fmla="*/ 382 w 664"/>
                <a:gd name="T9" fmla="*/ 644 h 665"/>
                <a:gd name="T10" fmla="*/ 416 w 664"/>
                <a:gd name="T11" fmla="*/ 584 h 665"/>
                <a:gd name="T12" fmla="*/ 476 w 664"/>
                <a:gd name="T13" fmla="*/ 573 h 665"/>
                <a:gd name="T14" fmla="*/ 541 w 664"/>
                <a:gd name="T15" fmla="*/ 591 h 665"/>
                <a:gd name="T16" fmla="*/ 585 w 664"/>
                <a:gd name="T17" fmla="*/ 547 h 665"/>
                <a:gd name="T18" fmla="*/ 568 w 664"/>
                <a:gd name="T19" fmla="*/ 481 h 665"/>
                <a:gd name="T20" fmla="*/ 580 w 664"/>
                <a:gd name="T21" fmla="*/ 422 h 665"/>
                <a:gd name="T22" fmla="*/ 642 w 664"/>
                <a:gd name="T23" fmla="*/ 390 h 665"/>
                <a:gd name="T24" fmla="*/ 660 w 664"/>
                <a:gd name="T25" fmla="*/ 374 h 665"/>
                <a:gd name="T26" fmla="*/ 662 w 664"/>
                <a:gd name="T27" fmla="*/ 367 h 665"/>
                <a:gd name="T28" fmla="*/ 664 w 664"/>
                <a:gd name="T29" fmla="*/ 335 h 665"/>
                <a:gd name="T30" fmla="*/ 644 w 664"/>
                <a:gd name="T31" fmla="*/ 283 h 665"/>
                <a:gd name="T32" fmla="*/ 581 w 664"/>
                <a:gd name="T33" fmla="*/ 248 h 665"/>
                <a:gd name="T34" fmla="*/ 566 w 664"/>
                <a:gd name="T35" fmla="*/ 211 h 665"/>
                <a:gd name="T36" fmla="*/ 592 w 664"/>
                <a:gd name="T37" fmla="*/ 153 h 665"/>
                <a:gd name="T38" fmla="*/ 570 w 664"/>
                <a:gd name="T39" fmla="*/ 101 h 665"/>
                <a:gd name="T40" fmla="*/ 517 w 664"/>
                <a:gd name="T41" fmla="*/ 77 h 665"/>
                <a:gd name="T42" fmla="*/ 448 w 664"/>
                <a:gd name="T43" fmla="*/ 97 h 665"/>
                <a:gd name="T44" fmla="*/ 401 w 664"/>
                <a:gd name="T45" fmla="*/ 64 h 665"/>
                <a:gd name="T46" fmla="*/ 367 w 664"/>
                <a:gd name="T47" fmla="*/ 3 h 665"/>
                <a:gd name="T48" fmla="*/ 305 w 664"/>
                <a:gd name="T49" fmla="*/ 2 h 665"/>
                <a:gd name="T50" fmla="*/ 269 w 664"/>
                <a:gd name="T51" fmla="*/ 63 h 665"/>
                <a:gd name="T52" fmla="*/ 221 w 664"/>
                <a:gd name="T53" fmla="*/ 95 h 665"/>
                <a:gd name="T54" fmla="*/ 152 w 664"/>
                <a:gd name="T55" fmla="*/ 73 h 665"/>
                <a:gd name="T56" fmla="*/ 100 w 664"/>
                <a:gd name="T57" fmla="*/ 95 h 665"/>
                <a:gd name="T58" fmla="*/ 76 w 664"/>
                <a:gd name="T59" fmla="*/ 148 h 665"/>
                <a:gd name="T60" fmla="*/ 96 w 664"/>
                <a:gd name="T61" fmla="*/ 217 h 665"/>
                <a:gd name="T62" fmla="*/ 63 w 664"/>
                <a:gd name="T63" fmla="*/ 264 h 665"/>
                <a:gd name="T64" fmla="*/ 6 w 664"/>
                <a:gd name="T65" fmla="*/ 288 h 665"/>
                <a:gd name="T66" fmla="*/ 4 w 664"/>
                <a:gd name="T67" fmla="*/ 291 h 665"/>
                <a:gd name="T68" fmla="*/ 3 w 664"/>
                <a:gd name="T69" fmla="*/ 294 h 665"/>
                <a:gd name="T70" fmla="*/ 0 w 664"/>
                <a:gd name="T71" fmla="*/ 328 h 665"/>
                <a:gd name="T72" fmla="*/ 20 w 664"/>
                <a:gd name="T73" fmla="*/ 383 h 665"/>
                <a:gd name="T74" fmla="*/ 82 w 664"/>
                <a:gd name="T75" fmla="*/ 417 h 665"/>
                <a:gd name="T76" fmla="*/ 98 w 664"/>
                <a:gd name="T77" fmla="*/ 455 h 665"/>
                <a:gd name="T78" fmla="*/ 72 w 664"/>
                <a:gd name="T79" fmla="*/ 512 h 665"/>
                <a:gd name="T80" fmla="*/ 95 w 664"/>
                <a:gd name="T81" fmla="*/ 566 h 665"/>
                <a:gd name="T82" fmla="*/ 147 w 664"/>
                <a:gd name="T83" fmla="*/ 589 h 665"/>
                <a:gd name="T84" fmla="*/ 214 w 664"/>
                <a:gd name="T85" fmla="*/ 569 h 665"/>
                <a:gd name="T86" fmla="*/ 264 w 664"/>
                <a:gd name="T87" fmla="*/ 604 h 665"/>
                <a:gd name="T88" fmla="*/ 297 w 664"/>
                <a:gd name="T89" fmla="*/ 663 h 665"/>
                <a:gd name="T90" fmla="*/ 360 w 664"/>
                <a:gd name="T91" fmla="*/ 66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4" h="665">
                  <a:moveTo>
                    <a:pt x="235" y="429"/>
                  </a:moveTo>
                  <a:cubicBezTo>
                    <a:pt x="225" y="418"/>
                    <a:pt x="217" y="407"/>
                    <a:pt x="211" y="394"/>
                  </a:cubicBezTo>
                  <a:cubicBezTo>
                    <a:pt x="184" y="341"/>
                    <a:pt x="195" y="278"/>
                    <a:pt x="237" y="237"/>
                  </a:cubicBezTo>
                  <a:cubicBezTo>
                    <a:pt x="291" y="184"/>
                    <a:pt x="377" y="185"/>
                    <a:pt x="429" y="239"/>
                  </a:cubicBezTo>
                  <a:cubicBezTo>
                    <a:pt x="439" y="249"/>
                    <a:pt x="448" y="261"/>
                    <a:pt x="454" y="274"/>
                  </a:cubicBezTo>
                  <a:cubicBezTo>
                    <a:pt x="480" y="326"/>
                    <a:pt x="469" y="390"/>
                    <a:pt x="427" y="431"/>
                  </a:cubicBezTo>
                  <a:cubicBezTo>
                    <a:pt x="401" y="456"/>
                    <a:pt x="367" y="470"/>
                    <a:pt x="331" y="469"/>
                  </a:cubicBezTo>
                  <a:cubicBezTo>
                    <a:pt x="294" y="469"/>
                    <a:pt x="261" y="455"/>
                    <a:pt x="235" y="429"/>
                  </a:cubicBezTo>
                  <a:close/>
                  <a:moveTo>
                    <a:pt x="360" y="663"/>
                  </a:moveTo>
                  <a:cubicBezTo>
                    <a:pt x="369" y="662"/>
                    <a:pt x="379" y="653"/>
                    <a:pt x="382" y="644"/>
                  </a:cubicBezTo>
                  <a:lnTo>
                    <a:pt x="394" y="605"/>
                  </a:lnTo>
                  <a:cubicBezTo>
                    <a:pt x="397" y="596"/>
                    <a:pt x="407" y="587"/>
                    <a:pt x="416" y="584"/>
                  </a:cubicBezTo>
                  <a:cubicBezTo>
                    <a:pt x="426" y="580"/>
                    <a:pt x="435" y="577"/>
                    <a:pt x="445" y="572"/>
                  </a:cubicBezTo>
                  <a:cubicBezTo>
                    <a:pt x="454" y="568"/>
                    <a:pt x="467" y="568"/>
                    <a:pt x="476" y="573"/>
                  </a:cubicBezTo>
                  <a:lnTo>
                    <a:pt x="511" y="592"/>
                  </a:lnTo>
                  <a:cubicBezTo>
                    <a:pt x="520" y="597"/>
                    <a:pt x="533" y="597"/>
                    <a:pt x="541" y="591"/>
                  </a:cubicBezTo>
                  <a:cubicBezTo>
                    <a:pt x="549" y="584"/>
                    <a:pt x="557" y="577"/>
                    <a:pt x="565" y="569"/>
                  </a:cubicBezTo>
                  <a:cubicBezTo>
                    <a:pt x="572" y="562"/>
                    <a:pt x="579" y="555"/>
                    <a:pt x="585" y="547"/>
                  </a:cubicBezTo>
                  <a:cubicBezTo>
                    <a:pt x="591" y="540"/>
                    <a:pt x="592" y="527"/>
                    <a:pt x="588" y="518"/>
                  </a:cubicBezTo>
                  <a:lnTo>
                    <a:pt x="568" y="481"/>
                  </a:lnTo>
                  <a:cubicBezTo>
                    <a:pt x="564" y="473"/>
                    <a:pt x="564" y="459"/>
                    <a:pt x="569" y="450"/>
                  </a:cubicBezTo>
                  <a:cubicBezTo>
                    <a:pt x="573" y="441"/>
                    <a:pt x="577" y="432"/>
                    <a:pt x="580" y="422"/>
                  </a:cubicBezTo>
                  <a:cubicBezTo>
                    <a:pt x="584" y="413"/>
                    <a:pt x="593" y="404"/>
                    <a:pt x="603" y="401"/>
                  </a:cubicBezTo>
                  <a:lnTo>
                    <a:pt x="642" y="390"/>
                  </a:lnTo>
                  <a:cubicBezTo>
                    <a:pt x="649" y="388"/>
                    <a:pt x="656" y="381"/>
                    <a:pt x="660" y="374"/>
                  </a:cubicBezTo>
                  <a:cubicBezTo>
                    <a:pt x="660" y="374"/>
                    <a:pt x="660" y="374"/>
                    <a:pt x="660" y="374"/>
                  </a:cubicBezTo>
                  <a:cubicBezTo>
                    <a:pt x="660" y="373"/>
                    <a:pt x="661" y="372"/>
                    <a:pt x="661" y="371"/>
                  </a:cubicBezTo>
                  <a:cubicBezTo>
                    <a:pt x="661" y="370"/>
                    <a:pt x="662" y="369"/>
                    <a:pt x="662" y="367"/>
                  </a:cubicBezTo>
                  <a:cubicBezTo>
                    <a:pt x="662" y="365"/>
                    <a:pt x="662" y="362"/>
                    <a:pt x="663" y="360"/>
                  </a:cubicBezTo>
                  <a:cubicBezTo>
                    <a:pt x="663" y="352"/>
                    <a:pt x="664" y="344"/>
                    <a:pt x="664" y="335"/>
                  </a:cubicBezTo>
                  <a:cubicBezTo>
                    <a:pt x="664" y="325"/>
                    <a:pt x="664" y="315"/>
                    <a:pt x="663" y="305"/>
                  </a:cubicBezTo>
                  <a:cubicBezTo>
                    <a:pt x="662" y="296"/>
                    <a:pt x="653" y="286"/>
                    <a:pt x="644" y="283"/>
                  </a:cubicBezTo>
                  <a:lnTo>
                    <a:pt x="603" y="270"/>
                  </a:lnTo>
                  <a:cubicBezTo>
                    <a:pt x="594" y="267"/>
                    <a:pt x="585" y="257"/>
                    <a:pt x="581" y="248"/>
                  </a:cubicBezTo>
                  <a:cubicBezTo>
                    <a:pt x="578" y="238"/>
                    <a:pt x="574" y="227"/>
                    <a:pt x="569" y="217"/>
                  </a:cubicBezTo>
                  <a:cubicBezTo>
                    <a:pt x="568" y="215"/>
                    <a:pt x="567" y="213"/>
                    <a:pt x="566" y="211"/>
                  </a:cubicBezTo>
                  <a:cubicBezTo>
                    <a:pt x="564" y="208"/>
                    <a:pt x="566" y="199"/>
                    <a:pt x="571" y="191"/>
                  </a:cubicBezTo>
                  <a:lnTo>
                    <a:pt x="592" y="153"/>
                  </a:lnTo>
                  <a:cubicBezTo>
                    <a:pt x="597" y="145"/>
                    <a:pt x="596" y="131"/>
                    <a:pt x="590" y="124"/>
                  </a:cubicBezTo>
                  <a:cubicBezTo>
                    <a:pt x="584" y="116"/>
                    <a:pt x="577" y="108"/>
                    <a:pt x="570" y="101"/>
                  </a:cubicBezTo>
                  <a:cubicBezTo>
                    <a:pt x="562" y="93"/>
                    <a:pt x="554" y="86"/>
                    <a:pt x="546" y="79"/>
                  </a:cubicBezTo>
                  <a:cubicBezTo>
                    <a:pt x="539" y="73"/>
                    <a:pt x="525" y="72"/>
                    <a:pt x="517" y="77"/>
                  </a:cubicBezTo>
                  <a:lnTo>
                    <a:pt x="479" y="97"/>
                  </a:lnTo>
                  <a:cubicBezTo>
                    <a:pt x="470" y="102"/>
                    <a:pt x="457" y="101"/>
                    <a:pt x="448" y="97"/>
                  </a:cubicBezTo>
                  <a:cubicBezTo>
                    <a:pt x="439" y="93"/>
                    <a:pt x="431" y="89"/>
                    <a:pt x="422" y="86"/>
                  </a:cubicBezTo>
                  <a:cubicBezTo>
                    <a:pt x="413" y="83"/>
                    <a:pt x="404" y="73"/>
                    <a:pt x="401" y="64"/>
                  </a:cubicBezTo>
                  <a:lnTo>
                    <a:pt x="389" y="22"/>
                  </a:lnTo>
                  <a:cubicBezTo>
                    <a:pt x="386" y="13"/>
                    <a:pt x="376" y="4"/>
                    <a:pt x="367" y="3"/>
                  </a:cubicBezTo>
                  <a:cubicBezTo>
                    <a:pt x="356" y="1"/>
                    <a:pt x="346" y="1"/>
                    <a:pt x="335" y="1"/>
                  </a:cubicBezTo>
                  <a:cubicBezTo>
                    <a:pt x="325" y="0"/>
                    <a:pt x="315" y="1"/>
                    <a:pt x="305" y="2"/>
                  </a:cubicBezTo>
                  <a:cubicBezTo>
                    <a:pt x="295" y="3"/>
                    <a:pt x="285" y="11"/>
                    <a:pt x="282" y="20"/>
                  </a:cubicBezTo>
                  <a:lnTo>
                    <a:pt x="269" y="63"/>
                  </a:lnTo>
                  <a:cubicBezTo>
                    <a:pt x="266" y="72"/>
                    <a:pt x="256" y="81"/>
                    <a:pt x="247" y="84"/>
                  </a:cubicBezTo>
                  <a:cubicBezTo>
                    <a:pt x="238" y="87"/>
                    <a:pt x="230" y="91"/>
                    <a:pt x="221" y="95"/>
                  </a:cubicBezTo>
                  <a:cubicBezTo>
                    <a:pt x="213" y="99"/>
                    <a:pt x="199" y="99"/>
                    <a:pt x="191" y="94"/>
                  </a:cubicBezTo>
                  <a:lnTo>
                    <a:pt x="152" y="73"/>
                  </a:lnTo>
                  <a:cubicBezTo>
                    <a:pt x="144" y="68"/>
                    <a:pt x="131" y="69"/>
                    <a:pt x="123" y="75"/>
                  </a:cubicBezTo>
                  <a:cubicBezTo>
                    <a:pt x="115" y="81"/>
                    <a:pt x="108" y="88"/>
                    <a:pt x="100" y="95"/>
                  </a:cubicBezTo>
                  <a:cubicBezTo>
                    <a:pt x="93" y="102"/>
                    <a:pt x="85" y="110"/>
                    <a:pt x="79" y="118"/>
                  </a:cubicBezTo>
                  <a:cubicBezTo>
                    <a:pt x="73" y="126"/>
                    <a:pt x="72" y="139"/>
                    <a:pt x="76" y="148"/>
                  </a:cubicBezTo>
                  <a:lnTo>
                    <a:pt x="96" y="186"/>
                  </a:lnTo>
                  <a:cubicBezTo>
                    <a:pt x="101" y="194"/>
                    <a:pt x="100" y="208"/>
                    <a:pt x="96" y="217"/>
                  </a:cubicBezTo>
                  <a:cubicBezTo>
                    <a:pt x="92" y="225"/>
                    <a:pt x="88" y="234"/>
                    <a:pt x="85" y="243"/>
                  </a:cubicBezTo>
                  <a:cubicBezTo>
                    <a:pt x="82" y="252"/>
                    <a:pt x="72" y="261"/>
                    <a:pt x="63" y="264"/>
                  </a:cubicBezTo>
                  <a:lnTo>
                    <a:pt x="21" y="276"/>
                  </a:lnTo>
                  <a:cubicBezTo>
                    <a:pt x="15" y="278"/>
                    <a:pt x="9" y="282"/>
                    <a:pt x="6" y="288"/>
                  </a:cubicBezTo>
                  <a:cubicBezTo>
                    <a:pt x="5" y="288"/>
                    <a:pt x="6" y="288"/>
                    <a:pt x="5" y="288"/>
                  </a:cubicBezTo>
                  <a:cubicBezTo>
                    <a:pt x="5" y="289"/>
                    <a:pt x="4" y="290"/>
                    <a:pt x="4" y="291"/>
                  </a:cubicBezTo>
                  <a:cubicBezTo>
                    <a:pt x="4" y="292"/>
                    <a:pt x="4" y="292"/>
                    <a:pt x="3" y="292"/>
                  </a:cubicBezTo>
                  <a:cubicBezTo>
                    <a:pt x="3" y="293"/>
                    <a:pt x="3" y="294"/>
                    <a:pt x="3" y="294"/>
                  </a:cubicBezTo>
                  <a:cubicBezTo>
                    <a:pt x="2" y="296"/>
                    <a:pt x="2" y="297"/>
                    <a:pt x="2" y="298"/>
                  </a:cubicBezTo>
                  <a:cubicBezTo>
                    <a:pt x="1" y="308"/>
                    <a:pt x="0" y="318"/>
                    <a:pt x="0" y="328"/>
                  </a:cubicBezTo>
                  <a:cubicBezTo>
                    <a:pt x="0" y="339"/>
                    <a:pt x="0" y="350"/>
                    <a:pt x="1" y="360"/>
                  </a:cubicBezTo>
                  <a:cubicBezTo>
                    <a:pt x="2" y="370"/>
                    <a:pt x="11" y="380"/>
                    <a:pt x="20" y="383"/>
                  </a:cubicBezTo>
                  <a:lnTo>
                    <a:pt x="61" y="395"/>
                  </a:lnTo>
                  <a:cubicBezTo>
                    <a:pt x="70" y="398"/>
                    <a:pt x="79" y="408"/>
                    <a:pt x="82" y="417"/>
                  </a:cubicBezTo>
                  <a:cubicBezTo>
                    <a:pt x="86" y="428"/>
                    <a:pt x="90" y="440"/>
                    <a:pt x="96" y="451"/>
                  </a:cubicBezTo>
                  <a:cubicBezTo>
                    <a:pt x="97" y="452"/>
                    <a:pt x="97" y="454"/>
                    <a:pt x="98" y="455"/>
                  </a:cubicBezTo>
                  <a:cubicBezTo>
                    <a:pt x="100" y="458"/>
                    <a:pt x="97" y="467"/>
                    <a:pt x="92" y="475"/>
                  </a:cubicBezTo>
                  <a:lnTo>
                    <a:pt x="72" y="512"/>
                  </a:lnTo>
                  <a:cubicBezTo>
                    <a:pt x="67" y="520"/>
                    <a:pt x="68" y="534"/>
                    <a:pt x="74" y="541"/>
                  </a:cubicBezTo>
                  <a:cubicBezTo>
                    <a:pt x="81" y="550"/>
                    <a:pt x="88" y="558"/>
                    <a:pt x="95" y="566"/>
                  </a:cubicBezTo>
                  <a:cubicBezTo>
                    <a:pt x="102" y="573"/>
                    <a:pt x="110" y="580"/>
                    <a:pt x="117" y="586"/>
                  </a:cubicBezTo>
                  <a:cubicBezTo>
                    <a:pt x="125" y="592"/>
                    <a:pt x="138" y="593"/>
                    <a:pt x="147" y="589"/>
                  </a:cubicBezTo>
                  <a:lnTo>
                    <a:pt x="183" y="569"/>
                  </a:lnTo>
                  <a:cubicBezTo>
                    <a:pt x="192" y="565"/>
                    <a:pt x="205" y="565"/>
                    <a:pt x="214" y="569"/>
                  </a:cubicBezTo>
                  <a:cubicBezTo>
                    <a:pt x="223" y="574"/>
                    <a:pt x="233" y="578"/>
                    <a:pt x="243" y="582"/>
                  </a:cubicBezTo>
                  <a:cubicBezTo>
                    <a:pt x="252" y="585"/>
                    <a:pt x="261" y="595"/>
                    <a:pt x="264" y="604"/>
                  </a:cubicBezTo>
                  <a:lnTo>
                    <a:pt x="275" y="643"/>
                  </a:lnTo>
                  <a:cubicBezTo>
                    <a:pt x="278" y="653"/>
                    <a:pt x="288" y="662"/>
                    <a:pt x="297" y="663"/>
                  </a:cubicBezTo>
                  <a:cubicBezTo>
                    <a:pt x="307" y="664"/>
                    <a:pt x="317" y="664"/>
                    <a:pt x="327" y="665"/>
                  </a:cubicBezTo>
                  <a:cubicBezTo>
                    <a:pt x="338" y="665"/>
                    <a:pt x="349" y="664"/>
                    <a:pt x="360" y="663"/>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68">
              <a:extLst>
                <a:ext uri="{FF2B5EF4-FFF2-40B4-BE49-F238E27FC236}">
                  <a16:creationId xmlns:a16="http://schemas.microsoft.com/office/drawing/2014/main" id="{8852A12A-5665-55E7-3AF1-0E26FF854A49}"/>
                </a:ext>
              </a:extLst>
            </p:cNvPr>
            <p:cNvSpPr>
              <a:spLocks noEditPoints="1"/>
            </p:cNvSpPr>
            <p:nvPr/>
          </p:nvSpPr>
          <p:spPr bwMode="auto">
            <a:xfrm>
              <a:off x="5173663" y="2343150"/>
              <a:ext cx="290513" cy="292100"/>
            </a:xfrm>
            <a:custGeom>
              <a:avLst/>
              <a:gdLst>
                <a:gd name="T0" fmla="*/ 180 w 484"/>
                <a:gd name="T1" fmla="*/ 303 h 485"/>
                <a:gd name="T2" fmla="*/ 182 w 484"/>
                <a:gd name="T3" fmla="*/ 179 h 485"/>
                <a:gd name="T4" fmla="*/ 307 w 484"/>
                <a:gd name="T5" fmla="*/ 180 h 485"/>
                <a:gd name="T6" fmla="*/ 305 w 484"/>
                <a:gd name="T7" fmla="*/ 305 h 485"/>
                <a:gd name="T8" fmla="*/ 437 w 484"/>
                <a:gd name="T9" fmla="*/ 96 h 485"/>
                <a:gd name="T10" fmla="*/ 393 w 484"/>
                <a:gd name="T11" fmla="*/ 52 h 485"/>
                <a:gd name="T12" fmla="*/ 337 w 484"/>
                <a:gd name="T13" fmla="*/ 64 h 485"/>
                <a:gd name="T14" fmla="*/ 281 w 484"/>
                <a:gd name="T15" fmla="*/ 59 h 485"/>
                <a:gd name="T16" fmla="*/ 239 w 484"/>
                <a:gd name="T17" fmla="*/ 14 h 485"/>
                <a:gd name="T18" fmla="*/ 183 w 484"/>
                <a:gd name="T19" fmla="*/ 7 h 485"/>
                <a:gd name="T20" fmla="*/ 136 w 484"/>
                <a:gd name="T21" fmla="*/ 41 h 485"/>
                <a:gd name="T22" fmla="*/ 123 w 484"/>
                <a:gd name="T23" fmla="*/ 99 h 485"/>
                <a:gd name="T24" fmla="*/ 102 w 484"/>
                <a:gd name="T25" fmla="*/ 119 h 485"/>
                <a:gd name="T26" fmla="*/ 43 w 484"/>
                <a:gd name="T27" fmla="*/ 131 h 485"/>
                <a:gd name="T28" fmla="*/ 23 w 484"/>
                <a:gd name="T29" fmla="*/ 141 h 485"/>
                <a:gd name="T30" fmla="*/ 21 w 484"/>
                <a:gd name="T31" fmla="*/ 144 h 485"/>
                <a:gd name="T32" fmla="*/ 19 w 484"/>
                <a:gd name="T33" fmla="*/ 148 h 485"/>
                <a:gd name="T34" fmla="*/ 2 w 484"/>
                <a:gd name="T35" fmla="*/ 208 h 485"/>
                <a:gd name="T36" fmla="*/ 43 w 484"/>
                <a:gd name="T37" fmla="*/ 252 h 485"/>
                <a:gd name="T38" fmla="*/ 65 w 484"/>
                <a:gd name="T39" fmla="*/ 298 h 485"/>
                <a:gd name="T40" fmla="*/ 47 w 484"/>
                <a:gd name="T41" fmla="*/ 360 h 485"/>
                <a:gd name="T42" fmla="*/ 70 w 484"/>
                <a:gd name="T43" fmla="*/ 413 h 485"/>
                <a:gd name="T44" fmla="*/ 121 w 484"/>
                <a:gd name="T45" fmla="*/ 436 h 485"/>
                <a:gd name="T46" fmla="*/ 183 w 484"/>
                <a:gd name="T47" fmla="*/ 419 h 485"/>
                <a:gd name="T48" fmla="*/ 229 w 484"/>
                <a:gd name="T49" fmla="*/ 442 h 485"/>
                <a:gd name="T50" fmla="*/ 272 w 484"/>
                <a:gd name="T51" fmla="*/ 484 h 485"/>
                <a:gd name="T52" fmla="*/ 333 w 484"/>
                <a:gd name="T53" fmla="*/ 469 h 485"/>
                <a:gd name="T54" fmla="*/ 351 w 484"/>
                <a:gd name="T55" fmla="*/ 412 h 485"/>
                <a:gd name="T56" fmla="*/ 374 w 484"/>
                <a:gd name="T57" fmla="*/ 375 h 485"/>
                <a:gd name="T58" fmla="*/ 410 w 484"/>
                <a:gd name="T59" fmla="*/ 355 h 485"/>
                <a:gd name="T60" fmla="*/ 452 w 484"/>
                <a:gd name="T61" fmla="*/ 352 h 485"/>
                <a:gd name="T62" fmla="*/ 460 w 484"/>
                <a:gd name="T63" fmla="*/ 346 h 485"/>
                <a:gd name="T64" fmla="*/ 464 w 484"/>
                <a:gd name="T65" fmla="*/ 343 h 485"/>
                <a:gd name="T66" fmla="*/ 466 w 484"/>
                <a:gd name="T67" fmla="*/ 338 h 485"/>
                <a:gd name="T68" fmla="*/ 483 w 484"/>
                <a:gd name="T69" fmla="*/ 278 h 485"/>
                <a:gd name="T70" fmla="*/ 483 w 484"/>
                <a:gd name="T71" fmla="*/ 272 h 485"/>
                <a:gd name="T72" fmla="*/ 483 w 484"/>
                <a:gd name="T73" fmla="*/ 268 h 485"/>
                <a:gd name="T74" fmla="*/ 482 w 484"/>
                <a:gd name="T75" fmla="*/ 265 h 485"/>
                <a:gd name="T76" fmla="*/ 445 w 484"/>
                <a:gd name="T77" fmla="*/ 235 h 485"/>
                <a:gd name="T78" fmla="*/ 421 w 484"/>
                <a:gd name="T79" fmla="*/ 184 h 485"/>
                <a:gd name="T80" fmla="*/ 439 w 484"/>
                <a:gd name="T81" fmla="*/ 1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4" h="485">
                  <a:moveTo>
                    <a:pt x="305" y="305"/>
                  </a:moveTo>
                  <a:cubicBezTo>
                    <a:pt x="270" y="339"/>
                    <a:pt x="215" y="338"/>
                    <a:pt x="180" y="303"/>
                  </a:cubicBezTo>
                  <a:cubicBezTo>
                    <a:pt x="174" y="297"/>
                    <a:pt x="169" y="289"/>
                    <a:pt x="164" y="281"/>
                  </a:cubicBezTo>
                  <a:cubicBezTo>
                    <a:pt x="147" y="247"/>
                    <a:pt x="155" y="206"/>
                    <a:pt x="182" y="179"/>
                  </a:cubicBezTo>
                  <a:cubicBezTo>
                    <a:pt x="199" y="162"/>
                    <a:pt x="221" y="153"/>
                    <a:pt x="244" y="154"/>
                  </a:cubicBezTo>
                  <a:cubicBezTo>
                    <a:pt x="268" y="154"/>
                    <a:pt x="290" y="163"/>
                    <a:pt x="307" y="180"/>
                  </a:cubicBezTo>
                  <a:cubicBezTo>
                    <a:pt x="313" y="187"/>
                    <a:pt x="319" y="194"/>
                    <a:pt x="323" y="203"/>
                  </a:cubicBezTo>
                  <a:cubicBezTo>
                    <a:pt x="340" y="237"/>
                    <a:pt x="333" y="278"/>
                    <a:pt x="305" y="305"/>
                  </a:cubicBezTo>
                  <a:close/>
                  <a:moveTo>
                    <a:pt x="439" y="125"/>
                  </a:moveTo>
                  <a:cubicBezTo>
                    <a:pt x="444" y="117"/>
                    <a:pt x="443" y="104"/>
                    <a:pt x="437" y="96"/>
                  </a:cubicBezTo>
                  <a:cubicBezTo>
                    <a:pt x="431" y="88"/>
                    <a:pt x="424" y="81"/>
                    <a:pt x="417" y="74"/>
                  </a:cubicBezTo>
                  <a:cubicBezTo>
                    <a:pt x="409" y="66"/>
                    <a:pt x="401" y="59"/>
                    <a:pt x="393" y="52"/>
                  </a:cubicBezTo>
                  <a:cubicBezTo>
                    <a:pt x="386" y="46"/>
                    <a:pt x="372" y="45"/>
                    <a:pt x="364" y="49"/>
                  </a:cubicBezTo>
                  <a:lnTo>
                    <a:pt x="337" y="64"/>
                  </a:lnTo>
                  <a:cubicBezTo>
                    <a:pt x="328" y="68"/>
                    <a:pt x="314" y="68"/>
                    <a:pt x="305" y="65"/>
                  </a:cubicBezTo>
                  <a:cubicBezTo>
                    <a:pt x="297" y="62"/>
                    <a:pt x="289" y="60"/>
                    <a:pt x="281" y="59"/>
                  </a:cubicBezTo>
                  <a:cubicBezTo>
                    <a:pt x="272" y="57"/>
                    <a:pt x="260" y="49"/>
                    <a:pt x="255" y="41"/>
                  </a:cubicBezTo>
                  <a:lnTo>
                    <a:pt x="239" y="14"/>
                  </a:lnTo>
                  <a:cubicBezTo>
                    <a:pt x="234" y="6"/>
                    <a:pt x="222" y="0"/>
                    <a:pt x="213" y="1"/>
                  </a:cubicBezTo>
                  <a:cubicBezTo>
                    <a:pt x="203" y="3"/>
                    <a:pt x="193" y="5"/>
                    <a:pt x="183" y="7"/>
                  </a:cubicBezTo>
                  <a:cubicBezTo>
                    <a:pt x="173" y="10"/>
                    <a:pt x="162" y="13"/>
                    <a:pt x="152" y="17"/>
                  </a:cubicBezTo>
                  <a:cubicBezTo>
                    <a:pt x="143" y="20"/>
                    <a:pt x="136" y="31"/>
                    <a:pt x="136" y="41"/>
                  </a:cubicBezTo>
                  <a:lnTo>
                    <a:pt x="134" y="73"/>
                  </a:lnTo>
                  <a:cubicBezTo>
                    <a:pt x="134" y="83"/>
                    <a:pt x="129" y="94"/>
                    <a:pt x="123" y="99"/>
                  </a:cubicBezTo>
                  <a:cubicBezTo>
                    <a:pt x="119" y="102"/>
                    <a:pt x="116" y="105"/>
                    <a:pt x="113" y="108"/>
                  </a:cubicBezTo>
                  <a:cubicBezTo>
                    <a:pt x="109" y="112"/>
                    <a:pt x="106" y="115"/>
                    <a:pt x="102" y="119"/>
                  </a:cubicBezTo>
                  <a:cubicBezTo>
                    <a:pt x="97" y="125"/>
                    <a:pt x="85" y="131"/>
                    <a:pt x="76" y="131"/>
                  </a:cubicBezTo>
                  <a:lnTo>
                    <a:pt x="43" y="131"/>
                  </a:lnTo>
                  <a:cubicBezTo>
                    <a:pt x="36" y="132"/>
                    <a:pt x="29" y="135"/>
                    <a:pt x="24" y="140"/>
                  </a:cubicBezTo>
                  <a:cubicBezTo>
                    <a:pt x="24" y="140"/>
                    <a:pt x="23" y="141"/>
                    <a:pt x="23" y="141"/>
                  </a:cubicBezTo>
                  <a:cubicBezTo>
                    <a:pt x="23" y="141"/>
                    <a:pt x="22" y="142"/>
                    <a:pt x="22" y="142"/>
                  </a:cubicBezTo>
                  <a:cubicBezTo>
                    <a:pt x="22" y="143"/>
                    <a:pt x="21" y="143"/>
                    <a:pt x="21" y="144"/>
                  </a:cubicBezTo>
                  <a:cubicBezTo>
                    <a:pt x="21" y="144"/>
                    <a:pt x="20" y="145"/>
                    <a:pt x="20" y="145"/>
                  </a:cubicBezTo>
                  <a:cubicBezTo>
                    <a:pt x="19" y="146"/>
                    <a:pt x="19" y="147"/>
                    <a:pt x="19" y="148"/>
                  </a:cubicBezTo>
                  <a:cubicBezTo>
                    <a:pt x="15" y="157"/>
                    <a:pt x="12" y="167"/>
                    <a:pt x="9" y="176"/>
                  </a:cubicBezTo>
                  <a:cubicBezTo>
                    <a:pt x="6" y="187"/>
                    <a:pt x="4" y="197"/>
                    <a:pt x="2" y="208"/>
                  </a:cubicBezTo>
                  <a:cubicBezTo>
                    <a:pt x="0" y="217"/>
                    <a:pt x="6" y="229"/>
                    <a:pt x="14" y="235"/>
                  </a:cubicBezTo>
                  <a:lnTo>
                    <a:pt x="43" y="252"/>
                  </a:lnTo>
                  <a:cubicBezTo>
                    <a:pt x="51" y="258"/>
                    <a:pt x="58" y="269"/>
                    <a:pt x="60" y="279"/>
                  </a:cubicBezTo>
                  <a:cubicBezTo>
                    <a:pt x="62" y="285"/>
                    <a:pt x="63" y="292"/>
                    <a:pt x="65" y="298"/>
                  </a:cubicBezTo>
                  <a:cubicBezTo>
                    <a:pt x="68" y="308"/>
                    <a:pt x="68" y="322"/>
                    <a:pt x="63" y="330"/>
                  </a:cubicBezTo>
                  <a:lnTo>
                    <a:pt x="47" y="360"/>
                  </a:lnTo>
                  <a:cubicBezTo>
                    <a:pt x="42" y="368"/>
                    <a:pt x="42" y="381"/>
                    <a:pt x="48" y="389"/>
                  </a:cubicBezTo>
                  <a:cubicBezTo>
                    <a:pt x="55" y="397"/>
                    <a:pt x="62" y="405"/>
                    <a:pt x="70" y="413"/>
                  </a:cubicBezTo>
                  <a:cubicBezTo>
                    <a:pt x="77" y="420"/>
                    <a:pt x="84" y="427"/>
                    <a:pt x="92" y="434"/>
                  </a:cubicBezTo>
                  <a:cubicBezTo>
                    <a:pt x="99" y="440"/>
                    <a:pt x="112" y="441"/>
                    <a:pt x="121" y="436"/>
                  </a:cubicBezTo>
                  <a:lnTo>
                    <a:pt x="151" y="420"/>
                  </a:lnTo>
                  <a:cubicBezTo>
                    <a:pt x="160" y="416"/>
                    <a:pt x="174" y="416"/>
                    <a:pt x="183" y="419"/>
                  </a:cubicBezTo>
                  <a:cubicBezTo>
                    <a:pt x="189" y="421"/>
                    <a:pt x="196" y="423"/>
                    <a:pt x="202" y="424"/>
                  </a:cubicBezTo>
                  <a:cubicBezTo>
                    <a:pt x="212" y="426"/>
                    <a:pt x="224" y="434"/>
                    <a:pt x="229" y="442"/>
                  </a:cubicBezTo>
                  <a:lnTo>
                    <a:pt x="246" y="471"/>
                  </a:lnTo>
                  <a:cubicBezTo>
                    <a:pt x="251" y="479"/>
                    <a:pt x="263" y="485"/>
                    <a:pt x="272" y="484"/>
                  </a:cubicBezTo>
                  <a:cubicBezTo>
                    <a:pt x="283" y="483"/>
                    <a:pt x="293" y="480"/>
                    <a:pt x="304" y="478"/>
                  </a:cubicBezTo>
                  <a:cubicBezTo>
                    <a:pt x="314" y="475"/>
                    <a:pt x="323" y="472"/>
                    <a:pt x="333" y="469"/>
                  </a:cubicBezTo>
                  <a:cubicBezTo>
                    <a:pt x="342" y="465"/>
                    <a:pt x="349" y="454"/>
                    <a:pt x="349" y="445"/>
                  </a:cubicBezTo>
                  <a:lnTo>
                    <a:pt x="351" y="412"/>
                  </a:lnTo>
                  <a:cubicBezTo>
                    <a:pt x="351" y="402"/>
                    <a:pt x="357" y="391"/>
                    <a:pt x="363" y="385"/>
                  </a:cubicBezTo>
                  <a:cubicBezTo>
                    <a:pt x="367" y="382"/>
                    <a:pt x="371" y="379"/>
                    <a:pt x="374" y="375"/>
                  </a:cubicBezTo>
                  <a:cubicBezTo>
                    <a:pt x="378" y="372"/>
                    <a:pt x="381" y="369"/>
                    <a:pt x="384" y="366"/>
                  </a:cubicBezTo>
                  <a:cubicBezTo>
                    <a:pt x="389" y="360"/>
                    <a:pt x="400" y="355"/>
                    <a:pt x="410" y="355"/>
                  </a:cubicBezTo>
                  <a:lnTo>
                    <a:pt x="442" y="354"/>
                  </a:lnTo>
                  <a:cubicBezTo>
                    <a:pt x="445" y="354"/>
                    <a:pt x="449" y="353"/>
                    <a:pt x="452" y="352"/>
                  </a:cubicBezTo>
                  <a:lnTo>
                    <a:pt x="452" y="352"/>
                  </a:lnTo>
                  <a:cubicBezTo>
                    <a:pt x="455" y="350"/>
                    <a:pt x="458" y="348"/>
                    <a:pt x="460" y="346"/>
                  </a:cubicBezTo>
                  <a:cubicBezTo>
                    <a:pt x="461" y="346"/>
                    <a:pt x="461" y="346"/>
                    <a:pt x="461" y="345"/>
                  </a:cubicBezTo>
                  <a:cubicBezTo>
                    <a:pt x="462" y="345"/>
                    <a:pt x="463" y="344"/>
                    <a:pt x="464" y="343"/>
                  </a:cubicBezTo>
                  <a:cubicBezTo>
                    <a:pt x="464" y="342"/>
                    <a:pt x="464" y="342"/>
                    <a:pt x="464" y="342"/>
                  </a:cubicBezTo>
                  <a:cubicBezTo>
                    <a:pt x="465" y="340"/>
                    <a:pt x="466" y="339"/>
                    <a:pt x="466" y="338"/>
                  </a:cubicBezTo>
                  <a:cubicBezTo>
                    <a:pt x="470" y="328"/>
                    <a:pt x="474" y="318"/>
                    <a:pt x="477" y="307"/>
                  </a:cubicBezTo>
                  <a:cubicBezTo>
                    <a:pt x="479" y="298"/>
                    <a:pt x="482" y="288"/>
                    <a:pt x="483" y="278"/>
                  </a:cubicBezTo>
                  <a:cubicBezTo>
                    <a:pt x="484" y="277"/>
                    <a:pt x="484" y="276"/>
                    <a:pt x="484" y="274"/>
                  </a:cubicBezTo>
                  <a:cubicBezTo>
                    <a:pt x="484" y="274"/>
                    <a:pt x="484" y="273"/>
                    <a:pt x="483" y="272"/>
                  </a:cubicBezTo>
                  <a:cubicBezTo>
                    <a:pt x="483" y="272"/>
                    <a:pt x="483" y="272"/>
                    <a:pt x="483" y="271"/>
                  </a:cubicBezTo>
                  <a:cubicBezTo>
                    <a:pt x="483" y="270"/>
                    <a:pt x="483" y="269"/>
                    <a:pt x="483" y="268"/>
                  </a:cubicBezTo>
                  <a:cubicBezTo>
                    <a:pt x="483" y="268"/>
                    <a:pt x="483" y="268"/>
                    <a:pt x="483" y="268"/>
                  </a:cubicBezTo>
                  <a:cubicBezTo>
                    <a:pt x="482" y="267"/>
                    <a:pt x="482" y="266"/>
                    <a:pt x="482" y="265"/>
                  </a:cubicBezTo>
                  <a:cubicBezTo>
                    <a:pt x="479" y="259"/>
                    <a:pt x="476" y="254"/>
                    <a:pt x="471" y="251"/>
                  </a:cubicBezTo>
                  <a:lnTo>
                    <a:pt x="445" y="235"/>
                  </a:lnTo>
                  <a:cubicBezTo>
                    <a:pt x="436" y="230"/>
                    <a:pt x="429" y="218"/>
                    <a:pt x="427" y="208"/>
                  </a:cubicBezTo>
                  <a:cubicBezTo>
                    <a:pt x="426" y="200"/>
                    <a:pt x="424" y="192"/>
                    <a:pt x="421" y="184"/>
                  </a:cubicBezTo>
                  <a:cubicBezTo>
                    <a:pt x="418" y="175"/>
                    <a:pt x="419" y="161"/>
                    <a:pt x="424" y="153"/>
                  </a:cubicBezTo>
                  <a:lnTo>
                    <a:pt x="439" y="125"/>
                  </a:ln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9">
              <a:extLst>
                <a:ext uri="{FF2B5EF4-FFF2-40B4-BE49-F238E27FC236}">
                  <a16:creationId xmlns:a16="http://schemas.microsoft.com/office/drawing/2014/main" id="{08A8E99E-DC0A-040C-6C93-F105C63CA424}"/>
                </a:ext>
              </a:extLst>
            </p:cNvPr>
            <p:cNvSpPr>
              <a:spLocks/>
            </p:cNvSpPr>
            <p:nvPr/>
          </p:nvSpPr>
          <p:spPr bwMode="auto">
            <a:xfrm>
              <a:off x="5005388" y="2159000"/>
              <a:ext cx="574675" cy="862013"/>
            </a:xfrm>
            <a:custGeom>
              <a:avLst/>
              <a:gdLst>
                <a:gd name="T0" fmla="*/ 657 w 952"/>
                <a:gd name="T1" fmla="*/ 1166 h 1430"/>
                <a:gd name="T2" fmla="*/ 637 w 952"/>
                <a:gd name="T3" fmla="*/ 1160 h 1430"/>
                <a:gd name="T4" fmla="*/ 614 w 952"/>
                <a:gd name="T5" fmla="*/ 1151 h 1430"/>
                <a:gd name="T6" fmla="*/ 591 w 952"/>
                <a:gd name="T7" fmla="*/ 1142 h 1430"/>
                <a:gd name="T8" fmla="*/ 490 w 952"/>
                <a:gd name="T9" fmla="*/ 1095 h 1430"/>
                <a:gd name="T10" fmla="*/ 267 w 952"/>
                <a:gd name="T11" fmla="*/ 923 h 1430"/>
                <a:gd name="T12" fmla="*/ 171 w 952"/>
                <a:gd name="T13" fmla="*/ 796 h 1430"/>
                <a:gd name="T14" fmla="*/ 106 w 952"/>
                <a:gd name="T15" fmla="*/ 645 h 1430"/>
                <a:gd name="T16" fmla="*/ 90 w 952"/>
                <a:gd name="T17" fmla="*/ 564 h 1430"/>
                <a:gd name="T18" fmla="*/ 89 w 952"/>
                <a:gd name="T19" fmla="*/ 482 h 1430"/>
                <a:gd name="T20" fmla="*/ 100 w 952"/>
                <a:gd name="T21" fmla="*/ 402 h 1430"/>
                <a:gd name="T22" fmla="*/ 111 w 952"/>
                <a:gd name="T23" fmla="*/ 364 h 1430"/>
                <a:gd name="T24" fmla="*/ 113 w 952"/>
                <a:gd name="T25" fmla="*/ 359 h 1430"/>
                <a:gd name="T26" fmla="*/ 113 w 952"/>
                <a:gd name="T27" fmla="*/ 358 h 1430"/>
                <a:gd name="T28" fmla="*/ 113 w 952"/>
                <a:gd name="T29" fmla="*/ 359 h 1430"/>
                <a:gd name="T30" fmla="*/ 113 w 952"/>
                <a:gd name="T31" fmla="*/ 358 h 1430"/>
                <a:gd name="T32" fmla="*/ 114 w 952"/>
                <a:gd name="T33" fmla="*/ 355 h 1430"/>
                <a:gd name="T34" fmla="*/ 118 w 952"/>
                <a:gd name="T35" fmla="*/ 345 h 1430"/>
                <a:gd name="T36" fmla="*/ 126 w 952"/>
                <a:gd name="T37" fmla="*/ 326 h 1430"/>
                <a:gd name="T38" fmla="*/ 143 w 952"/>
                <a:gd name="T39" fmla="*/ 291 h 1430"/>
                <a:gd name="T40" fmla="*/ 162 w 952"/>
                <a:gd name="T41" fmla="*/ 258 h 1430"/>
                <a:gd name="T42" fmla="*/ 184 w 952"/>
                <a:gd name="T43" fmla="*/ 227 h 1430"/>
                <a:gd name="T44" fmla="*/ 208 w 952"/>
                <a:gd name="T45" fmla="*/ 198 h 1430"/>
                <a:gd name="T46" fmla="*/ 314 w 952"/>
                <a:gd name="T47" fmla="*/ 107 h 1430"/>
                <a:gd name="T48" fmla="*/ 420 w 952"/>
                <a:gd name="T49" fmla="*/ 50 h 1430"/>
                <a:gd name="T50" fmla="*/ 467 w 952"/>
                <a:gd name="T51" fmla="*/ 31 h 1430"/>
                <a:gd name="T52" fmla="*/ 509 w 952"/>
                <a:gd name="T53" fmla="*/ 18 h 1430"/>
                <a:gd name="T54" fmla="*/ 542 w 952"/>
                <a:gd name="T55" fmla="*/ 9 h 1430"/>
                <a:gd name="T56" fmla="*/ 568 w 952"/>
                <a:gd name="T57" fmla="*/ 4 h 1430"/>
                <a:gd name="T58" fmla="*/ 589 w 952"/>
                <a:gd name="T59" fmla="*/ 0 h 1430"/>
                <a:gd name="T60" fmla="*/ 567 w 952"/>
                <a:gd name="T61" fmla="*/ 2 h 1430"/>
                <a:gd name="T62" fmla="*/ 541 w 952"/>
                <a:gd name="T63" fmla="*/ 5 h 1430"/>
                <a:gd name="T64" fmla="*/ 507 w 952"/>
                <a:gd name="T65" fmla="*/ 10 h 1430"/>
                <a:gd name="T66" fmla="*/ 464 w 952"/>
                <a:gd name="T67" fmla="*/ 19 h 1430"/>
                <a:gd name="T68" fmla="*/ 414 w 952"/>
                <a:gd name="T69" fmla="*/ 32 h 1430"/>
                <a:gd name="T70" fmla="*/ 298 w 952"/>
                <a:gd name="T71" fmla="*/ 80 h 1430"/>
                <a:gd name="T72" fmla="*/ 175 w 952"/>
                <a:gd name="T73" fmla="*/ 165 h 1430"/>
                <a:gd name="T74" fmla="*/ 69 w 952"/>
                <a:gd name="T75" fmla="*/ 299 h 1430"/>
                <a:gd name="T76" fmla="*/ 59 w 952"/>
                <a:gd name="T77" fmla="*/ 318 h 1430"/>
                <a:gd name="T78" fmla="*/ 54 w 952"/>
                <a:gd name="T79" fmla="*/ 327 h 1430"/>
                <a:gd name="T80" fmla="*/ 53 w 952"/>
                <a:gd name="T81" fmla="*/ 330 h 1430"/>
                <a:gd name="T82" fmla="*/ 52 w 952"/>
                <a:gd name="T83" fmla="*/ 331 h 1430"/>
                <a:gd name="T84" fmla="*/ 51 w 952"/>
                <a:gd name="T85" fmla="*/ 333 h 1430"/>
                <a:gd name="T86" fmla="*/ 49 w 952"/>
                <a:gd name="T87" fmla="*/ 339 h 1430"/>
                <a:gd name="T88" fmla="*/ 31 w 952"/>
                <a:gd name="T89" fmla="*/ 382 h 1430"/>
                <a:gd name="T90" fmla="*/ 8 w 952"/>
                <a:gd name="T91" fmla="*/ 473 h 1430"/>
                <a:gd name="T92" fmla="*/ 0 w 952"/>
                <a:gd name="T93" fmla="*/ 569 h 1430"/>
                <a:gd name="T94" fmla="*/ 8 w 952"/>
                <a:gd name="T95" fmla="*/ 666 h 1430"/>
                <a:gd name="T96" fmla="*/ 65 w 952"/>
                <a:gd name="T97" fmla="*/ 850 h 1430"/>
                <a:gd name="T98" fmla="*/ 161 w 952"/>
                <a:gd name="T99" fmla="*/ 1010 h 1430"/>
                <a:gd name="T100" fmla="*/ 401 w 952"/>
                <a:gd name="T101" fmla="*/ 1238 h 1430"/>
                <a:gd name="T102" fmla="*/ 516 w 952"/>
                <a:gd name="T103" fmla="*/ 1308 h 1430"/>
                <a:gd name="T104" fmla="*/ 541 w 952"/>
                <a:gd name="T105" fmla="*/ 1320 h 1430"/>
                <a:gd name="T106" fmla="*/ 563 w 952"/>
                <a:gd name="T107" fmla="*/ 1332 h 1430"/>
                <a:gd name="T108" fmla="*/ 605 w 952"/>
                <a:gd name="T109" fmla="*/ 1350 h 1430"/>
                <a:gd name="T110" fmla="*/ 582 w 952"/>
                <a:gd name="T111" fmla="*/ 1430 h 1430"/>
                <a:gd name="T112" fmla="*/ 952 w 952"/>
                <a:gd name="T113" fmla="*/ 1337 h 1430"/>
                <a:gd name="T114" fmla="*/ 687 w 952"/>
                <a:gd name="T115" fmla="*/ 1063 h 1430"/>
                <a:gd name="T116" fmla="*/ 657 w 952"/>
                <a:gd name="T117" fmla="*/ 1166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2" h="1430">
                  <a:moveTo>
                    <a:pt x="657" y="1166"/>
                  </a:moveTo>
                  <a:cubicBezTo>
                    <a:pt x="651" y="1164"/>
                    <a:pt x="644" y="1162"/>
                    <a:pt x="637" y="1160"/>
                  </a:cubicBezTo>
                  <a:cubicBezTo>
                    <a:pt x="630" y="1157"/>
                    <a:pt x="622" y="1154"/>
                    <a:pt x="614" y="1151"/>
                  </a:cubicBezTo>
                  <a:cubicBezTo>
                    <a:pt x="606" y="1148"/>
                    <a:pt x="598" y="1145"/>
                    <a:pt x="591" y="1142"/>
                  </a:cubicBezTo>
                  <a:cubicBezTo>
                    <a:pt x="562" y="1131"/>
                    <a:pt x="526" y="1114"/>
                    <a:pt x="490" y="1095"/>
                  </a:cubicBezTo>
                  <a:cubicBezTo>
                    <a:pt x="417" y="1056"/>
                    <a:pt x="337" y="999"/>
                    <a:pt x="267" y="923"/>
                  </a:cubicBezTo>
                  <a:cubicBezTo>
                    <a:pt x="231" y="885"/>
                    <a:pt x="199" y="842"/>
                    <a:pt x="171" y="796"/>
                  </a:cubicBezTo>
                  <a:cubicBezTo>
                    <a:pt x="143" y="749"/>
                    <a:pt x="120" y="698"/>
                    <a:pt x="106" y="645"/>
                  </a:cubicBezTo>
                  <a:cubicBezTo>
                    <a:pt x="99" y="618"/>
                    <a:pt x="94" y="591"/>
                    <a:pt x="90" y="564"/>
                  </a:cubicBezTo>
                  <a:cubicBezTo>
                    <a:pt x="88" y="537"/>
                    <a:pt x="87" y="509"/>
                    <a:pt x="89" y="482"/>
                  </a:cubicBezTo>
                  <a:cubicBezTo>
                    <a:pt x="90" y="455"/>
                    <a:pt x="94" y="428"/>
                    <a:pt x="100" y="402"/>
                  </a:cubicBezTo>
                  <a:cubicBezTo>
                    <a:pt x="103" y="389"/>
                    <a:pt x="107" y="376"/>
                    <a:pt x="111" y="364"/>
                  </a:cubicBezTo>
                  <a:lnTo>
                    <a:pt x="113" y="359"/>
                  </a:lnTo>
                  <a:lnTo>
                    <a:pt x="113" y="358"/>
                  </a:lnTo>
                  <a:cubicBezTo>
                    <a:pt x="113" y="358"/>
                    <a:pt x="112" y="360"/>
                    <a:pt x="113" y="359"/>
                  </a:cubicBezTo>
                  <a:lnTo>
                    <a:pt x="113" y="358"/>
                  </a:lnTo>
                  <a:lnTo>
                    <a:pt x="114" y="355"/>
                  </a:lnTo>
                  <a:lnTo>
                    <a:pt x="118" y="345"/>
                  </a:lnTo>
                  <a:lnTo>
                    <a:pt x="126" y="326"/>
                  </a:lnTo>
                  <a:cubicBezTo>
                    <a:pt x="131" y="314"/>
                    <a:pt x="137" y="303"/>
                    <a:pt x="143" y="291"/>
                  </a:cubicBezTo>
                  <a:cubicBezTo>
                    <a:pt x="149" y="280"/>
                    <a:pt x="156" y="269"/>
                    <a:pt x="162" y="258"/>
                  </a:cubicBezTo>
                  <a:cubicBezTo>
                    <a:pt x="170" y="247"/>
                    <a:pt x="177" y="237"/>
                    <a:pt x="184" y="227"/>
                  </a:cubicBezTo>
                  <a:cubicBezTo>
                    <a:pt x="192" y="217"/>
                    <a:pt x="200" y="207"/>
                    <a:pt x="208" y="198"/>
                  </a:cubicBezTo>
                  <a:cubicBezTo>
                    <a:pt x="241" y="161"/>
                    <a:pt x="277" y="131"/>
                    <a:pt x="314" y="107"/>
                  </a:cubicBezTo>
                  <a:cubicBezTo>
                    <a:pt x="351" y="83"/>
                    <a:pt x="387" y="64"/>
                    <a:pt x="420" y="50"/>
                  </a:cubicBezTo>
                  <a:cubicBezTo>
                    <a:pt x="437" y="43"/>
                    <a:pt x="453" y="37"/>
                    <a:pt x="467" y="31"/>
                  </a:cubicBezTo>
                  <a:cubicBezTo>
                    <a:pt x="482" y="27"/>
                    <a:pt x="496" y="22"/>
                    <a:pt x="509" y="18"/>
                  </a:cubicBezTo>
                  <a:cubicBezTo>
                    <a:pt x="521" y="15"/>
                    <a:pt x="532" y="12"/>
                    <a:pt x="542" y="9"/>
                  </a:cubicBezTo>
                  <a:cubicBezTo>
                    <a:pt x="552" y="7"/>
                    <a:pt x="561" y="6"/>
                    <a:pt x="568" y="4"/>
                  </a:cubicBezTo>
                  <a:cubicBezTo>
                    <a:pt x="581" y="1"/>
                    <a:pt x="589" y="0"/>
                    <a:pt x="589" y="0"/>
                  </a:cubicBezTo>
                  <a:cubicBezTo>
                    <a:pt x="589" y="0"/>
                    <a:pt x="581" y="0"/>
                    <a:pt x="567" y="2"/>
                  </a:cubicBezTo>
                  <a:cubicBezTo>
                    <a:pt x="560" y="3"/>
                    <a:pt x="552" y="3"/>
                    <a:pt x="541" y="5"/>
                  </a:cubicBezTo>
                  <a:cubicBezTo>
                    <a:pt x="531" y="6"/>
                    <a:pt x="520" y="8"/>
                    <a:pt x="507" y="10"/>
                  </a:cubicBezTo>
                  <a:cubicBezTo>
                    <a:pt x="494" y="12"/>
                    <a:pt x="479" y="15"/>
                    <a:pt x="464" y="19"/>
                  </a:cubicBezTo>
                  <a:cubicBezTo>
                    <a:pt x="448" y="23"/>
                    <a:pt x="431" y="27"/>
                    <a:pt x="414" y="32"/>
                  </a:cubicBezTo>
                  <a:cubicBezTo>
                    <a:pt x="378" y="43"/>
                    <a:pt x="339" y="59"/>
                    <a:pt x="298" y="80"/>
                  </a:cubicBezTo>
                  <a:cubicBezTo>
                    <a:pt x="257" y="101"/>
                    <a:pt x="215" y="129"/>
                    <a:pt x="175" y="165"/>
                  </a:cubicBezTo>
                  <a:cubicBezTo>
                    <a:pt x="135" y="202"/>
                    <a:pt x="99" y="245"/>
                    <a:pt x="69" y="299"/>
                  </a:cubicBezTo>
                  <a:lnTo>
                    <a:pt x="59" y="318"/>
                  </a:lnTo>
                  <a:lnTo>
                    <a:pt x="54" y="327"/>
                  </a:lnTo>
                  <a:lnTo>
                    <a:pt x="53" y="330"/>
                  </a:lnTo>
                  <a:lnTo>
                    <a:pt x="52" y="331"/>
                  </a:lnTo>
                  <a:lnTo>
                    <a:pt x="51" y="333"/>
                  </a:lnTo>
                  <a:lnTo>
                    <a:pt x="49" y="339"/>
                  </a:lnTo>
                  <a:cubicBezTo>
                    <a:pt x="42" y="353"/>
                    <a:pt x="36" y="367"/>
                    <a:pt x="31" y="382"/>
                  </a:cubicBezTo>
                  <a:cubicBezTo>
                    <a:pt x="21" y="411"/>
                    <a:pt x="13" y="441"/>
                    <a:pt x="8" y="473"/>
                  </a:cubicBezTo>
                  <a:cubicBezTo>
                    <a:pt x="2" y="504"/>
                    <a:pt x="0" y="537"/>
                    <a:pt x="0" y="569"/>
                  </a:cubicBezTo>
                  <a:cubicBezTo>
                    <a:pt x="1" y="601"/>
                    <a:pt x="3" y="634"/>
                    <a:pt x="8" y="666"/>
                  </a:cubicBezTo>
                  <a:cubicBezTo>
                    <a:pt x="19" y="730"/>
                    <a:pt x="39" y="792"/>
                    <a:pt x="65" y="850"/>
                  </a:cubicBezTo>
                  <a:cubicBezTo>
                    <a:pt x="92" y="908"/>
                    <a:pt x="125" y="962"/>
                    <a:pt x="161" y="1010"/>
                  </a:cubicBezTo>
                  <a:cubicBezTo>
                    <a:pt x="234" y="1108"/>
                    <a:pt x="321" y="1183"/>
                    <a:pt x="401" y="1238"/>
                  </a:cubicBezTo>
                  <a:cubicBezTo>
                    <a:pt x="442" y="1266"/>
                    <a:pt x="478" y="1288"/>
                    <a:pt x="516" y="1308"/>
                  </a:cubicBezTo>
                  <a:cubicBezTo>
                    <a:pt x="525" y="1313"/>
                    <a:pt x="533" y="1317"/>
                    <a:pt x="541" y="1320"/>
                  </a:cubicBezTo>
                  <a:cubicBezTo>
                    <a:pt x="548" y="1324"/>
                    <a:pt x="556" y="1328"/>
                    <a:pt x="563" y="1332"/>
                  </a:cubicBezTo>
                  <a:cubicBezTo>
                    <a:pt x="578" y="1338"/>
                    <a:pt x="592" y="1344"/>
                    <a:pt x="605" y="1350"/>
                  </a:cubicBezTo>
                  <a:lnTo>
                    <a:pt x="582" y="1430"/>
                  </a:lnTo>
                  <a:lnTo>
                    <a:pt x="952" y="1337"/>
                  </a:lnTo>
                  <a:lnTo>
                    <a:pt x="687" y="1063"/>
                  </a:lnTo>
                  <a:lnTo>
                    <a:pt x="657" y="1166"/>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70">
              <a:extLst>
                <a:ext uri="{FF2B5EF4-FFF2-40B4-BE49-F238E27FC236}">
                  <a16:creationId xmlns:a16="http://schemas.microsoft.com/office/drawing/2014/main" id="{1243F565-78B3-8A19-24CF-CE600960DF69}"/>
                </a:ext>
              </a:extLst>
            </p:cNvPr>
            <p:cNvSpPr>
              <a:spLocks/>
            </p:cNvSpPr>
            <p:nvPr/>
          </p:nvSpPr>
          <p:spPr bwMode="auto">
            <a:xfrm>
              <a:off x="5370513" y="2060575"/>
              <a:ext cx="654050" cy="895350"/>
            </a:xfrm>
            <a:custGeom>
              <a:avLst/>
              <a:gdLst>
                <a:gd name="T0" fmla="*/ 989 w 1087"/>
                <a:gd name="T1" fmla="*/ 578 h 1486"/>
                <a:gd name="T2" fmla="*/ 727 w 1087"/>
                <a:gd name="T3" fmla="*/ 280 h 1486"/>
                <a:gd name="T4" fmla="*/ 545 w 1087"/>
                <a:gd name="T5" fmla="*/ 167 h 1486"/>
                <a:gd name="T6" fmla="*/ 522 w 1087"/>
                <a:gd name="T7" fmla="*/ 156 h 1486"/>
                <a:gd name="T8" fmla="*/ 512 w 1087"/>
                <a:gd name="T9" fmla="*/ 151 h 1486"/>
                <a:gd name="T10" fmla="*/ 390 w 1087"/>
                <a:gd name="T11" fmla="*/ 103 h 1486"/>
                <a:gd name="T12" fmla="*/ 360 w 1087"/>
                <a:gd name="T13" fmla="*/ 0 h 1486"/>
                <a:gd name="T14" fmla="*/ 292 w 1087"/>
                <a:gd name="T15" fmla="*/ 376 h 1486"/>
                <a:gd name="T16" fmla="*/ 339 w 1087"/>
                <a:gd name="T17" fmla="*/ 283 h 1486"/>
                <a:gd name="T18" fmla="*/ 446 w 1087"/>
                <a:gd name="T19" fmla="*/ 314 h 1486"/>
                <a:gd name="T20" fmla="*/ 448 w 1087"/>
                <a:gd name="T21" fmla="*/ 315 h 1486"/>
                <a:gd name="T22" fmla="*/ 448 w 1087"/>
                <a:gd name="T23" fmla="*/ 314 h 1486"/>
                <a:gd name="T24" fmla="*/ 460 w 1087"/>
                <a:gd name="T25" fmla="*/ 319 h 1486"/>
                <a:gd name="T26" fmla="*/ 508 w 1087"/>
                <a:gd name="T27" fmla="*/ 338 h 1486"/>
                <a:gd name="T28" fmla="*/ 771 w 1087"/>
                <a:gd name="T29" fmla="*/ 506 h 1486"/>
                <a:gd name="T30" fmla="*/ 970 w 1087"/>
                <a:gd name="T31" fmla="*/ 803 h 1486"/>
                <a:gd name="T32" fmla="*/ 985 w 1087"/>
                <a:gd name="T33" fmla="*/ 1072 h 1486"/>
                <a:gd name="T34" fmla="*/ 973 w 1087"/>
                <a:gd name="T35" fmla="*/ 1114 h 1486"/>
                <a:gd name="T36" fmla="*/ 971 w 1087"/>
                <a:gd name="T37" fmla="*/ 1121 h 1486"/>
                <a:gd name="T38" fmla="*/ 971 w 1087"/>
                <a:gd name="T39" fmla="*/ 1121 h 1486"/>
                <a:gd name="T40" fmla="*/ 965 w 1087"/>
                <a:gd name="T41" fmla="*/ 1135 h 1486"/>
                <a:gd name="T42" fmla="*/ 938 w 1087"/>
                <a:gd name="T43" fmla="*/ 1194 h 1486"/>
                <a:gd name="T44" fmla="*/ 890 w 1087"/>
                <a:gd name="T45" fmla="*/ 1265 h 1486"/>
                <a:gd name="T46" fmla="*/ 739 w 1087"/>
                <a:gd name="T47" fmla="*/ 1391 h 1486"/>
                <a:gd name="T48" fmla="*/ 564 w 1087"/>
                <a:gd name="T49" fmla="*/ 1462 h 1486"/>
                <a:gd name="T50" fmla="*/ 479 w 1087"/>
                <a:gd name="T51" fmla="*/ 1480 h 1486"/>
                <a:gd name="T52" fmla="*/ 427 w 1087"/>
                <a:gd name="T53" fmla="*/ 1486 h 1486"/>
                <a:gd name="T54" fmla="*/ 480 w 1087"/>
                <a:gd name="T55" fmla="*/ 1485 h 1486"/>
                <a:gd name="T56" fmla="*/ 567 w 1087"/>
                <a:gd name="T57" fmla="*/ 1475 h 1486"/>
                <a:gd name="T58" fmla="*/ 754 w 1087"/>
                <a:gd name="T59" fmla="*/ 1418 h 1486"/>
                <a:gd name="T60" fmla="*/ 1014 w 1087"/>
                <a:gd name="T61" fmla="*/ 1183 h 1486"/>
                <a:gd name="T62" fmla="*/ 1030 w 1087"/>
                <a:gd name="T63" fmla="*/ 1152 h 1486"/>
                <a:gd name="T64" fmla="*/ 1034 w 1087"/>
                <a:gd name="T65" fmla="*/ 1145 h 1486"/>
                <a:gd name="T66" fmla="*/ 1046 w 1087"/>
                <a:gd name="T67" fmla="*/ 1116 h 1486"/>
                <a:gd name="T68" fmla="*/ 1078 w 1087"/>
                <a:gd name="T69" fmla="*/ 990 h 1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7" h="1486">
                  <a:moveTo>
                    <a:pt x="1066" y="777"/>
                  </a:moveTo>
                  <a:cubicBezTo>
                    <a:pt x="1050" y="707"/>
                    <a:pt x="1023" y="639"/>
                    <a:pt x="989" y="578"/>
                  </a:cubicBezTo>
                  <a:cubicBezTo>
                    <a:pt x="955" y="516"/>
                    <a:pt x="913" y="461"/>
                    <a:pt x="869" y="411"/>
                  </a:cubicBezTo>
                  <a:cubicBezTo>
                    <a:pt x="824" y="361"/>
                    <a:pt x="775" y="317"/>
                    <a:pt x="727" y="280"/>
                  </a:cubicBezTo>
                  <a:cubicBezTo>
                    <a:pt x="677" y="243"/>
                    <a:pt x="629" y="212"/>
                    <a:pt x="580" y="186"/>
                  </a:cubicBezTo>
                  <a:cubicBezTo>
                    <a:pt x="568" y="179"/>
                    <a:pt x="555" y="172"/>
                    <a:pt x="545" y="167"/>
                  </a:cubicBezTo>
                  <a:cubicBezTo>
                    <a:pt x="540" y="165"/>
                    <a:pt x="535" y="162"/>
                    <a:pt x="529" y="159"/>
                  </a:cubicBezTo>
                  <a:lnTo>
                    <a:pt x="522" y="156"/>
                  </a:lnTo>
                  <a:lnTo>
                    <a:pt x="518" y="154"/>
                  </a:lnTo>
                  <a:lnTo>
                    <a:pt x="512" y="151"/>
                  </a:lnTo>
                  <a:cubicBezTo>
                    <a:pt x="489" y="142"/>
                    <a:pt x="468" y="132"/>
                    <a:pt x="448" y="124"/>
                  </a:cubicBezTo>
                  <a:cubicBezTo>
                    <a:pt x="427" y="117"/>
                    <a:pt x="407" y="110"/>
                    <a:pt x="390" y="103"/>
                  </a:cubicBezTo>
                  <a:cubicBezTo>
                    <a:pt x="374" y="98"/>
                    <a:pt x="358" y="94"/>
                    <a:pt x="344" y="90"/>
                  </a:cubicBezTo>
                  <a:lnTo>
                    <a:pt x="360" y="0"/>
                  </a:lnTo>
                  <a:lnTo>
                    <a:pt x="0" y="130"/>
                  </a:lnTo>
                  <a:lnTo>
                    <a:pt x="292" y="376"/>
                  </a:lnTo>
                  <a:lnTo>
                    <a:pt x="310" y="277"/>
                  </a:lnTo>
                  <a:cubicBezTo>
                    <a:pt x="319" y="279"/>
                    <a:pt x="328" y="280"/>
                    <a:pt x="339" y="283"/>
                  </a:cubicBezTo>
                  <a:cubicBezTo>
                    <a:pt x="354" y="287"/>
                    <a:pt x="371" y="291"/>
                    <a:pt x="389" y="296"/>
                  </a:cubicBezTo>
                  <a:cubicBezTo>
                    <a:pt x="407" y="301"/>
                    <a:pt x="426" y="307"/>
                    <a:pt x="446" y="314"/>
                  </a:cubicBezTo>
                  <a:lnTo>
                    <a:pt x="447" y="314"/>
                  </a:lnTo>
                  <a:lnTo>
                    <a:pt x="448" y="315"/>
                  </a:lnTo>
                  <a:cubicBezTo>
                    <a:pt x="445" y="313"/>
                    <a:pt x="448" y="314"/>
                    <a:pt x="447" y="314"/>
                  </a:cubicBezTo>
                  <a:lnTo>
                    <a:pt x="448" y="314"/>
                  </a:lnTo>
                  <a:lnTo>
                    <a:pt x="452" y="316"/>
                  </a:lnTo>
                  <a:lnTo>
                    <a:pt x="460" y="319"/>
                  </a:lnTo>
                  <a:cubicBezTo>
                    <a:pt x="465" y="321"/>
                    <a:pt x="471" y="323"/>
                    <a:pt x="477" y="325"/>
                  </a:cubicBezTo>
                  <a:cubicBezTo>
                    <a:pt x="488" y="330"/>
                    <a:pt x="497" y="334"/>
                    <a:pt x="508" y="338"/>
                  </a:cubicBezTo>
                  <a:cubicBezTo>
                    <a:pt x="549" y="355"/>
                    <a:pt x="594" y="378"/>
                    <a:pt x="639" y="406"/>
                  </a:cubicBezTo>
                  <a:cubicBezTo>
                    <a:pt x="683" y="434"/>
                    <a:pt x="729" y="467"/>
                    <a:pt x="771" y="506"/>
                  </a:cubicBezTo>
                  <a:cubicBezTo>
                    <a:pt x="813" y="546"/>
                    <a:pt x="854" y="590"/>
                    <a:pt x="888" y="640"/>
                  </a:cubicBezTo>
                  <a:cubicBezTo>
                    <a:pt x="922" y="690"/>
                    <a:pt x="950" y="745"/>
                    <a:pt x="970" y="803"/>
                  </a:cubicBezTo>
                  <a:cubicBezTo>
                    <a:pt x="989" y="861"/>
                    <a:pt x="999" y="922"/>
                    <a:pt x="997" y="983"/>
                  </a:cubicBezTo>
                  <a:cubicBezTo>
                    <a:pt x="996" y="1013"/>
                    <a:pt x="991" y="1043"/>
                    <a:pt x="985" y="1072"/>
                  </a:cubicBezTo>
                  <a:lnTo>
                    <a:pt x="980" y="1093"/>
                  </a:lnTo>
                  <a:lnTo>
                    <a:pt x="973" y="1114"/>
                  </a:lnTo>
                  <a:lnTo>
                    <a:pt x="971" y="1120"/>
                  </a:lnTo>
                  <a:lnTo>
                    <a:pt x="971" y="1121"/>
                  </a:lnTo>
                  <a:lnTo>
                    <a:pt x="971" y="1122"/>
                  </a:lnTo>
                  <a:cubicBezTo>
                    <a:pt x="970" y="1123"/>
                    <a:pt x="971" y="1121"/>
                    <a:pt x="971" y="1121"/>
                  </a:cubicBezTo>
                  <a:lnTo>
                    <a:pt x="970" y="1124"/>
                  </a:lnTo>
                  <a:lnTo>
                    <a:pt x="965" y="1135"/>
                  </a:lnTo>
                  <a:cubicBezTo>
                    <a:pt x="962" y="1142"/>
                    <a:pt x="960" y="1149"/>
                    <a:pt x="957" y="1156"/>
                  </a:cubicBezTo>
                  <a:cubicBezTo>
                    <a:pt x="950" y="1170"/>
                    <a:pt x="944" y="1182"/>
                    <a:pt x="938" y="1194"/>
                  </a:cubicBezTo>
                  <a:cubicBezTo>
                    <a:pt x="930" y="1207"/>
                    <a:pt x="923" y="1219"/>
                    <a:pt x="915" y="1231"/>
                  </a:cubicBezTo>
                  <a:cubicBezTo>
                    <a:pt x="906" y="1242"/>
                    <a:pt x="898" y="1254"/>
                    <a:pt x="890" y="1265"/>
                  </a:cubicBezTo>
                  <a:cubicBezTo>
                    <a:pt x="880" y="1275"/>
                    <a:pt x="872" y="1286"/>
                    <a:pt x="862" y="1295"/>
                  </a:cubicBezTo>
                  <a:cubicBezTo>
                    <a:pt x="824" y="1335"/>
                    <a:pt x="781" y="1366"/>
                    <a:pt x="739" y="1391"/>
                  </a:cubicBezTo>
                  <a:cubicBezTo>
                    <a:pt x="697" y="1415"/>
                    <a:pt x="655" y="1433"/>
                    <a:pt x="618" y="1446"/>
                  </a:cubicBezTo>
                  <a:cubicBezTo>
                    <a:pt x="599" y="1452"/>
                    <a:pt x="581" y="1457"/>
                    <a:pt x="564" y="1462"/>
                  </a:cubicBezTo>
                  <a:cubicBezTo>
                    <a:pt x="547" y="1466"/>
                    <a:pt x="531" y="1470"/>
                    <a:pt x="517" y="1473"/>
                  </a:cubicBezTo>
                  <a:cubicBezTo>
                    <a:pt x="503" y="1475"/>
                    <a:pt x="490" y="1478"/>
                    <a:pt x="479" y="1480"/>
                  </a:cubicBezTo>
                  <a:cubicBezTo>
                    <a:pt x="468" y="1482"/>
                    <a:pt x="459" y="1482"/>
                    <a:pt x="451" y="1483"/>
                  </a:cubicBezTo>
                  <a:cubicBezTo>
                    <a:pt x="435" y="1485"/>
                    <a:pt x="427" y="1486"/>
                    <a:pt x="427" y="1486"/>
                  </a:cubicBezTo>
                  <a:cubicBezTo>
                    <a:pt x="427" y="1486"/>
                    <a:pt x="435" y="1486"/>
                    <a:pt x="451" y="1486"/>
                  </a:cubicBezTo>
                  <a:cubicBezTo>
                    <a:pt x="459" y="1485"/>
                    <a:pt x="468" y="1485"/>
                    <a:pt x="480" y="1485"/>
                  </a:cubicBezTo>
                  <a:cubicBezTo>
                    <a:pt x="491" y="1484"/>
                    <a:pt x="504" y="1483"/>
                    <a:pt x="519" y="1481"/>
                  </a:cubicBezTo>
                  <a:cubicBezTo>
                    <a:pt x="533" y="1480"/>
                    <a:pt x="549" y="1477"/>
                    <a:pt x="567" y="1475"/>
                  </a:cubicBezTo>
                  <a:cubicBezTo>
                    <a:pt x="584" y="1472"/>
                    <a:pt x="603" y="1468"/>
                    <a:pt x="623" y="1463"/>
                  </a:cubicBezTo>
                  <a:cubicBezTo>
                    <a:pt x="663" y="1454"/>
                    <a:pt x="707" y="1439"/>
                    <a:pt x="754" y="1418"/>
                  </a:cubicBezTo>
                  <a:cubicBezTo>
                    <a:pt x="800" y="1397"/>
                    <a:pt x="848" y="1368"/>
                    <a:pt x="894" y="1329"/>
                  </a:cubicBezTo>
                  <a:cubicBezTo>
                    <a:pt x="939" y="1290"/>
                    <a:pt x="981" y="1243"/>
                    <a:pt x="1014" y="1183"/>
                  </a:cubicBezTo>
                  <a:cubicBezTo>
                    <a:pt x="1018" y="1176"/>
                    <a:pt x="1021" y="1169"/>
                    <a:pt x="1025" y="1162"/>
                  </a:cubicBezTo>
                  <a:lnTo>
                    <a:pt x="1030" y="1152"/>
                  </a:lnTo>
                  <a:lnTo>
                    <a:pt x="1032" y="1149"/>
                  </a:lnTo>
                  <a:lnTo>
                    <a:pt x="1034" y="1145"/>
                  </a:lnTo>
                  <a:lnTo>
                    <a:pt x="1036" y="1139"/>
                  </a:lnTo>
                  <a:lnTo>
                    <a:pt x="1046" y="1116"/>
                  </a:lnTo>
                  <a:lnTo>
                    <a:pt x="1054" y="1091"/>
                  </a:lnTo>
                  <a:cubicBezTo>
                    <a:pt x="1065" y="1059"/>
                    <a:pt x="1074" y="1025"/>
                    <a:pt x="1078" y="990"/>
                  </a:cubicBezTo>
                  <a:cubicBezTo>
                    <a:pt x="1087" y="919"/>
                    <a:pt x="1082" y="847"/>
                    <a:pt x="1066" y="777"/>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4" name="Contract" descr="{&quot;Key&quot;:&quot;POWER_USER_SHAPE_ICON&quot;,&quot;Value&quot;:&quot;POWER_USER_SHAPE_ICON_STYLE_1&quot;}">
            <a:extLst>
              <a:ext uri="{FF2B5EF4-FFF2-40B4-BE49-F238E27FC236}">
                <a16:creationId xmlns:a16="http://schemas.microsoft.com/office/drawing/2014/main" id="{957CF4E3-197D-C730-D144-4411390AB47A}"/>
              </a:ext>
            </a:extLst>
          </p:cNvPr>
          <p:cNvGrpSpPr>
            <a:grpSpLocks noChangeAspect="1"/>
          </p:cNvGrpSpPr>
          <p:nvPr/>
        </p:nvGrpSpPr>
        <p:grpSpPr>
          <a:xfrm>
            <a:off x="2431493" y="1911176"/>
            <a:ext cx="753880" cy="647700"/>
            <a:chOff x="6470649" y="5883275"/>
            <a:chExt cx="563564" cy="484189"/>
          </a:xfrm>
          <a:noFill/>
        </p:grpSpPr>
        <p:sp>
          <p:nvSpPr>
            <p:cNvPr id="65" name="Line 1734">
              <a:extLst>
                <a:ext uri="{FF2B5EF4-FFF2-40B4-BE49-F238E27FC236}">
                  <a16:creationId xmlns:a16="http://schemas.microsoft.com/office/drawing/2014/main" id="{B81513E0-43F3-73C1-01E6-50FC18A2B562}"/>
                </a:ext>
              </a:extLst>
            </p:cNvPr>
            <p:cNvSpPr>
              <a:spLocks noChangeShapeType="1"/>
            </p:cNvSpPr>
            <p:nvPr/>
          </p:nvSpPr>
          <p:spPr bwMode="auto">
            <a:xfrm>
              <a:off x="6557963" y="5883275"/>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1735">
              <a:extLst>
                <a:ext uri="{FF2B5EF4-FFF2-40B4-BE49-F238E27FC236}">
                  <a16:creationId xmlns:a16="http://schemas.microsoft.com/office/drawing/2014/main" id="{ECB7C142-523D-4718-841E-31905ADC4497}"/>
                </a:ext>
              </a:extLst>
            </p:cNvPr>
            <p:cNvSpPr>
              <a:spLocks noChangeShapeType="1"/>
            </p:cNvSpPr>
            <p:nvPr/>
          </p:nvSpPr>
          <p:spPr bwMode="auto">
            <a:xfrm>
              <a:off x="6557963" y="5978525"/>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1736">
              <a:extLst>
                <a:ext uri="{FF2B5EF4-FFF2-40B4-BE49-F238E27FC236}">
                  <a16:creationId xmlns:a16="http://schemas.microsoft.com/office/drawing/2014/main" id="{E4A6EB80-76F5-9686-0FFD-E0F9B44EDDAC}"/>
                </a:ext>
              </a:extLst>
            </p:cNvPr>
            <p:cNvSpPr>
              <a:spLocks noChangeShapeType="1"/>
            </p:cNvSpPr>
            <p:nvPr/>
          </p:nvSpPr>
          <p:spPr bwMode="auto">
            <a:xfrm>
              <a:off x="6557963" y="6075363"/>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Line 1737">
              <a:extLst>
                <a:ext uri="{FF2B5EF4-FFF2-40B4-BE49-F238E27FC236}">
                  <a16:creationId xmlns:a16="http://schemas.microsoft.com/office/drawing/2014/main" id="{9AAFB38D-E6F5-C56F-D11C-1289DDA75D35}"/>
                </a:ext>
              </a:extLst>
            </p:cNvPr>
            <p:cNvSpPr>
              <a:spLocks noChangeShapeType="1"/>
            </p:cNvSpPr>
            <p:nvPr/>
          </p:nvSpPr>
          <p:spPr bwMode="auto">
            <a:xfrm>
              <a:off x="6557964" y="6173788"/>
              <a:ext cx="119062"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1738">
              <a:extLst>
                <a:ext uri="{FF2B5EF4-FFF2-40B4-BE49-F238E27FC236}">
                  <a16:creationId xmlns:a16="http://schemas.microsoft.com/office/drawing/2014/main" id="{8576A3CE-A70B-E50D-9611-A3138F3579FB}"/>
                </a:ext>
              </a:extLst>
            </p:cNvPr>
            <p:cNvSpPr>
              <a:spLocks noChangeShapeType="1"/>
            </p:cNvSpPr>
            <p:nvPr/>
          </p:nvSpPr>
          <p:spPr bwMode="auto">
            <a:xfrm>
              <a:off x="6557963" y="6270625"/>
              <a:ext cx="90487"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1739">
              <a:extLst>
                <a:ext uri="{FF2B5EF4-FFF2-40B4-BE49-F238E27FC236}">
                  <a16:creationId xmlns:a16="http://schemas.microsoft.com/office/drawing/2014/main" id="{B0B6B9F5-6DD0-0002-6390-7F1E0CCF4585}"/>
                </a:ext>
              </a:extLst>
            </p:cNvPr>
            <p:cNvSpPr>
              <a:spLocks noChangeShapeType="1"/>
            </p:cNvSpPr>
            <p:nvPr/>
          </p:nvSpPr>
          <p:spPr bwMode="auto">
            <a:xfrm flipH="1">
              <a:off x="6557963" y="6367463"/>
              <a:ext cx="206375"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745">
              <a:extLst>
                <a:ext uri="{FF2B5EF4-FFF2-40B4-BE49-F238E27FC236}">
                  <a16:creationId xmlns:a16="http://schemas.microsoft.com/office/drawing/2014/main" id="{36BB5FFD-E5E3-9F1D-D3E3-B7441CC082EA}"/>
                </a:ext>
              </a:extLst>
            </p:cNvPr>
            <p:cNvSpPr>
              <a:spLocks/>
            </p:cNvSpPr>
            <p:nvPr/>
          </p:nvSpPr>
          <p:spPr bwMode="auto">
            <a:xfrm>
              <a:off x="6724650" y="5918200"/>
              <a:ext cx="309563" cy="311150"/>
            </a:xfrm>
            <a:custGeom>
              <a:avLst/>
              <a:gdLst>
                <a:gd name="T0" fmla="*/ 49 w 278"/>
                <a:gd name="T1" fmla="*/ 278 h 278"/>
                <a:gd name="T2" fmla="*/ 0 w 278"/>
                <a:gd name="T3" fmla="*/ 229 h 278"/>
                <a:gd name="T4" fmla="*/ 229 w 278"/>
                <a:gd name="T5" fmla="*/ 0 h 278"/>
                <a:gd name="T6" fmla="*/ 278 w 278"/>
                <a:gd name="T7" fmla="*/ 49 h 278"/>
                <a:gd name="T8" fmla="*/ 49 w 278"/>
                <a:gd name="T9" fmla="*/ 278 h 278"/>
              </a:gdLst>
              <a:ahLst/>
              <a:cxnLst>
                <a:cxn ang="0">
                  <a:pos x="T0" y="T1"/>
                </a:cxn>
                <a:cxn ang="0">
                  <a:pos x="T2" y="T3"/>
                </a:cxn>
                <a:cxn ang="0">
                  <a:pos x="T4" y="T5"/>
                </a:cxn>
                <a:cxn ang="0">
                  <a:pos x="T6" y="T7"/>
                </a:cxn>
                <a:cxn ang="0">
                  <a:pos x="T8" y="T9"/>
                </a:cxn>
              </a:cxnLst>
              <a:rect l="0" t="0" r="r" b="b"/>
              <a:pathLst>
                <a:path w="278" h="278">
                  <a:moveTo>
                    <a:pt x="49" y="278"/>
                  </a:moveTo>
                  <a:lnTo>
                    <a:pt x="0" y="229"/>
                  </a:lnTo>
                  <a:lnTo>
                    <a:pt x="229" y="0"/>
                  </a:lnTo>
                  <a:lnTo>
                    <a:pt x="278" y="49"/>
                  </a:lnTo>
                  <a:lnTo>
                    <a:pt x="49" y="278"/>
                  </a:lnTo>
                  <a:close/>
                </a:path>
              </a:pathLst>
            </a:cu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1746">
              <a:extLst>
                <a:ext uri="{FF2B5EF4-FFF2-40B4-BE49-F238E27FC236}">
                  <a16:creationId xmlns:a16="http://schemas.microsoft.com/office/drawing/2014/main" id="{CC6E82F8-5F2F-0D81-25E0-8DA8F9810C3B}"/>
                </a:ext>
              </a:extLst>
            </p:cNvPr>
            <p:cNvSpPr>
              <a:spLocks noChangeShapeType="1"/>
            </p:cNvSpPr>
            <p:nvPr/>
          </p:nvSpPr>
          <p:spPr bwMode="auto">
            <a:xfrm>
              <a:off x="6938963" y="5959475"/>
              <a:ext cx="53975" cy="55563"/>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747">
              <a:extLst>
                <a:ext uri="{FF2B5EF4-FFF2-40B4-BE49-F238E27FC236}">
                  <a16:creationId xmlns:a16="http://schemas.microsoft.com/office/drawing/2014/main" id="{889971D9-11EC-2DC6-D97E-B0B2319C5EF7}"/>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748">
              <a:extLst>
                <a:ext uri="{FF2B5EF4-FFF2-40B4-BE49-F238E27FC236}">
                  <a16:creationId xmlns:a16="http://schemas.microsoft.com/office/drawing/2014/main" id="{D7207E22-5E07-C5B5-E0FE-D5E239C6BB6E}"/>
                </a:ext>
              </a:extLst>
            </p:cNvPr>
            <p:cNvSpPr>
              <a:spLocks/>
            </p:cNvSpPr>
            <p:nvPr/>
          </p:nvSpPr>
          <p:spPr bwMode="auto">
            <a:xfrm>
              <a:off x="6683375" y="6173788"/>
              <a:ext cx="95250" cy="95250"/>
            </a:xfrm>
            <a:custGeom>
              <a:avLst/>
              <a:gdLst>
                <a:gd name="T0" fmla="*/ 0 w 86"/>
                <a:gd name="T1" fmla="*/ 85 h 85"/>
                <a:gd name="T2" fmla="*/ 86 w 86"/>
                <a:gd name="T3" fmla="*/ 49 h 85"/>
                <a:gd name="T4" fmla="*/ 37 w 86"/>
                <a:gd name="T5" fmla="*/ 0 h 85"/>
                <a:gd name="T6" fmla="*/ 0 w 86"/>
                <a:gd name="T7" fmla="*/ 85 h 85"/>
              </a:gdLst>
              <a:ahLst/>
              <a:cxnLst>
                <a:cxn ang="0">
                  <a:pos x="T0" y="T1"/>
                </a:cxn>
                <a:cxn ang="0">
                  <a:pos x="T2" y="T3"/>
                </a:cxn>
                <a:cxn ang="0">
                  <a:pos x="T4" y="T5"/>
                </a:cxn>
                <a:cxn ang="0">
                  <a:pos x="T6" y="T7"/>
                </a:cxn>
              </a:cxnLst>
              <a:rect l="0" t="0" r="r" b="b"/>
              <a:pathLst>
                <a:path w="86" h="85">
                  <a:moveTo>
                    <a:pt x="0" y="85"/>
                  </a:moveTo>
                  <a:lnTo>
                    <a:pt x="86" y="49"/>
                  </a:lnTo>
                  <a:lnTo>
                    <a:pt x="37" y="0"/>
                  </a:lnTo>
                  <a:lnTo>
                    <a:pt x="0" y="85"/>
                  </a:lnTo>
                  <a:close/>
                </a:path>
              </a:pathLst>
            </a:cu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1735">
              <a:extLst>
                <a:ext uri="{FF2B5EF4-FFF2-40B4-BE49-F238E27FC236}">
                  <a16:creationId xmlns:a16="http://schemas.microsoft.com/office/drawing/2014/main" id="{224DC5A8-7016-4D29-9FE8-9D38C63E1705}"/>
                </a:ext>
              </a:extLst>
            </p:cNvPr>
            <p:cNvSpPr>
              <a:spLocks noChangeShapeType="1"/>
            </p:cNvSpPr>
            <p:nvPr/>
          </p:nvSpPr>
          <p:spPr bwMode="auto">
            <a:xfrm rot="5400000">
              <a:off x="6800849" y="5938839"/>
              <a:ext cx="107951"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1735">
              <a:extLst>
                <a:ext uri="{FF2B5EF4-FFF2-40B4-BE49-F238E27FC236}">
                  <a16:creationId xmlns:a16="http://schemas.microsoft.com/office/drawing/2014/main" id="{1E3A5950-8791-F371-D428-622B5DB3C6AF}"/>
                </a:ext>
              </a:extLst>
            </p:cNvPr>
            <p:cNvSpPr>
              <a:spLocks noChangeShapeType="1"/>
            </p:cNvSpPr>
            <p:nvPr/>
          </p:nvSpPr>
          <p:spPr bwMode="auto">
            <a:xfrm rot="5400000">
              <a:off x="6772275" y="6284913"/>
              <a:ext cx="1651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1735">
              <a:extLst>
                <a:ext uri="{FF2B5EF4-FFF2-40B4-BE49-F238E27FC236}">
                  <a16:creationId xmlns:a16="http://schemas.microsoft.com/office/drawing/2014/main" id="{59D73EB1-7AC9-836B-70CE-6871751F3A07}"/>
                </a:ext>
              </a:extLst>
            </p:cNvPr>
            <p:cNvSpPr>
              <a:spLocks noChangeShapeType="1"/>
            </p:cNvSpPr>
            <p:nvPr/>
          </p:nvSpPr>
          <p:spPr bwMode="auto">
            <a:xfrm rot="10800000">
              <a:off x="6472487" y="6367464"/>
              <a:ext cx="3744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1735">
              <a:extLst>
                <a:ext uri="{FF2B5EF4-FFF2-40B4-BE49-F238E27FC236}">
                  <a16:creationId xmlns:a16="http://schemas.microsoft.com/office/drawing/2014/main" id="{38932266-B1BD-8CA3-2D84-1DFCFE18FEE6}"/>
                </a:ext>
              </a:extLst>
            </p:cNvPr>
            <p:cNvSpPr>
              <a:spLocks noChangeShapeType="1"/>
            </p:cNvSpPr>
            <p:nvPr/>
          </p:nvSpPr>
          <p:spPr bwMode="auto">
            <a:xfrm rot="10800000">
              <a:off x="6472487" y="5883275"/>
              <a:ext cx="3744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Line 1735">
              <a:extLst>
                <a:ext uri="{FF2B5EF4-FFF2-40B4-BE49-F238E27FC236}">
                  <a16:creationId xmlns:a16="http://schemas.microsoft.com/office/drawing/2014/main" id="{0216FC87-2FC0-7DCD-A2DA-F486BAB20977}"/>
                </a:ext>
              </a:extLst>
            </p:cNvPr>
            <p:cNvSpPr>
              <a:spLocks noChangeShapeType="1"/>
            </p:cNvSpPr>
            <p:nvPr/>
          </p:nvSpPr>
          <p:spPr bwMode="auto">
            <a:xfrm rot="16200000">
              <a:off x="6229449" y="6125470"/>
              <a:ext cx="482400" cy="0"/>
            </a:xfrm>
            <a:prstGeom prst="line">
              <a:avLst/>
            </a:prstGeom>
            <a:grpFill/>
            <a:ln w="206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8289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AA497F3-5F5D-CA5C-026E-D3ABED7475AF}"/>
              </a:ext>
            </a:extLst>
          </p:cNvPr>
          <p:cNvSpPr txBox="1">
            <a:spLocks/>
          </p:cNvSpPr>
          <p:nvPr/>
        </p:nvSpPr>
        <p:spPr>
          <a:xfrm>
            <a:off x="585669" y="520157"/>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a:defRPr/>
            </a:pPr>
            <a:r>
              <a:rPr lang="ar-SA" sz="2400" b="1" dirty="0" err="1">
                <a:solidFill>
                  <a:schemeClr val="accent2"/>
                </a:solidFill>
                <a:latin typeface="Sakkal Majalla" panose="02000000000000000000" pitchFamily="2" charset="-78"/>
                <a:cs typeface="Sakkal Majalla" panose="02000000000000000000" pitchFamily="2" charset="-78"/>
                <a:sym typeface="Calibri"/>
              </a:rPr>
              <a:t>Our</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managed</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services</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are</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characterized</a:t>
            </a:r>
            <a:r>
              <a:rPr lang="ar-SA" sz="2400" b="1" dirty="0">
                <a:solidFill>
                  <a:schemeClr val="accent2"/>
                </a:solidFill>
                <a:latin typeface="Sakkal Majalla" panose="02000000000000000000" pitchFamily="2" charset="-78"/>
                <a:cs typeface="Sakkal Majalla" panose="02000000000000000000" pitchFamily="2" charset="-78"/>
                <a:sym typeface="Calibri"/>
              </a:rPr>
              <a:t> </a:t>
            </a:r>
            <a:r>
              <a:rPr lang="ar-SA" sz="2400" b="1" dirty="0" err="1">
                <a:solidFill>
                  <a:schemeClr val="accent2"/>
                </a:solidFill>
                <a:latin typeface="Sakkal Majalla" panose="02000000000000000000" pitchFamily="2" charset="-78"/>
                <a:cs typeface="Sakkal Majalla" panose="02000000000000000000" pitchFamily="2" charset="-78"/>
                <a:sym typeface="Calibri"/>
              </a:rPr>
              <a:t>by</a:t>
            </a:r>
            <a:r>
              <a:rPr lang="ar-SA" sz="2400" b="1" dirty="0">
                <a:solidFill>
                  <a:schemeClr val="accent2"/>
                </a:solidFill>
                <a:latin typeface="Sakkal Majalla" panose="02000000000000000000" pitchFamily="2" charset="-78"/>
                <a:cs typeface="Sakkal Majalla" panose="02000000000000000000" pitchFamily="2" charset="-78"/>
                <a:sym typeface="Calibri"/>
              </a:rPr>
              <a:t> (2/2)...</a:t>
            </a:r>
          </a:p>
        </p:txBody>
      </p:sp>
      <p:sp>
        <p:nvSpPr>
          <p:cNvPr id="2" name="TextBox 1">
            <a:extLst>
              <a:ext uri="{FF2B5EF4-FFF2-40B4-BE49-F238E27FC236}">
                <a16:creationId xmlns:a16="http://schemas.microsoft.com/office/drawing/2014/main" id="{498F0310-BCDB-FA33-B252-FB7F3ED1558F}"/>
              </a:ext>
            </a:extLst>
          </p:cNvPr>
          <p:cNvSpPr txBox="1"/>
          <p:nvPr/>
        </p:nvSpPr>
        <p:spPr>
          <a:xfrm flipH="1">
            <a:off x="6066607" y="3308811"/>
            <a:ext cx="2312150" cy="226600"/>
          </a:xfrm>
          <a:prstGeom prst="rect">
            <a:avLst/>
          </a:prstGeom>
          <a:noFill/>
        </p:spPr>
        <p:txBody>
          <a:bodyPr wrap="square" lIns="0" tIns="0" rIns="0" bIns="0" rtlCol="0">
            <a:spAutoFit/>
          </a:bodyPr>
          <a:lstStyle/>
          <a:p>
            <a:pPr>
              <a:lnSpc>
                <a:spcPct val="150000"/>
              </a:lnSpc>
            </a:pPr>
            <a:r>
              <a:rPr lang="ar-SA" sz="1100" b="1">
                <a:solidFill>
                  <a:srgbClr val="475FAB"/>
                </a:solidFill>
                <a:latin typeface="Tajawal" panose="00000500000000000000" pitchFamily="2" charset="-78"/>
                <a:cs typeface="A Jannat LT" panose="01000000000000000000"/>
              </a:rPr>
              <a:t>Competent human resources</a:t>
            </a:r>
          </a:p>
        </p:txBody>
      </p:sp>
      <p:sp>
        <p:nvSpPr>
          <p:cNvPr id="3" name="TextBox 2">
            <a:extLst>
              <a:ext uri="{FF2B5EF4-FFF2-40B4-BE49-F238E27FC236}">
                <a16:creationId xmlns:a16="http://schemas.microsoft.com/office/drawing/2014/main" id="{FAE3138F-AEAC-5242-7E75-F1AAD9FB2AF7}"/>
              </a:ext>
            </a:extLst>
          </p:cNvPr>
          <p:cNvSpPr txBox="1"/>
          <p:nvPr/>
        </p:nvSpPr>
        <p:spPr>
          <a:xfrm flipH="1">
            <a:off x="1647951" y="3291525"/>
            <a:ext cx="2104053" cy="231345"/>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4"/>
                </a:solidFill>
                <a:latin typeface="Tajawal" panose="00000500000000000000" pitchFamily="2" charset="-78"/>
                <a:cs typeface="A Jannat LT" panose="01000000000000000000"/>
              </a:defRPr>
            </a:lvl1pPr>
          </a:lstStyle>
          <a:p>
            <a:pPr algn="l">
              <a:lnSpc>
                <a:spcPct val="150000"/>
              </a:lnSpc>
            </a:pPr>
            <a:r>
              <a:rPr lang="ar-SA" sz="1100">
                <a:solidFill>
                  <a:srgbClr val="862883"/>
                </a:solidFill>
              </a:rPr>
              <a:t>Quality assurance</a:t>
            </a:r>
            <a:endParaRPr lang="en-US" sz="1100">
              <a:solidFill>
                <a:srgbClr val="862883"/>
              </a:solidFill>
            </a:endParaRPr>
          </a:p>
        </p:txBody>
      </p:sp>
      <p:sp>
        <p:nvSpPr>
          <p:cNvPr id="5" name="TextBox 4">
            <a:extLst>
              <a:ext uri="{FF2B5EF4-FFF2-40B4-BE49-F238E27FC236}">
                <a16:creationId xmlns:a16="http://schemas.microsoft.com/office/drawing/2014/main" id="{73D3A094-28D9-05CA-E0CA-1E0EBA8A7C84}"/>
              </a:ext>
            </a:extLst>
          </p:cNvPr>
          <p:cNvSpPr txBox="1"/>
          <p:nvPr/>
        </p:nvSpPr>
        <p:spPr>
          <a:xfrm flipH="1">
            <a:off x="3936120" y="3305844"/>
            <a:ext cx="2104053" cy="226600"/>
          </a:xfrm>
          <a:prstGeom prst="rect">
            <a:avLst/>
          </a:prstGeom>
          <a:noFill/>
        </p:spPr>
        <p:txBody>
          <a:bodyPr wrap="square" lIns="0" tIns="0" rIns="0" bIns="0"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050" b="1">
                <a:solidFill>
                  <a:schemeClr val="accent3"/>
                </a:solidFill>
                <a:latin typeface="Tajawal" panose="00000500000000000000" pitchFamily="2" charset="-78"/>
                <a:cs typeface="A Jannat LT" panose="01000000000000000000"/>
              </a:defRPr>
            </a:lvl1pPr>
          </a:lstStyle>
          <a:p>
            <a:pPr algn="l">
              <a:lnSpc>
                <a:spcPct val="150000"/>
              </a:lnSpc>
            </a:pPr>
            <a:r>
              <a:rPr lang="ar-SA" sz="1100">
                <a:solidFill>
                  <a:srgbClr val="734492"/>
                </a:solidFill>
              </a:rPr>
              <a:t>Service Level Agreement</a:t>
            </a:r>
          </a:p>
        </p:txBody>
      </p:sp>
      <p:sp>
        <p:nvSpPr>
          <p:cNvPr id="7" name="TextBox 6">
            <a:extLst>
              <a:ext uri="{FF2B5EF4-FFF2-40B4-BE49-F238E27FC236}">
                <a16:creationId xmlns:a16="http://schemas.microsoft.com/office/drawing/2014/main" id="{8CAF2CCB-103A-1786-B7A0-F16169EAE56D}"/>
              </a:ext>
            </a:extLst>
          </p:cNvPr>
          <p:cNvSpPr txBox="1"/>
          <p:nvPr/>
        </p:nvSpPr>
        <p:spPr>
          <a:xfrm flipH="1">
            <a:off x="8439996" y="3305844"/>
            <a:ext cx="2104053" cy="231345"/>
          </a:xfrm>
          <a:prstGeom prst="rect">
            <a:avLst/>
          </a:prstGeom>
          <a:noFill/>
        </p:spPr>
        <p:txBody>
          <a:bodyPr wrap="square" lIns="0" tIns="0" rIns="0" bIns="0" rtlCol="0">
            <a:spAutoFit/>
          </a:bodyPr>
          <a:lstStyle/>
          <a:p>
            <a:pPr>
              <a:lnSpc>
                <a:spcPct val="150000"/>
              </a:lnSpc>
            </a:pPr>
            <a:r>
              <a:rPr lang="ar-SA" sz="1100" b="1">
                <a:solidFill>
                  <a:srgbClr val="7D49C7"/>
                </a:solidFill>
                <a:latin typeface="Tajawal" panose="00000500000000000000" pitchFamily="2" charset="-78"/>
                <a:cs typeface="A Jannat LT" panose="01000000000000000000"/>
              </a:rPr>
              <a:t>Technical support</a:t>
            </a:r>
            <a:endParaRPr lang="en-US" sz="1100" b="1">
              <a:solidFill>
                <a:srgbClr val="7D49C7"/>
              </a:solidFill>
              <a:latin typeface="Tajawal" panose="00000500000000000000" pitchFamily="2" charset="-78"/>
              <a:cs typeface="A Jannat LT" panose="01000000000000000000"/>
            </a:endParaRPr>
          </a:p>
        </p:txBody>
      </p:sp>
      <p:sp>
        <p:nvSpPr>
          <p:cNvPr id="8" name="Rectangle 7">
            <a:extLst>
              <a:ext uri="{FF2B5EF4-FFF2-40B4-BE49-F238E27FC236}">
                <a16:creationId xmlns:a16="http://schemas.microsoft.com/office/drawing/2014/main" id="{8AC09EA5-3025-3A02-5D0F-A0FD66F08C7E}"/>
              </a:ext>
            </a:extLst>
          </p:cNvPr>
          <p:cNvSpPr>
            <a:spLocks noChangeArrowheads="1"/>
          </p:cNvSpPr>
          <p:nvPr/>
        </p:nvSpPr>
        <p:spPr bwMode="auto">
          <a:xfrm flipH="1">
            <a:off x="8659986" y="1360705"/>
            <a:ext cx="1605609" cy="1842813"/>
          </a:xfrm>
          <a:prstGeom prst="rect">
            <a:avLst/>
          </a:prstGeom>
          <a:solidFill>
            <a:srgbClr val="7D49C7"/>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2" name="Rectangle 11">
            <a:extLst>
              <a:ext uri="{FF2B5EF4-FFF2-40B4-BE49-F238E27FC236}">
                <a16:creationId xmlns:a16="http://schemas.microsoft.com/office/drawing/2014/main" id="{174DAFCB-BAE1-718D-9889-FB6D8CC28D36}"/>
              </a:ext>
            </a:extLst>
          </p:cNvPr>
          <p:cNvSpPr>
            <a:spLocks noChangeArrowheads="1"/>
          </p:cNvSpPr>
          <p:nvPr/>
        </p:nvSpPr>
        <p:spPr bwMode="auto">
          <a:xfrm flipH="1">
            <a:off x="4196803" y="1360705"/>
            <a:ext cx="1603030" cy="1842813"/>
          </a:xfrm>
          <a:prstGeom prst="rect">
            <a:avLst/>
          </a:prstGeom>
          <a:solidFill>
            <a:srgbClr val="734492"/>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3" name="Rectangle 12">
            <a:extLst>
              <a:ext uri="{FF2B5EF4-FFF2-40B4-BE49-F238E27FC236}">
                <a16:creationId xmlns:a16="http://schemas.microsoft.com/office/drawing/2014/main" id="{C9E59241-F501-997D-5E78-C3417EEB653A}"/>
              </a:ext>
            </a:extLst>
          </p:cNvPr>
          <p:cNvSpPr>
            <a:spLocks noChangeArrowheads="1"/>
          </p:cNvSpPr>
          <p:nvPr/>
        </p:nvSpPr>
        <p:spPr bwMode="auto">
          <a:xfrm flipH="1">
            <a:off x="1963924" y="1360705"/>
            <a:ext cx="1605609" cy="1842813"/>
          </a:xfrm>
          <a:prstGeom prst="rect">
            <a:avLst/>
          </a:prstGeom>
          <a:solidFill>
            <a:srgbClr val="862883"/>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14" name="Rectangle 13">
            <a:extLst>
              <a:ext uri="{FF2B5EF4-FFF2-40B4-BE49-F238E27FC236}">
                <a16:creationId xmlns:a16="http://schemas.microsoft.com/office/drawing/2014/main" id="{1B7F2BC8-29C7-8CB1-A6CB-C6D6F637CBFD}"/>
              </a:ext>
            </a:extLst>
          </p:cNvPr>
          <p:cNvSpPr>
            <a:spLocks noChangeArrowheads="1"/>
          </p:cNvSpPr>
          <p:nvPr/>
        </p:nvSpPr>
        <p:spPr bwMode="auto">
          <a:xfrm flipH="1">
            <a:off x="6427103" y="1360705"/>
            <a:ext cx="1605609" cy="1842813"/>
          </a:xfrm>
          <a:prstGeom prst="rect">
            <a:avLst/>
          </a:prstGeom>
          <a:solidFill>
            <a:srgbClr val="475FAB"/>
          </a:solidFill>
          <a:ln>
            <a:noFill/>
          </a:ln>
        </p:spPr>
        <p:txBody>
          <a:bodyPr vert="horz" wrap="square" lIns="91440" tIns="45720" rIns="91440" bIns="45720" numCol="1" anchor="t" anchorCtr="0" compatLnSpc="1">
            <a:prstTxWarp prst="textNoShape">
              <a:avLst/>
            </a:prstTxWarp>
          </a:bodyPr>
          <a:lstStyle/>
          <a:p>
            <a:endParaRPr lang="en-US">
              <a:latin typeface="Tajawal" panose="00000500000000000000" pitchFamily="2" charset="-78"/>
              <a:cs typeface="A Jannat LT" panose="01000000000000000000"/>
            </a:endParaRPr>
          </a:p>
        </p:txBody>
      </p:sp>
      <p:sp>
        <p:nvSpPr>
          <p:cNvPr id="31" name="Rectangle 30">
            <a:extLst>
              <a:ext uri="{FF2B5EF4-FFF2-40B4-BE49-F238E27FC236}">
                <a16:creationId xmlns:a16="http://schemas.microsoft.com/office/drawing/2014/main" id="{43B1F338-CABA-0633-6BEB-33F21A5414A3}"/>
              </a:ext>
            </a:extLst>
          </p:cNvPr>
          <p:cNvSpPr/>
          <p:nvPr/>
        </p:nvSpPr>
        <p:spPr>
          <a:xfrm>
            <a:off x="8531627" y="3876160"/>
            <a:ext cx="2218751" cy="2326791"/>
          </a:xfrm>
          <a:prstGeom prst="rect">
            <a:avLst/>
          </a:prstGeom>
        </p:spPr>
        <p:txBody>
          <a:bodyPr wrap="square" anchor="t" anchorCtr="0">
            <a:spAutoFit/>
          </a:bodyPr>
          <a:lstStyle/>
          <a:p>
            <a:pPr>
              <a:lnSpc>
                <a:spcPct val="110000"/>
              </a:lnSpc>
            </a:pP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provide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comprehensive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technical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support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according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IT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methodology</a:t>
            </a:r>
            <a:r>
              <a:rPr lang="ar-SA" sz="1200" dirty="0">
                <a:solidFill>
                  <a:schemeClr val="bg1">
                    <a:lumMod val="50000"/>
                  </a:schemeClr>
                </a:solidFill>
                <a:latin typeface="Sakkal Majalla" panose="02000000000000000000" pitchFamily="2" charset="-78"/>
                <a:cs typeface="Sakkal Majalla" panose="02000000000000000000" pitchFamily="2" charset="-78"/>
              </a:rPr>
              <a:t>.</a:t>
            </a:r>
            <a:r>
              <a:rPr lang="en-US" sz="1200" dirty="0">
                <a:solidFill>
                  <a:schemeClr val="bg1">
                    <a:lumMod val="50000"/>
                  </a:schemeClr>
                </a:solidFill>
                <a:latin typeface="Sakkal Majalla" panose="02000000000000000000" pitchFamily="2" charset="-78"/>
                <a:cs typeface="Sakkal Majalla" panose="02000000000000000000" pitchFamily="2" charset="-78"/>
              </a:rPr>
              <a:t>ITIL4</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process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events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en-US" sz="1200" dirty="0">
                <a:solidFill>
                  <a:schemeClr val="bg1">
                    <a:lumMod val="50000"/>
                  </a:schemeClr>
                </a:solidFill>
                <a:latin typeface="Sakkal Majalla" panose="02000000000000000000" pitchFamily="2" charset="-78"/>
                <a:cs typeface="Sakkal Majalla" panose="02000000000000000000" pitchFamily="2" charset="-78"/>
              </a:rPr>
              <a:t>Incidents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problems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en-US" sz="1200" dirty="0">
                <a:solidFill>
                  <a:schemeClr val="bg1">
                    <a:lumMod val="50000"/>
                  </a:schemeClr>
                </a:solidFill>
                <a:latin typeface="Sakkal Majalla" panose="02000000000000000000" pitchFamily="2" charset="-78"/>
                <a:cs typeface="Sakkal Majalla" panose="02000000000000000000" pitchFamily="2" charset="-78"/>
              </a:rPr>
              <a:t>Problems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Requests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en-US" sz="1200" dirty="0" err="1">
                <a:solidFill>
                  <a:schemeClr val="bg1">
                    <a:lumMod val="50000"/>
                  </a:schemeClr>
                </a:solidFill>
                <a:latin typeface="Sakkal Majalla" panose="02000000000000000000" pitchFamily="2" charset="-78"/>
                <a:cs typeface="Sakkal Majalla" panose="02000000000000000000" pitchFamily="2" charset="-78"/>
              </a:rPr>
              <a:t>طلبات</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According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approved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procedures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for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them</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also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perform</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maintenance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periodic</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updates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according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their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specific</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procedures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such</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en-US" sz="1200" dirty="0">
                <a:solidFill>
                  <a:schemeClr val="bg1">
                    <a:lumMod val="50000"/>
                  </a:schemeClr>
                </a:solidFill>
                <a:latin typeface="Sakkal Majalla" panose="02000000000000000000" pitchFamily="2" charset="-78"/>
                <a:cs typeface="Sakkal Majalla" panose="02000000000000000000" pitchFamily="2" charset="-78"/>
              </a:rPr>
              <a:t>Configuration Management</a:t>
            </a:r>
            <a:r>
              <a:rPr lang="ar-SA" sz="1200" dirty="0">
                <a:solidFill>
                  <a:schemeClr val="bg1">
                    <a:lumMod val="50000"/>
                  </a:schemeClr>
                </a:solidFill>
                <a:latin typeface="Sakkal Majalla" panose="02000000000000000000" pitchFamily="2" charset="-78"/>
                <a:cs typeface="Sakkal Majalla" panose="02000000000000000000" pitchFamily="2" charset="-78"/>
              </a:rPr>
              <a:t>,</a:t>
            </a:r>
            <a:r>
              <a:rPr lang="en-US" sz="1200" dirty="0" err="1">
                <a:solidFill>
                  <a:schemeClr val="bg1">
                    <a:lumMod val="50000"/>
                  </a:schemeClr>
                </a:solidFill>
                <a:latin typeface="Sakkal Majalla" panose="02000000000000000000" pitchFamily="2" charset="-78"/>
                <a:cs typeface="Sakkal Majalla" panose="02000000000000000000" pitchFamily="2" charset="-78"/>
              </a:rPr>
              <a:t>إدارة</a:t>
            </a:r>
            <a:r>
              <a:rPr lang="en-US" sz="1200" dirty="0">
                <a:solidFill>
                  <a:schemeClr val="bg1">
                    <a:lumMod val="50000"/>
                  </a:schemeClr>
                </a:solidFill>
                <a:latin typeface="Sakkal Majalla" panose="02000000000000000000" pitchFamily="2" charset="-78"/>
                <a:cs typeface="Sakkal Majalla" panose="02000000000000000000" pitchFamily="2" charset="-78"/>
              </a:rPr>
              <a:t> </a:t>
            </a:r>
            <a:r>
              <a:rPr lang="en-US" sz="1200" dirty="0" err="1">
                <a:solidFill>
                  <a:schemeClr val="bg1">
                    <a:lumMod val="50000"/>
                  </a:schemeClr>
                </a:solidFill>
                <a:latin typeface="Sakkal Majalla" panose="02000000000000000000" pitchFamily="2" charset="-78"/>
                <a:cs typeface="Sakkal Majalla" panose="02000000000000000000" pitchFamily="2" charset="-78"/>
              </a:rPr>
              <a:t>التغيير</a:t>
            </a:r>
            <a:r>
              <a:rPr lang="ar-SA" sz="1200" dirty="0">
                <a:solidFill>
                  <a:schemeClr val="bg1">
                    <a:lumMod val="50000"/>
                  </a:schemeClr>
                </a:solidFill>
                <a:latin typeface="Sakkal Majalla" panose="02000000000000000000" pitchFamily="2" charset="-78"/>
                <a:cs typeface="Sakkal Majalla" panose="02000000000000000000" pitchFamily="2" charset="-78"/>
              </a:rPr>
              <a:t>,</a:t>
            </a:r>
            <a:r>
              <a:rPr lang="en-US" sz="1200" dirty="0">
                <a:solidFill>
                  <a:schemeClr val="bg1">
                    <a:lumMod val="50000"/>
                  </a:schemeClr>
                </a:solidFill>
                <a:latin typeface="Sakkal Majalla" panose="02000000000000000000" pitchFamily="2" charset="-78"/>
                <a:cs typeface="Sakkal Majalla" panose="02000000000000000000" pitchFamily="2" charset="-78"/>
              </a:rPr>
              <a:t>Release Management</a:t>
            </a:r>
            <a:r>
              <a:rPr lang="ar-SA" sz="1200" dirty="0" err="1">
                <a:solidFill>
                  <a:schemeClr val="bg1">
                    <a:lumMod val="50000"/>
                  </a:schemeClr>
                </a:solidFill>
                <a:latin typeface="Sakkal Majalla" panose="02000000000000000000" pitchFamily="2" charset="-78"/>
                <a:cs typeface="Sakkal Majalla" panose="02000000000000000000" pitchFamily="2" charset="-78"/>
              </a:rPr>
              <a:t>etc</a:t>
            </a:r>
            <a:r>
              <a:rPr lang="ar-SA" sz="1200" dirty="0">
                <a:solidFill>
                  <a:schemeClr val="bg1">
                    <a:lumMod val="50000"/>
                  </a:schemeClr>
                </a:solidFill>
                <a:latin typeface="Sakkal Majalla" panose="02000000000000000000" pitchFamily="2" charset="-78"/>
                <a:cs typeface="Sakkal Majalla" panose="02000000000000000000" pitchFamily="2" charset="-78"/>
              </a:rPr>
              <a:t>.</a:t>
            </a:r>
          </a:p>
        </p:txBody>
      </p:sp>
      <p:sp>
        <p:nvSpPr>
          <p:cNvPr id="33" name="Rectangle 32">
            <a:extLst>
              <a:ext uri="{FF2B5EF4-FFF2-40B4-BE49-F238E27FC236}">
                <a16:creationId xmlns:a16="http://schemas.microsoft.com/office/drawing/2014/main" id="{2D3E14CD-8FEC-0E9E-1DEF-B5312CDA0A13}"/>
              </a:ext>
            </a:extLst>
          </p:cNvPr>
          <p:cNvSpPr/>
          <p:nvPr/>
        </p:nvSpPr>
        <p:spPr>
          <a:xfrm>
            <a:off x="6258409" y="3876160"/>
            <a:ext cx="2054945" cy="2252924"/>
          </a:xfrm>
          <a:prstGeom prst="rect">
            <a:avLst/>
          </a:prstGeom>
        </p:spPr>
        <p:txBody>
          <a:bodyPr wrap="square" anchor="t" anchorCtr="0">
            <a:spAutoFit/>
          </a:bodyPr>
          <a:lstStyle/>
          <a:p>
            <a:pPr>
              <a:lnSpc>
                <a:spcPct val="130000"/>
              </a:lnSpc>
            </a:pP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mobilize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necessary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skilled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competent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human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resources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to</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execute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tasks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our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team</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includes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select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group</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consultants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engineers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with</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global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professional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accreditation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all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fields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required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by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project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Additionally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recruit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necessary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talents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needed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for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project's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implementation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when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required</a:t>
            </a:r>
            <a:r>
              <a:rPr lang="ar-SA" sz="1200" dirty="0">
                <a:solidFill>
                  <a:schemeClr val="bg1">
                    <a:lumMod val="50000"/>
                  </a:schemeClr>
                </a:solidFill>
                <a:latin typeface="Sakkal Majalla" panose="02000000000000000000" pitchFamily="2" charset="-78"/>
                <a:cs typeface="Sakkal Majalla" panose="02000000000000000000" pitchFamily="2" charset="-78"/>
              </a:rPr>
              <a:t>.</a:t>
            </a:r>
          </a:p>
        </p:txBody>
      </p:sp>
      <p:sp>
        <p:nvSpPr>
          <p:cNvPr id="40" name="Rectangle 39">
            <a:extLst>
              <a:ext uri="{FF2B5EF4-FFF2-40B4-BE49-F238E27FC236}">
                <a16:creationId xmlns:a16="http://schemas.microsoft.com/office/drawing/2014/main" id="{1C36596F-EDB5-3A4C-3D17-669FDFC78132}"/>
              </a:ext>
            </a:extLst>
          </p:cNvPr>
          <p:cNvSpPr/>
          <p:nvPr/>
        </p:nvSpPr>
        <p:spPr>
          <a:xfrm>
            <a:off x="4030668" y="3876160"/>
            <a:ext cx="2054945" cy="2733056"/>
          </a:xfrm>
          <a:prstGeom prst="rect">
            <a:avLst/>
          </a:prstGeom>
        </p:spPr>
        <p:txBody>
          <a:bodyPr wrap="square" anchor="t" anchorCtr="0">
            <a:spAutoFit/>
          </a:bodyPr>
          <a:lstStyle/>
          <a:p>
            <a:pPr>
              <a:lnSpc>
                <a:spcPct val="110000"/>
              </a:lnSpc>
            </a:pP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Level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Agreement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cornerstone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standard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for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measuring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success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our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delivery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achieving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customer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satisfaction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early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stages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of</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project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prepare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Service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Level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Agreement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have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approved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by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client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after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which</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serves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reference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for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executing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tasks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preparing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reports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measuring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actual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performance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indicators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always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strive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for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continuous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improvement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exceeding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our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customers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expectations</a:t>
            </a:r>
            <a:r>
              <a:rPr lang="ar-SA" sz="1200" dirty="0">
                <a:solidFill>
                  <a:schemeClr val="bg1">
                    <a:lumMod val="50000"/>
                  </a:schemeClr>
                </a:solidFill>
                <a:latin typeface="Sakkal Majalla" panose="02000000000000000000" pitchFamily="2" charset="-78"/>
                <a:cs typeface="Sakkal Majalla" panose="02000000000000000000" pitchFamily="2" charset="-78"/>
              </a:rPr>
              <a:t>.</a:t>
            </a:r>
          </a:p>
        </p:txBody>
      </p:sp>
      <p:sp>
        <p:nvSpPr>
          <p:cNvPr id="41" name="Rectangle 40">
            <a:extLst>
              <a:ext uri="{FF2B5EF4-FFF2-40B4-BE49-F238E27FC236}">
                <a16:creationId xmlns:a16="http://schemas.microsoft.com/office/drawing/2014/main" id="{D7326133-B23E-9575-A824-556C5129527B}"/>
              </a:ext>
            </a:extLst>
          </p:cNvPr>
          <p:cNvSpPr/>
          <p:nvPr/>
        </p:nvSpPr>
        <p:spPr>
          <a:xfrm>
            <a:off x="1754167" y="3876160"/>
            <a:ext cx="2109251" cy="2008242"/>
          </a:xfrm>
          <a:prstGeom prst="rect">
            <a:avLst/>
          </a:prstGeom>
        </p:spPr>
        <p:txBody>
          <a:bodyPr wrap="square" anchor="t" anchorCtr="0">
            <a:spAutoFit/>
          </a:bodyPr>
          <a:lstStyle/>
          <a:p>
            <a:pPr>
              <a:lnSpc>
                <a:spcPct val="150000"/>
              </a:lnSpc>
            </a:pPr>
            <a:r>
              <a:rPr lang="ar-SA" sz="1200" dirty="0" err="1">
                <a:solidFill>
                  <a:schemeClr val="bg1">
                    <a:lumMod val="50000"/>
                  </a:schemeClr>
                </a:solidFill>
                <a:latin typeface="Sakkal Majalla" panose="02000000000000000000" pitchFamily="2" charset="-78"/>
                <a:cs typeface="Sakkal Majalla" panose="02000000000000000000" pitchFamily="2" charset="-78"/>
              </a:rPr>
              <a:t>We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ensure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full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compliance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with</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quality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assurance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standards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guidelines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specified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our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methodology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for</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implementing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managing</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the</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project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which</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is</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based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on</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international</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project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and</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quality</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management</a:t>
            </a:r>
            <a:r>
              <a:rPr lang="ar-SA" sz="1200" dirty="0">
                <a:solidFill>
                  <a:schemeClr val="bg1">
                    <a:lumMod val="50000"/>
                  </a:schemeClr>
                </a:solidFill>
                <a:latin typeface="Sakkal Majalla" panose="02000000000000000000" pitchFamily="2" charset="-78"/>
                <a:cs typeface="Sakkal Majalla" panose="02000000000000000000" pitchFamily="2" charset="-78"/>
              </a:rPr>
              <a:t> </a:t>
            </a:r>
            <a:r>
              <a:rPr lang="ar-SA" sz="1200" dirty="0" err="1">
                <a:solidFill>
                  <a:schemeClr val="bg1">
                    <a:lumMod val="50000"/>
                  </a:schemeClr>
                </a:solidFill>
                <a:latin typeface="Sakkal Majalla" panose="02000000000000000000" pitchFamily="2" charset="-78"/>
                <a:cs typeface="Sakkal Majalla" panose="02000000000000000000" pitchFamily="2" charset="-78"/>
              </a:rPr>
              <a:t>methodologies</a:t>
            </a:r>
            <a:r>
              <a:rPr lang="ar-SA" sz="1200" dirty="0">
                <a:solidFill>
                  <a:schemeClr val="bg1">
                    <a:lumMod val="50000"/>
                  </a:schemeClr>
                </a:solidFill>
                <a:latin typeface="Sakkal Majalla" panose="02000000000000000000" pitchFamily="2" charset="-78"/>
                <a:cs typeface="Sakkal Majalla" panose="02000000000000000000" pitchFamily="2" charset="-78"/>
              </a:rPr>
              <a:t>.</a:t>
            </a:r>
          </a:p>
        </p:txBody>
      </p:sp>
      <p:sp>
        <p:nvSpPr>
          <p:cNvPr id="9" name="Arrow: Chevron 8">
            <a:extLst>
              <a:ext uri="{FF2B5EF4-FFF2-40B4-BE49-F238E27FC236}">
                <a16:creationId xmlns:a16="http://schemas.microsoft.com/office/drawing/2014/main" id="{59CA7433-DA2E-C1A8-1D39-C2331C0AE1A1}"/>
              </a:ext>
            </a:extLst>
          </p:cNvPr>
          <p:cNvSpPr/>
          <p:nvPr/>
        </p:nvSpPr>
        <p:spPr>
          <a:xfrm flipH="1">
            <a:off x="8206585" y="1933773"/>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tx1"/>
              </a:solidFill>
            </a:endParaRPr>
          </a:p>
        </p:txBody>
      </p:sp>
      <p:sp>
        <p:nvSpPr>
          <p:cNvPr id="10" name="Arrow: Chevron 9">
            <a:extLst>
              <a:ext uri="{FF2B5EF4-FFF2-40B4-BE49-F238E27FC236}">
                <a16:creationId xmlns:a16="http://schemas.microsoft.com/office/drawing/2014/main" id="{39A396DF-D7DD-C7B4-3F5E-3BFFC2114A40}"/>
              </a:ext>
            </a:extLst>
          </p:cNvPr>
          <p:cNvSpPr/>
          <p:nvPr/>
        </p:nvSpPr>
        <p:spPr>
          <a:xfrm flipH="1">
            <a:off x="5971731" y="1915398"/>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tx1"/>
              </a:solidFill>
            </a:endParaRPr>
          </a:p>
        </p:txBody>
      </p:sp>
      <p:sp>
        <p:nvSpPr>
          <p:cNvPr id="11" name="Arrow: Chevron 10">
            <a:extLst>
              <a:ext uri="{FF2B5EF4-FFF2-40B4-BE49-F238E27FC236}">
                <a16:creationId xmlns:a16="http://schemas.microsoft.com/office/drawing/2014/main" id="{493EA381-38D1-E2E5-EA86-0190C6DE31D5}"/>
              </a:ext>
            </a:extLst>
          </p:cNvPr>
          <p:cNvSpPr/>
          <p:nvPr/>
        </p:nvSpPr>
        <p:spPr>
          <a:xfrm flipH="1">
            <a:off x="3761421" y="1905865"/>
            <a:ext cx="266232" cy="733425"/>
          </a:xfrm>
          <a:prstGeom prst="chevron">
            <a:avLst/>
          </a:prstGeom>
          <a:solidFill>
            <a:srgbClr val="CDD4E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solidFill>
                <a:schemeClr val="tx1"/>
              </a:solidFill>
            </a:endParaRPr>
          </a:p>
        </p:txBody>
      </p:sp>
      <p:grpSp>
        <p:nvGrpSpPr>
          <p:cNvPr id="19" name="Headphones5" descr="{&quot;Key&quot;:&quot;POWER_USER_SHAPE_ICON&quot;,&quot;Value&quot;:&quot;POWER_USER_SHAPE_ICON_STYLE_1&quot;}">
            <a:extLst>
              <a:ext uri="{FF2B5EF4-FFF2-40B4-BE49-F238E27FC236}">
                <a16:creationId xmlns:a16="http://schemas.microsoft.com/office/drawing/2014/main" id="{113F21C8-91AF-3DB8-75E7-CF858D73F13E}"/>
              </a:ext>
            </a:extLst>
          </p:cNvPr>
          <p:cNvGrpSpPr>
            <a:grpSpLocks noChangeAspect="1"/>
          </p:cNvGrpSpPr>
          <p:nvPr/>
        </p:nvGrpSpPr>
        <p:grpSpPr>
          <a:xfrm>
            <a:off x="9116262" y="1962395"/>
            <a:ext cx="751519" cy="673100"/>
            <a:chOff x="3894138" y="855663"/>
            <a:chExt cx="182563" cy="163513"/>
          </a:xfrm>
          <a:solidFill>
            <a:schemeClr val="bg1"/>
          </a:solidFill>
        </p:grpSpPr>
        <p:sp>
          <p:nvSpPr>
            <p:cNvPr id="20" name="Freeform 31">
              <a:extLst>
                <a:ext uri="{FF2B5EF4-FFF2-40B4-BE49-F238E27FC236}">
                  <a16:creationId xmlns:a16="http://schemas.microsoft.com/office/drawing/2014/main" id="{6D4180A0-75C1-8620-43C9-C184286C256B}"/>
                </a:ext>
              </a:extLst>
            </p:cNvPr>
            <p:cNvSpPr>
              <a:spLocks/>
            </p:cNvSpPr>
            <p:nvPr/>
          </p:nvSpPr>
          <p:spPr bwMode="auto">
            <a:xfrm>
              <a:off x="3925888" y="927100"/>
              <a:ext cx="6350" cy="68263"/>
            </a:xfrm>
            <a:custGeom>
              <a:avLst/>
              <a:gdLst>
                <a:gd name="T0" fmla="*/ 100 w 200"/>
                <a:gd name="T1" fmla="*/ 1910 h 1910"/>
                <a:gd name="T2" fmla="*/ 0 w 200"/>
                <a:gd name="T3" fmla="*/ 1810 h 1910"/>
                <a:gd name="T4" fmla="*/ 0 w 200"/>
                <a:gd name="T5" fmla="*/ 100 h 1910"/>
                <a:gd name="T6" fmla="*/ 100 w 200"/>
                <a:gd name="T7" fmla="*/ 0 h 1910"/>
                <a:gd name="T8" fmla="*/ 200 w 200"/>
                <a:gd name="T9" fmla="*/ 100 h 1910"/>
                <a:gd name="T10" fmla="*/ 200 w 200"/>
                <a:gd name="T11" fmla="*/ 1810 h 1910"/>
                <a:gd name="T12" fmla="*/ 100 w 200"/>
                <a:gd name="T13" fmla="*/ 1910 h 1910"/>
              </a:gdLst>
              <a:ahLst/>
              <a:cxnLst>
                <a:cxn ang="0">
                  <a:pos x="T0" y="T1"/>
                </a:cxn>
                <a:cxn ang="0">
                  <a:pos x="T2" y="T3"/>
                </a:cxn>
                <a:cxn ang="0">
                  <a:pos x="T4" y="T5"/>
                </a:cxn>
                <a:cxn ang="0">
                  <a:pos x="T6" y="T7"/>
                </a:cxn>
                <a:cxn ang="0">
                  <a:pos x="T8" y="T9"/>
                </a:cxn>
                <a:cxn ang="0">
                  <a:pos x="T10" y="T11"/>
                </a:cxn>
                <a:cxn ang="0">
                  <a:pos x="T12" y="T13"/>
                </a:cxn>
              </a:cxnLst>
              <a:rect l="0" t="0" r="r" b="b"/>
              <a:pathLst>
                <a:path w="200" h="1910">
                  <a:moveTo>
                    <a:pt x="100" y="1910"/>
                  </a:moveTo>
                  <a:cubicBezTo>
                    <a:pt x="45" y="1910"/>
                    <a:pt x="0" y="1865"/>
                    <a:pt x="0" y="1810"/>
                  </a:cubicBezTo>
                  <a:lnTo>
                    <a:pt x="0" y="100"/>
                  </a:lnTo>
                  <a:cubicBezTo>
                    <a:pt x="0" y="45"/>
                    <a:pt x="45" y="0"/>
                    <a:pt x="100" y="0"/>
                  </a:cubicBezTo>
                  <a:cubicBezTo>
                    <a:pt x="155" y="0"/>
                    <a:pt x="200" y="45"/>
                    <a:pt x="200" y="100"/>
                  </a:cubicBezTo>
                  <a:lnTo>
                    <a:pt x="200" y="1810"/>
                  </a:lnTo>
                  <a:cubicBezTo>
                    <a:pt x="200" y="1865"/>
                    <a:pt x="155" y="1910"/>
                    <a:pt x="100" y="19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32">
              <a:extLst>
                <a:ext uri="{FF2B5EF4-FFF2-40B4-BE49-F238E27FC236}">
                  <a16:creationId xmlns:a16="http://schemas.microsoft.com/office/drawing/2014/main" id="{4C78C06B-2002-2482-9696-09FE8E386CFF}"/>
                </a:ext>
              </a:extLst>
            </p:cNvPr>
            <p:cNvSpPr>
              <a:spLocks/>
            </p:cNvSpPr>
            <p:nvPr/>
          </p:nvSpPr>
          <p:spPr bwMode="auto">
            <a:xfrm>
              <a:off x="3894138" y="923925"/>
              <a:ext cx="36513" cy="74613"/>
            </a:xfrm>
            <a:custGeom>
              <a:avLst/>
              <a:gdLst>
                <a:gd name="T0" fmla="*/ 807 w 1001"/>
                <a:gd name="T1" fmla="*/ 2036 h 2036"/>
                <a:gd name="T2" fmla="*/ 0 w 1001"/>
                <a:gd name="T3" fmla="*/ 1229 h 2036"/>
                <a:gd name="T4" fmla="*/ 0 w 1001"/>
                <a:gd name="T5" fmla="*/ 807 h 2036"/>
                <a:gd name="T6" fmla="*/ 807 w 1001"/>
                <a:gd name="T7" fmla="*/ 0 h 2036"/>
                <a:gd name="T8" fmla="*/ 908 w 1001"/>
                <a:gd name="T9" fmla="*/ 6 h 2036"/>
                <a:gd name="T10" fmla="*/ 994 w 1001"/>
                <a:gd name="T11" fmla="*/ 118 h 2036"/>
                <a:gd name="T12" fmla="*/ 883 w 1001"/>
                <a:gd name="T13" fmla="*/ 205 h 2036"/>
                <a:gd name="T14" fmla="*/ 807 w 1001"/>
                <a:gd name="T15" fmla="*/ 200 h 2036"/>
                <a:gd name="T16" fmla="*/ 200 w 1001"/>
                <a:gd name="T17" fmla="*/ 807 h 2036"/>
                <a:gd name="T18" fmla="*/ 200 w 1001"/>
                <a:gd name="T19" fmla="*/ 1229 h 2036"/>
                <a:gd name="T20" fmla="*/ 807 w 1001"/>
                <a:gd name="T21" fmla="*/ 1836 h 2036"/>
                <a:gd name="T22" fmla="*/ 862 w 1001"/>
                <a:gd name="T23" fmla="*/ 1834 h 2036"/>
                <a:gd name="T24" fmla="*/ 970 w 1001"/>
                <a:gd name="T25" fmla="*/ 1925 h 2036"/>
                <a:gd name="T26" fmla="*/ 880 w 1001"/>
                <a:gd name="T27" fmla="*/ 2033 h 2036"/>
                <a:gd name="T28" fmla="*/ 807 w 1001"/>
                <a:gd name="T29" fmla="*/ 2036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1" h="2036">
                  <a:moveTo>
                    <a:pt x="807" y="2036"/>
                  </a:moveTo>
                  <a:cubicBezTo>
                    <a:pt x="362" y="2036"/>
                    <a:pt x="0" y="1674"/>
                    <a:pt x="0" y="1229"/>
                  </a:cubicBezTo>
                  <a:lnTo>
                    <a:pt x="0" y="807"/>
                  </a:lnTo>
                  <a:cubicBezTo>
                    <a:pt x="0" y="362"/>
                    <a:pt x="362" y="0"/>
                    <a:pt x="807" y="0"/>
                  </a:cubicBezTo>
                  <a:cubicBezTo>
                    <a:pt x="840" y="0"/>
                    <a:pt x="874" y="2"/>
                    <a:pt x="908" y="6"/>
                  </a:cubicBezTo>
                  <a:cubicBezTo>
                    <a:pt x="962" y="13"/>
                    <a:pt x="1001" y="63"/>
                    <a:pt x="994" y="118"/>
                  </a:cubicBezTo>
                  <a:cubicBezTo>
                    <a:pt x="988" y="173"/>
                    <a:pt x="938" y="212"/>
                    <a:pt x="883" y="205"/>
                  </a:cubicBezTo>
                  <a:cubicBezTo>
                    <a:pt x="858" y="202"/>
                    <a:pt x="832" y="200"/>
                    <a:pt x="807" y="200"/>
                  </a:cubicBezTo>
                  <a:cubicBezTo>
                    <a:pt x="472" y="200"/>
                    <a:pt x="200" y="472"/>
                    <a:pt x="200" y="807"/>
                  </a:cubicBezTo>
                  <a:lnTo>
                    <a:pt x="200" y="1229"/>
                  </a:lnTo>
                  <a:cubicBezTo>
                    <a:pt x="200" y="1564"/>
                    <a:pt x="472" y="1836"/>
                    <a:pt x="807" y="1836"/>
                  </a:cubicBezTo>
                  <a:cubicBezTo>
                    <a:pt x="825" y="1836"/>
                    <a:pt x="844" y="1836"/>
                    <a:pt x="862" y="1834"/>
                  </a:cubicBezTo>
                  <a:cubicBezTo>
                    <a:pt x="917" y="1829"/>
                    <a:pt x="965" y="1870"/>
                    <a:pt x="970" y="1925"/>
                  </a:cubicBezTo>
                  <a:cubicBezTo>
                    <a:pt x="975" y="1980"/>
                    <a:pt x="935" y="2028"/>
                    <a:pt x="880" y="2033"/>
                  </a:cubicBezTo>
                  <a:cubicBezTo>
                    <a:pt x="856" y="2035"/>
                    <a:pt x="831" y="2036"/>
                    <a:pt x="807" y="20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33">
              <a:extLst>
                <a:ext uri="{FF2B5EF4-FFF2-40B4-BE49-F238E27FC236}">
                  <a16:creationId xmlns:a16="http://schemas.microsoft.com/office/drawing/2014/main" id="{E601F77E-54A2-ED90-E165-0821F63D9DB0}"/>
                </a:ext>
              </a:extLst>
            </p:cNvPr>
            <p:cNvSpPr>
              <a:spLocks/>
            </p:cNvSpPr>
            <p:nvPr/>
          </p:nvSpPr>
          <p:spPr bwMode="auto">
            <a:xfrm>
              <a:off x="4038600" y="927100"/>
              <a:ext cx="6350" cy="68263"/>
            </a:xfrm>
            <a:custGeom>
              <a:avLst/>
              <a:gdLst>
                <a:gd name="T0" fmla="*/ 100 w 200"/>
                <a:gd name="T1" fmla="*/ 1910 h 1910"/>
                <a:gd name="T2" fmla="*/ 0 w 200"/>
                <a:gd name="T3" fmla="*/ 1810 h 1910"/>
                <a:gd name="T4" fmla="*/ 0 w 200"/>
                <a:gd name="T5" fmla="*/ 100 h 1910"/>
                <a:gd name="T6" fmla="*/ 100 w 200"/>
                <a:gd name="T7" fmla="*/ 0 h 1910"/>
                <a:gd name="T8" fmla="*/ 200 w 200"/>
                <a:gd name="T9" fmla="*/ 100 h 1910"/>
                <a:gd name="T10" fmla="*/ 200 w 200"/>
                <a:gd name="T11" fmla="*/ 1810 h 1910"/>
                <a:gd name="T12" fmla="*/ 100 w 200"/>
                <a:gd name="T13" fmla="*/ 1910 h 1910"/>
              </a:gdLst>
              <a:ahLst/>
              <a:cxnLst>
                <a:cxn ang="0">
                  <a:pos x="T0" y="T1"/>
                </a:cxn>
                <a:cxn ang="0">
                  <a:pos x="T2" y="T3"/>
                </a:cxn>
                <a:cxn ang="0">
                  <a:pos x="T4" y="T5"/>
                </a:cxn>
                <a:cxn ang="0">
                  <a:pos x="T6" y="T7"/>
                </a:cxn>
                <a:cxn ang="0">
                  <a:pos x="T8" y="T9"/>
                </a:cxn>
                <a:cxn ang="0">
                  <a:pos x="T10" y="T11"/>
                </a:cxn>
                <a:cxn ang="0">
                  <a:pos x="T12" y="T13"/>
                </a:cxn>
              </a:cxnLst>
              <a:rect l="0" t="0" r="r" b="b"/>
              <a:pathLst>
                <a:path w="200" h="1910">
                  <a:moveTo>
                    <a:pt x="100" y="1910"/>
                  </a:moveTo>
                  <a:cubicBezTo>
                    <a:pt x="45" y="1910"/>
                    <a:pt x="0" y="1865"/>
                    <a:pt x="0" y="1810"/>
                  </a:cubicBezTo>
                  <a:lnTo>
                    <a:pt x="0" y="100"/>
                  </a:lnTo>
                  <a:cubicBezTo>
                    <a:pt x="0" y="45"/>
                    <a:pt x="45" y="0"/>
                    <a:pt x="100" y="0"/>
                  </a:cubicBezTo>
                  <a:cubicBezTo>
                    <a:pt x="156" y="0"/>
                    <a:pt x="200" y="45"/>
                    <a:pt x="200" y="100"/>
                  </a:cubicBezTo>
                  <a:lnTo>
                    <a:pt x="200" y="1810"/>
                  </a:lnTo>
                  <a:cubicBezTo>
                    <a:pt x="200" y="1865"/>
                    <a:pt x="156" y="1910"/>
                    <a:pt x="100" y="19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34">
              <a:extLst>
                <a:ext uri="{FF2B5EF4-FFF2-40B4-BE49-F238E27FC236}">
                  <a16:creationId xmlns:a16="http://schemas.microsoft.com/office/drawing/2014/main" id="{FE915182-186C-E036-D252-67FB51F45B29}"/>
                </a:ext>
              </a:extLst>
            </p:cNvPr>
            <p:cNvSpPr>
              <a:spLocks/>
            </p:cNvSpPr>
            <p:nvPr/>
          </p:nvSpPr>
          <p:spPr bwMode="auto">
            <a:xfrm>
              <a:off x="4040188" y="923925"/>
              <a:ext cx="36513" cy="74613"/>
            </a:xfrm>
            <a:custGeom>
              <a:avLst/>
              <a:gdLst>
                <a:gd name="T0" fmla="*/ 195 w 1002"/>
                <a:gd name="T1" fmla="*/ 2036 h 2036"/>
                <a:gd name="T2" fmla="*/ 122 w 1002"/>
                <a:gd name="T3" fmla="*/ 2033 h 2036"/>
                <a:gd name="T4" fmla="*/ 31 w 1002"/>
                <a:gd name="T5" fmla="*/ 1925 h 2036"/>
                <a:gd name="T6" fmla="*/ 140 w 1002"/>
                <a:gd name="T7" fmla="*/ 1834 h 2036"/>
                <a:gd name="T8" fmla="*/ 195 w 1002"/>
                <a:gd name="T9" fmla="*/ 1836 h 2036"/>
                <a:gd name="T10" fmla="*/ 802 w 1002"/>
                <a:gd name="T11" fmla="*/ 1229 h 2036"/>
                <a:gd name="T12" fmla="*/ 802 w 1002"/>
                <a:gd name="T13" fmla="*/ 807 h 2036"/>
                <a:gd name="T14" fmla="*/ 195 w 1002"/>
                <a:gd name="T15" fmla="*/ 200 h 2036"/>
                <a:gd name="T16" fmla="*/ 118 w 1002"/>
                <a:gd name="T17" fmla="*/ 205 h 2036"/>
                <a:gd name="T18" fmla="*/ 7 w 1002"/>
                <a:gd name="T19" fmla="*/ 118 h 2036"/>
                <a:gd name="T20" fmla="*/ 94 w 1002"/>
                <a:gd name="T21" fmla="*/ 6 h 2036"/>
                <a:gd name="T22" fmla="*/ 195 w 1002"/>
                <a:gd name="T23" fmla="*/ 0 h 2036"/>
                <a:gd name="T24" fmla="*/ 1002 w 1002"/>
                <a:gd name="T25" fmla="*/ 807 h 2036"/>
                <a:gd name="T26" fmla="*/ 1002 w 1002"/>
                <a:gd name="T27" fmla="*/ 1229 h 2036"/>
                <a:gd name="T28" fmla="*/ 195 w 1002"/>
                <a:gd name="T29" fmla="*/ 2036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2" h="2036">
                  <a:moveTo>
                    <a:pt x="195" y="2036"/>
                  </a:moveTo>
                  <a:cubicBezTo>
                    <a:pt x="170" y="2036"/>
                    <a:pt x="146" y="2035"/>
                    <a:pt x="122" y="2033"/>
                  </a:cubicBezTo>
                  <a:cubicBezTo>
                    <a:pt x="67" y="2028"/>
                    <a:pt x="26" y="1980"/>
                    <a:pt x="31" y="1925"/>
                  </a:cubicBezTo>
                  <a:cubicBezTo>
                    <a:pt x="36" y="1870"/>
                    <a:pt x="85" y="1829"/>
                    <a:pt x="140" y="1834"/>
                  </a:cubicBezTo>
                  <a:cubicBezTo>
                    <a:pt x="158" y="1836"/>
                    <a:pt x="176" y="1836"/>
                    <a:pt x="195" y="1836"/>
                  </a:cubicBezTo>
                  <a:cubicBezTo>
                    <a:pt x="530" y="1836"/>
                    <a:pt x="802" y="1564"/>
                    <a:pt x="802" y="1229"/>
                  </a:cubicBezTo>
                  <a:lnTo>
                    <a:pt x="802" y="807"/>
                  </a:lnTo>
                  <a:cubicBezTo>
                    <a:pt x="802" y="472"/>
                    <a:pt x="530" y="200"/>
                    <a:pt x="195" y="200"/>
                  </a:cubicBezTo>
                  <a:cubicBezTo>
                    <a:pt x="169" y="200"/>
                    <a:pt x="144" y="202"/>
                    <a:pt x="118" y="205"/>
                  </a:cubicBezTo>
                  <a:cubicBezTo>
                    <a:pt x="64" y="212"/>
                    <a:pt x="14" y="173"/>
                    <a:pt x="7" y="118"/>
                  </a:cubicBezTo>
                  <a:cubicBezTo>
                    <a:pt x="0" y="63"/>
                    <a:pt x="39" y="13"/>
                    <a:pt x="94" y="6"/>
                  </a:cubicBezTo>
                  <a:cubicBezTo>
                    <a:pt x="127" y="2"/>
                    <a:pt x="161" y="0"/>
                    <a:pt x="195" y="0"/>
                  </a:cubicBezTo>
                  <a:cubicBezTo>
                    <a:pt x="640" y="0"/>
                    <a:pt x="1002" y="362"/>
                    <a:pt x="1002" y="807"/>
                  </a:cubicBezTo>
                  <a:lnTo>
                    <a:pt x="1002" y="1229"/>
                  </a:lnTo>
                  <a:cubicBezTo>
                    <a:pt x="1002" y="1674"/>
                    <a:pt x="640" y="2036"/>
                    <a:pt x="195" y="20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35">
              <a:extLst>
                <a:ext uri="{FF2B5EF4-FFF2-40B4-BE49-F238E27FC236}">
                  <a16:creationId xmlns:a16="http://schemas.microsoft.com/office/drawing/2014/main" id="{4CF7BFBF-901B-802F-7A92-4469139F06C8}"/>
                </a:ext>
              </a:extLst>
            </p:cNvPr>
            <p:cNvSpPr>
              <a:spLocks/>
            </p:cNvSpPr>
            <p:nvPr/>
          </p:nvSpPr>
          <p:spPr bwMode="auto">
            <a:xfrm>
              <a:off x="3906838" y="855663"/>
              <a:ext cx="155575" cy="74613"/>
            </a:xfrm>
            <a:custGeom>
              <a:avLst/>
              <a:gdLst>
                <a:gd name="T0" fmla="*/ 105 w 4291"/>
                <a:gd name="T1" fmla="*/ 2060 h 2063"/>
                <a:gd name="T2" fmla="*/ 96 w 4291"/>
                <a:gd name="T3" fmla="*/ 2060 h 2063"/>
                <a:gd name="T4" fmla="*/ 5 w 4291"/>
                <a:gd name="T5" fmla="*/ 1951 h 2063"/>
                <a:gd name="T6" fmla="*/ 693 w 4291"/>
                <a:gd name="T7" fmla="*/ 565 h 2063"/>
                <a:gd name="T8" fmla="*/ 2146 w 4291"/>
                <a:gd name="T9" fmla="*/ 0 h 2063"/>
                <a:gd name="T10" fmla="*/ 3597 w 4291"/>
                <a:gd name="T11" fmla="*/ 565 h 2063"/>
                <a:gd name="T12" fmla="*/ 4286 w 4291"/>
                <a:gd name="T13" fmla="*/ 1949 h 2063"/>
                <a:gd name="T14" fmla="*/ 4196 w 4291"/>
                <a:gd name="T15" fmla="*/ 2058 h 2063"/>
                <a:gd name="T16" fmla="*/ 4087 w 4291"/>
                <a:gd name="T17" fmla="*/ 1967 h 2063"/>
                <a:gd name="T18" fmla="*/ 2146 w 4291"/>
                <a:gd name="T19" fmla="*/ 200 h 2063"/>
                <a:gd name="T20" fmla="*/ 205 w 4291"/>
                <a:gd name="T21" fmla="*/ 1969 h 2063"/>
                <a:gd name="T22" fmla="*/ 105 w 4291"/>
                <a:gd name="T23" fmla="*/ 206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1" h="2063">
                  <a:moveTo>
                    <a:pt x="105" y="2060"/>
                  </a:moveTo>
                  <a:lnTo>
                    <a:pt x="96" y="2060"/>
                  </a:lnTo>
                  <a:cubicBezTo>
                    <a:pt x="41" y="2055"/>
                    <a:pt x="0" y="2006"/>
                    <a:pt x="5" y="1951"/>
                  </a:cubicBezTo>
                  <a:cubicBezTo>
                    <a:pt x="54" y="1419"/>
                    <a:pt x="298" y="927"/>
                    <a:pt x="693" y="565"/>
                  </a:cubicBezTo>
                  <a:cubicBezTo>
                    <a:pt x="1090" y="200"/>
                    <a:pt x="1606" y="0"/>
                    <a:pt x="2146" y="0"/>
                  </a:cubicBezTo>
                  <a:cubicBezTo>
                    <a:pt x="2685" y="0"/>
                    <a:pt x="3200" y="200"/>
                    <a:pt x="3597" y="565"/>
                  </a:cubicBezTo>
                  <a:cubicBezTo>
                    <a:pt x="3992" y="926"/>
                    <a:pt x="4236" y="1417"/>
                    <a:pt x="4286" y="1949"/>
                  </a:cubicBezTo>
                  <a:cubicBezTo>
                    <a:pt x="4291" y="2003"/>
                    <a:pt x="4251" y="2052"/>
                    <a:pt x="4196" y="2058"/>
                  </a:cubicBezTo>
                  <a:cubicBezTo>
                    <a:pt x="4141" y="2063"/>
                    <a:pt x="4092" y="2022"/>
                    <a:pt x="4087" y="1967"/>
                  </a:cubicBezTo>
                  <a:cubicBezTo>
                    <a:pt x="3993" y="960"/>
                    <a:pt x="3158" y="200"/>
                    <a:pt x="2146" y="200"/>
                  </a:cubicBezTo>
                  <a:cubicBezTo>
                    <a:pt x="1132" y="200"/>
                    <a:pt x="297" y="960"/>
                    <a:pt x="205" y="1969"/>
                  </a:cubicBezTo>
                  <a:cubicBezTo>
                    <a:pt x="200" y="2021"/>
                    <a:pt x="156" y="2060"/>
                    <a:pt x="105" y="20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36">
              <a:extLst>
                <a:ext uri="{FF2B5EF4-FFF2-40B4-BE49-F238E27FC236}">
                  <a16:creationId xmlns:a16="http://schemas.microsoft.com/office/drawing/2014/main" id="{105957C0-E0EA-7890-B3D5-AFAE02EE7C6F}"/>
                </a:ext>
              </a:extLst>
            </p:cNvPr>
            <p:cNvSpPr>
              <a:spLocks/>
            </p:cNvSpPr>
            <p:nvPr/>
          </p:nvSpPr>
          <p:spPr bwMode="auto">
            <a:xfrm>
              <a:off x="4017963" y="887413"/>
              <a:ext cx="26988" cy="39688"/>
            </a:xfrm>
            <a:custGeom>
              <a:avLst/>
              <a:gdLst>
                <a:gd name="T0" fmla="*/ 615 w 724"/>
                <a:gd name="T1" fmla="*/ 1111 h 1111"/>
                <a:gd name="T2" fmla="*/ 517 w 724"/>
                <a:gd name="T3" fmla="*/ 1034 h 1111"/>
                <a:gd name="T4" fmla="*/ 41 w 724"/>
                <a:gd name="T5" fmla="*/ 182 h 1111"/>
                <a:gd name="T6" fmla="*/ 38 w 724"/>
                <a:gd name="T7" fmla="*/ 41 h 1111"/>
                <a:gd name="T8" fmla="*/ 180 w 724"/>
                <a:gd name="T9" fmla="*/ 38 h 1111"/>
                <a:gd name="T10" fmla="*/ 712 w 724"/>
                <a:gd name="T11" fmla="*/ 988 h 1111"/>
                <a:gd name="T12" fmla="*/ 637 w 724"/>
                <a:gd name="T13" fmla="*/ 1108 h 1111"/>
                <a:gd name="T14" fmla="*/ 615 w 724"/>
                <a:gd name="T15" fmla="*/ 1111 h 1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4" h="1111">
                  <a:moveTo>
                    <a:pt x="615" y="1111"/>
                  </a:moveTo>
                  <a:cubicBezTo>
                    <a:pt x="569" y="1111"/>
                    <a:pt x="528" y="1080"/>
                    <a:pt x="517" y="1034"/>
                  </a:cubicBezTo>
                  <a:cubicBezTo>
                    <a:pt x="441" y="703"/>
                    <a:pt x="277" y="409"/>
                    <a:pt x="41" y="182"/>
                  </a:cubicBezTo>
                  <a:cubicBezTo>
                    <a:pt x="1" y="145"/>
                    <a:pt x="0" y="82"/>
                    <a:pt x="38" y="41"/>
                  </a:cubicBezTo>
                  <a:cubicBezTo>
                    <a:pt x="76" y="1"/>
                    <a:pt x="140" y="0"/>
                    <a:pt x="180" y="38"/>
                  </a:cubicBezTo>
                  <a:cubicBezTo>
                    <a:pt x="444" y="291"/>
                    <a:pt x="628" y="620"/>
                    <a:pt x="712" y="988"/>
                  </a:cubicBezTo>
                  <a:cubicBezTo>
                    <a:pt x="724" y="1043"/>
                    <a:pt x="691" y="1096"/>
                    <a:pt x="637" y="1108"/>
                  </a:cubicBezTo>
                  <a:cubicBezTo>
                    <a:pt x="629" y="1110"/>
                    <a:pt x="622" y="1111"/>
                    <a:pt x="615" y="11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37">
              <a:extLst>
                <a:ext uri="{FF2B5EF4-FFF2-40B4-BE49-F238E27FC236}">
                  <a16:creationId xmlns:a16="http://schemas.microsoft.com/office/drawing/2014/main" id="{44521CD2-5F6A-E66D-7F01-F1133CE7D571}"/>
                </a:ext>
              </a:extLst>
            </p:cNvPr>
            <p:cNvSpPr>
              <a:spLocks noEditPoints="1"/>
            </p:cNvSpPr>
            <p:nvPr/>
          </p:nvSpPr>
          <p:spPr bwMode="auto">
            <a:xfrm>
              <a:off x="4011613" y="881063"/>
              <a:ext cx="6350" cy="7938"/>
            </a:xfrm>
            <a:custGeom>
              <a:avLst/>
              <a:gdLst>
                <a:gd name="T0" fmla="*/ 3 w 176"/>
                <a:gd name="T1" fmla="*/ 95 h 201"/>
                <a:gd name="T2" fmla="*/ 100 w 176"/>
                <a:gd name="T3" fmla="*/ 102 h 201"/>
                <a:gd name="T4" fmla="*/ 3 w 176"/>
                <a:gd name="T5" fmla="*/ 95 h 201"/>
                <a:gd name="T6" fmla="*/ 100 w 176"/>
                <a:gd name="T7" fmla="*/ 201 h 201"/>
                <a:gd name="T8" fmla="*/ 46 w 176"/>
                <a:gd name="T9" fmla="*/ 185 h 201"/>
                <a:gd name="T10" fmla="*/ 46 w 176"/>
                <a:gd name="T11" fmla="*/ 185 h 201"/>
                <a:gd name="T12" fmla="*/ 0 w 176"/>
                <a:gd name="T13" fmla="*/ 100 h 201"/>
                <a:gd name="T14" fmla="*/ 100 w 176"/>
                <a:gd name="T15" fmla="*/ 0 h 201"/>
                <a:gd name="T16" fmla="*/ 176 w 176"/>
                <a:gd name="T17" fmla="*/ 35 h 201"/>
                <a:gd name="T18" fmla="*/ 103 w 176"/>
                <a:gd name="T19" fmla="*/ 102 h 201"/>
                <a:gd name="T20" fmla="*/ 101 w 176"/>
                <a:gd name="T21" fmla="*/ 102 h 201"/>
                <a:gd name="T22" fmla="*/ 103 w 176"/>
                <a:gd name="T23" fmla="*/ 102 h 201"/>
                <a:gd name="T24" fmla="*/ 101 w 176"/>
                <a:gd name="T25" fmla="*/ 105 h 201"/>
                <a:gd name="T26" fmla="*/ 100 w 176"/>
                <a:gd name="T2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6" h="201">
                  <a:moveTo>
                    <a:pt x="3" y="95"/>
                  </a:moveTo>
                  <a:lnTo>
                    <a:pt x="100" y="102"/>
                  </a:lnTo>
                  <a:lnTo>
                    <a:pt x="3" y="95"/>
                  </a:lnTo>
                  <a:close/>
                  <a:moveTo>
                    <a:pt x="100" y="201"/>
                  </a:moveTo>
                  <a:cubicBezTo>
                    <a:pt x="81" y="201"/>
                    <a:pt x="62" y="195"/>
                    <a:pt x="46" y="185"/>
                  </a:cubicBezTo>
                  <a:lnTo>
                    <a:pt x="46" y="185"/>
                  </a:lnTo>
                  <a:cubicBezTo>
                    <a:pt x="19" y="167"/>
                    <a:pt x="0" y="136"/>
                    <a:pt x="0" y="100"/>
                  </a:cubicBezTo>
                  <a:cubicBezTo>
                    <a:pt x="0" y="46"/>
                    <a:pt x="45" y="0"/>
                    <a:pt x="100" y="0"/>
                  </a:cubicBezTo>
                  <a:cubicBezTo>
                    <a:pt x="141" y="0"/>
                    <a:pt x="167" y="23"/>
                    <a:pt x="176" y="35"/>
                  </a:cubicBezTo>
                  <a:lnTo>
                    <a:pt x="103" y="102"/>
                  </a:lnTo>
                  <a:lnTo>
                    <a:pt x="101" y="102"/>
                  </a:lnTo>
                  <a:lnTo>
                    <a:pt x="103" y="102"/>
                  </a:lnTo>
                  <a:lnTo>
                    <a:pt x="101" y="105"/>
                  </a:lnTo>
                  <a:lnTo>
                    <a:pt x="100" y="201"/>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38">
              <a:extLst>
                <a:ext uri="{FF2B5EF4-FFF2-40B4-BE49-F238E27FC236}">
                  <a16:creationId xmlns:a16="http://schemas.microsoft.com/office/drawing/2014/main" id="{94987C23-A271-A54C-10C1-04D680339366}"/>
                </a:ext>
              </a:extLst>
            </p:cNvPr>
            <p:cNvSpPr>
              <a:spLocks/>
            </p:cNvSpPr>
            <p:nvPr/>
          </p:nvSpPr>
          <p:spPr bwMode="auto">
            <a:xfrm>
              <a:off x="3922713" y="871538"/>
              <a:ext cx="87313" cy="53975"/>
            </a:xfrm>
            <a:custGeom>
              <a:avLst/>
              <a:gdLst>
                <a:gd name="T0" fmla="*/ 110 w 2399"/>
                <a:gd name="T1" fmla="*/ 1506 h 1506"/>
                <a:gd name="T2" fmla="*/ 86 w 2399"/>
                <a:gd name="T3" fmla="*/ 1503 h 1506"/>
                <a:gd name="T4" fmla="*/ 13 w 2399"/>
                <a:gd name="T5" fmla="*/ 1382 h 1506"/>
                <a:gd name="T6" fmla="*/ 1674 w 2399"/>
                <a:gd name="T7" fmla="*/ 0 h 1506"/>
                <a:gd name="T8" fmla="*/ 2326 w 2399"/>
                <a:gd name="T9" fmla="*/ 140 h 1506"/>
                <a:gd name="T10" fmla="*/ 2377 w 2399"/>
                <a:gd name="T11" fmla="*/ 272 h 1506"/>
                <a:gd name="T12" fmla="*/ 2245 w 2399"/>
                <a:gd name="T13" fmla="*/ 322 h 1506"/>
                <a:gd name="T14" fmla="*/ 1674 w 2399"/>
                <a:gd name="T15" fmla="*/ 200 h 1506"/>
                <a:gd name="T16" fmla="*/ 207 w 2399"/>
                <a:gd name="T17" fmla="*/ 1430 h 1506"/>
                <a:gd name="T18" fmla="*/ 110 w 2399"/>
                <a:gd name="T19" fmla="*/ 150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9" h="1506">
                  <a:moveTo>
                    <a:pt x="110" y="1506"/>
                  </a:moveTo>
                  <a:cubicBezTo>
                    <a:pt x="102" y="1506"/>
                    <a:pt x="94" y="1505"/>
                    <a:pt x="86" y="1503"/>
                  </a:cubicBezTo>
                  <a:cubicBezTo>
                    <a:pt x="32" y="1490"/>
                    <a:pt x="0" y="1436"/>
                    <a:pt x="13" y="1382"/>
                  </a:cubicBezTo>
                  <a:cubicBezTo>
                    <a:pt x="213" y="568"/>
                    <a:pt x="897" y="0"/>
                    <a:pt x="1674" y="0"/>
                  </a:cubicBezTo>
                  <a:cubicBezTo>
                    <a:pt x="1900" y="0"/>
                    <a:pt x="2119" y="47"/>
                    <a:pt x="2326" y="140"/>
                  </a:cubicBezTo>
                  <a:cubicBezTo>
                    <a:pt x="2377" y="162"/>
                    <a:pt x="2399" y="221"/>
                    <a:pt x="2377" y="272"/>
                  </a:cubicBezTo>
                  <a:cubicBezTo>
                    <a:pt x="2354" y="322"/>
                    <a:pt x="2295" y="344"/>
                    <a:pt x="2245" y="322"/>
                  </a:cubicBezTo>
                  <a:cubicBezTo>
                    <a:pt x="2064" y="241"/>
                    <a:pt x="1871" y="200"/>
                    <a:pt x="1674" y="200"/>
                  </a:cubicBezTo>
                  <a:cubicBezTo>
                    <a:pt x="989" y="200"/>
                    <a:pt x="385" y="706"/>
                    <a:pt x="207" y="1430"/>
                  </a:cubicBezTo>
                  <a:cubicBezTo>
                    <a:pt x="196" y="1475"/>
                    <a:pt x="155" y="1506"/>
                    <a:pt x="110" y="15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39">
              <a:extLst>
                <a:ext uri="{FF2B5EF4-FFF2-40B4-BE49-F238E27FC236}">
                  <a16:creationId xmlns:a16="http://schemas.microsoft.com/office/drawing/2014/main" id="{11CB471F-8E29-E22D-EC78-23B5CB47B09F}"/>
                </a:ext>
              </a:extLst>
            </p:cNvPr>
            <p:cNvSpPr>
              <a:spLocks noEditPoints="1"/>
            </p:cNvSpPr>
            <p:nvPr/>
          </p:nvSpPr>
          <p:spPr bwMode="auto">
            <a:xfrm>
              <a:off x="3960813" y="989013"/>
              <a:ext cx="44450" cy="30163"/>
            </a:xfrm>
            <a:custGeom>
              <a:avLst/>
              <a:gdLst>
                <a:gd name="T0" fmla="*/ 340 w 1214"/>
                <a:gd name="T1" fmla="*/ 200 h 855"/>
                <a:gd name="T2" fmla="*/ 200 w 1214"/>
                <a:gd name="T3" fmla="*/ 340 h 855"/>
                <a:gd name="T4" fmla="*/ 200 w 1214"/>
                <a:gd name="T5" fmla="*/ 516 h 855"/>
                <a:gd name="T6" fmla="*/ 340 w 1214"/>
                <a:gd name="T7" fmla="*/ 655 h 855"/>
                <a:gd name="T8" fmla="*/ 874 w 1214"/>
                <a:gd name="T9" fmla="*/ 655 h 855"/>
                <a:gd name="T10" fmla="*/ 1014 w 1214"/>
                <a:gd name="T11" fmla="*/ 516 h 855"/>
                <a:gd name="T12" fmla="*/ 1014 w 1214"/>
                <a:gd name="T13" fmla="*/ 340 h 855"/>
                <a:gd name="T14" fmla="*/ 874 w 1214"/>
                <a:gd name="T15" fmla="*/ 200 h 855"/>
                <a:gd name="T16" fmla="*/ 340 w 1214"/>
                <a:gd name="T17" fmla="*/ 200 h 855"/>
                <a:gd name="T18" fmla="*/ 874 w 1214"/>
                <a:gd name="T19" fmla="*/ 855 h 855"/>
                <a:gd name="T20" fmla="*/ 340 w 1214"/>
                <a:gd name="T21" fmla="*/ 855 h 855"/>
                <a:gd name="T22" fmla="*/ 0 w 1214"/>
                <a:gd name="T23" fmla="*/ 516 h 855"/>
                <a:gd name="T24" fmla="*/ 0 w 1214"/>
                <a:gd name="T25" fmla="*/ 340 h 855"/>
                <a:gd name="T26" fmla="*/ 340 w 1214"/>
                <a:gd name="T27" fmla="*/ 0 h 855"/>
                <a:gd name="T28" fmla="*/ 874 w 1214"/>
                <a:gd name="T29" fmla="*/ 0 h 855"/>
                <a:gd name="T30" fmla="*/ 1214 w 1214"/>
                <a:gd name="T31" fmla="*/ 340 h 855"/>
                <a:gd name="T32" fmla="*/ 1214 w 1214"/>
                <a:gd name="T33" fmla="*/ 516 h 855"/>
                <a:gd name="T34" fmla="*/ 874 w 1214"/>
                <a:gd name="T35" fmla="*/ 85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4" h="855">
                  <a:moveTo>
                    <a:pt x="340" y="200"/>
                  </a:moveTo>
                  <a:cubicBezTo>
                    <a:pt x="263" y="200"/>
                    <a:pt x="200" y="263"/>
                    <a:pt x="200" y="340"/>
                  </a:cubicBezTo>
                  <a:lnTo>
                    <a:pt x="200" y="516"/>
                  </a:lnTo>
                  <a:cubicBezTo>
                    <a:pt x="200" y="592"/>
                    <a:pt x="263" y="655"/>
                    <a:pt x="340" y="655"/>
                  </a:cubicBezTo>
                  <a:lnTo>
                    <a:pt x="874" y="655"/>
                  </a:lnTo>
                  <a:cubicBezTo>
                    <a:pt x="951" y="655"/>
                    <a:pt x="1014" y="592"/>
                    <a:pt x="1014" y="516"/>
                  </a:cubicBezTo>
                  <a:lnTo>
                    <a:pt x="1014" y="340"/>
                  </a:lnTo>
                  <a:cubicBezTo>
                    <a:pt x="1014" y="263"/>
                    <a:pt x="951" y="200"/>
                    <a:pt x="874" y="200"/>
                  </a:cubicBezTo>
                  <a:lnTo>
                    <a:pt x="340" y="200"/>
                  </a:lnTo>
                  <a:close/>
                  <a:moveTo>
                    <a:pt x="874" y="855"/>
                  </a:moveTo>
                  <a:lnTo>
                    <a:pt x="340" y="855"/>
                  </a:lnTo>
                  <a:cubicBezTo>
                    <a:pt x="153" y="855"/>
                    <a:pt x="0" y="703"/>
                    <a:pt x="0" y="516"/>
                  </a:cubicBezTo>
                  <a:lnTo>
                    <a:pt x="0" y="340"/>
                  </a:lnTo>
                  <a:cubicBezTo>
                    <a:pt x="0" y="153"/>
                    <a:pt x="153" y="0"/>
                    <a:pt x="340" y="0"/>
                  </a:cubicBezTo>
                  <a:lnTo>
                    <a:pt x="874" y="0"/>
                  </a:lnTo>
                  <a:cubicBezTo>
                    <a:pt x="1061" y="0"/>
                    <a:pt x="1214" y="153"/>
                    <a:pt x="1214" y="340"/>
                  </a:cubicBezTo>
                  <a:lnTo>
                    <a:pt x="1214" y="516"/>
                  </a:lnTo>
                  <a:cubicBezTo>
                    <a:pt x="1214" y="703"/>
                    <a:pt x="1061" y="855"/>
                    <a:pt x="874" y="8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40">
              <a:extLst>
                <a:ext uri="{FF2B5EF4-FFF2-40B4-BE49-F238E27FC236}">
                  <a16:creationId xmlns:a16="http://schemas.microsoft.com/office/drawing/2014/main" id="{7C6E9E0E-170A-7518-543A-0320AF47CA17}"/>
                </a:ext>
              </a:extLst>
            </p:cNvPr>
            <p:cNvSpPr>
              <a:spLocks/>
            </p:cNvSpPr>
            <p:nvPr/>
          </p:nvSpPr>
          <p:spPr bwMode="auto">
            <a:xfrm>
              <a:off x="4000500" y="981075"/>
              <a:ext cx="42863" cy="23813"/>
            </a:xfrm>
            <a:custGeom>
              <a:avLst/>
              <a:gdLst>
                <a:gd name="T0" fmla="*/ 172 w 1200"/>
                <a:gd name="T1" fmla="*/ 680 h 680"/>
                <a:gd name="T2" fmla="*/ 95 w 1200"/>
                <a:gd name="T3" fmla="*/ 677 h 680"/>
                <a:gd name="T4" fmla="*/ 5 w 1200"/>
                <a:gd name="T5" fmla="*/ 567 h 680"/>
                <a:gd name="T6" fmla="*/ 114 w 1200"/>
                <a:gd name="T7" fmla="*/ 478 h 680"/>
                <a:gd name="T8" fmla="*/ 1003 w 1200"/>
                <a:gd name="T9" fmla="*/ 58 h 680"/>
                <a:gd name="T10" fmla="*/ 1142 w 1200"/>
                <a:gd name="T11" fmla="*/ 30 h 680"/>
                <a:gd name="T12" fmla="*/ 1170 w 1200"/>
                <a:gd name="T13" fmla="*/ 169 h 680"/>
                <a:gd name="T14" fmla="*/ 172 w 1200"/>
                <a:gd name="T15" fmla="*/ 680 h 6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0" h="680">
                  <a:moveTo>
                    <a:pt x="172" y="680"/>
                  </a:moveTo>
                  <a:cubicBezTo>
                    <a:pt x="128" y="680"/>
                    <a:pt x="100" y="677"/>
                    <a:pt x="95" y="677"/>
                  </a:cubicBezTo>
                  <a:cubicBezTo>
                    <a:pt x="40" y="671"/>
                    <a:pt x="0" y="623"/>
                    <a:pt x="5" y="567"/>
                  </a:cubicBezTo>
                  <a:cubicBezTo>
                    <a:pt x="11" y="513"/>
                    <a:pt x="60" y="473"/>
                    <a:pt x="114" y="478"/>
                  </a:cubicBezTo>
                  <a:cubicBezTo>
                    <a:pt x="138" y="480"/>
                    <a:pt x="693" y="527"/>
                    <a:pt x="1003" y="58"/>
                  </a:cubicBezTo>
                  <a:cubicBezTo>
                    <a:pt x="1033" y="12"/>
                    <a:pt x="1095" y="0"/>
                    <a:pt x="1142" y="30"/>
                  </a:cubicBezTo>
                  <a:cubicBezTo>
                    <a:pt x="1188" y="60"/>
                    <a:pt x="1200" y="122"/>
                    <a:pt x="1170" y="169"/>
                  </a:cubicBezTo>
                  <a:cubicBezTo>
                    <a:pt x="863" y="633"/>
                    <a:pt x="364" y="680"/>
                    <a:pt x="172" y="6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 name="Handshake14" descr="{&quot;Key&quot;:&quot;POWER_USER_SHAPE_ICON&quot;,&quot;Value&quot;:&quot;POWER_USER_SHAPE_ICON_STYLE_1&quot;}">
            <a:extLst>
              <a:ext uri="{FF2B5EF4-FFF2-40B4-BE49-F238E27FC236}">
                <a16:creationId xmlns:a16="http://schemas.microsoft.com/office/drawing/2014/main" id="{2D2B9535-04FA-7A03-27C1-45E086729444}"/>
              </a:ext>
            </a:extLst>
          </p:cNvPr>
          <p:cNvGrpSpPr>
            <a:grpSpLocks noChangeAspect="1"/>
          </p:cNvGrpSpPr>
          <p:nvPr/>
        </p:nvGrpSpPr>
        <p:grpSpPr>
          <a:xfrm>
            <a:off x="4619254" y="2027744"/>
            <a:ext cx="758127" cy="520700"/>
            <a:chOff x="4675983" y="2100263"/>
            <a:chExt cx="735013" cy="504825"/>
          </a:xfrm>
          <a:noFill/>
        </p:grpSpPr>
        <p:sp>
          <p:nvSpPr>
            <p:cNvPr id="32" name="Line 2371">
              <a:extLst>
                <a:ext uri="{FF2B5EF4-FFF2-40B4-BE49-F238E27FC236}">
                  <a16:creationId xmlns:a16="http://schemas.microsoft.com/office/drawing/2014/main" id="{7FE73E2E-1B57-ADFB-4704-6FC790F0D557}"/>
                </a:ext>
              </a:extLst>
            </p:cNvPr>
            <p:cNvSpPr>
              <a:spLocks noChangeShapeType="1"/>
            </p:cNvSpPr>
            <p:nvPr/>
          </p:nvSpPr>
          <p:spPr bwMode="auto">
            <a:xfrm flipH="1">
              <a:off x="4780758" y="2168525"/>
              <a:ext cx="134938" cy="133350"/>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374">
              <a:extLst>
                <a:ext uri="{FF2B5EF4-FFF2-40B4-BE49-F238E27FC236}">
                  <a16:creationId xmlns:a16="http://schemas.microsoft.com/office/drawing/2014/main" id="{5776CDCB-D08F-A75C-37E6-C6A0AB6AA118}"/>
                </a:ext>
              </a:extLst>
            </p:cNvPr>
            <p:cNvSpPr>
              <a:spLocks/>
            </p:cNvSpPr>
            <p:nvPr/>
          </p:nvSpPr>
          <p:spPr bwMode="auto">
            <a:xfrm>
              <a:off x="4675983" y="2100263"/>
              <a:ext cx="254000" cy="254000"/>
            </a:xfrm>
            <a:custGeom>
              <a:avLst/>
              <a:gdLst>
                <a:gd name="T0" fmla="*/ 0 w 228"/>
                <a:gd name="T1" fmla="*/ 180 h 228"/>
                <a:gd name="T2" fmla="*/ 49 w 228"/>
                <a:gd name="T3" fmla="*/ 228 h 228"/>
                <a:gd name="T4" fmla="*/ 228 w 228"/>
                <a:gd name="T5" fmla="*/ 49 h 228"/>
                <a:gd name="T6" fmla="*/ 180 w 228"/>
                <a:gd name="T7" fmla="*/ 0 h 228"/>
              </a:gdLst>
              <a:ahLst/>
              <a:cxnLst>
                <a:cxn ang="0">
                  <a:pos x="T0" y="T1"/>
                </a:cxn>
                <a:cxn ang="0">
                  <a:pos x="T2" y="T3"/>
                </a:cxn>
                <a:cxn ang="0">
                  <a:pos x="T4" y="T5"/>
                </a:cxn>
                <a:cxn ang="0">
                  <a:pos x="T6" y="T7"/>
                </a:cxn>
              </a:cxnLst>
              <a:rect l="0" t="0" r="r" b="b"/>
              <a:pathLst>
                <a:path w="228" h="228">
                  <a:moveTo>
                    <a:pt x="0" y="180"/>
                  </a:moveTo>
                  <a:lnTo>
                    <a:pt x="49" y="228"/>
                  </a:lnTo>
                  <a:lnTo>
                    <a:pt x="228" y="49"/>
                  </a:lnTo>
                  <a:lnTo>
                    <a:pt x="180"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2375">
              <a:extLst>
                <a:ext uri="{FF2B5EF4-FFF2-40B4-BE49-F238E27FC236}">
                  <a16:creationId xmlns:a16="http://schemas.microsoft.com/office/drawing/2014/main" id="{90F058EC-719F-AECA-3599-FB9C8DC5401B}"/>
                </a:ext>
              </a:extLst>
            </p:cNvPr>
            <p:cNvSpPr>
              <a:spLocks noChangeArrowheads="1"/>
            </p:cNvSpPr>
            <p:nvPr/>
          </p:nvSpPr>
          <p:spPr bwMode="auto">
            <a:xfrm>
              <a:off x="4714083" y="2247900"/>
              <a:ext cx="31750" cy="31750"/>
            </a:xfrm>
            <a:prstGeom prst="ellipse">
              <a:avLst/>
            </a:prstGeom>
            <a:grpFill/>
            <a:ln w="19050">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377">
              <a:extLst>
                <a:ext uri="{FF2B5EF4-FFF2-40B4-BE49-F238E27FC236}">
                  <a16:creationId xmlns:a16="http://schemas.microsoft.com/office/drawing/2014/main" id="{6ABA3748-25AA-351D-5741-A4D32AD9E135}"/>
                </a:ext>
              </a:extLst>
            </p:cNvPr>
            <p:cNvSpPr>
              <a:spLocks/>
            </p:cNvSpPr>
            <p:nvPr/>
          </p:nvSpPr>
          <p:spPr bwMode="auto">
            <a:xfrm>
              <a:off x="5061746" y="2474913"/>
              <a:ext cx="119063" cy="95250"/>
            </a:xfrm>
            <a:custGeom>
              <a:avLst/>
              <a:gdLst>
                <a:gd name="T0" fmla="*/ 0 w 106"/>
                <a:gd name="T1" fmla="*/ 17 h 84"/>
                <a:gd name="T2" fmla="*/ 55 w 106"/>
                <a:gd name="T3" fmla="*/ 72 h 84"/>
                <a:gd name="T4" fmla="*/ 95 w 106"/>
                <a:gd name="T5" fmla="*/ 72 h 84"/>
                <a:gd name="T6" fmla="*/ 95 w 106"/>
                <a:gd name="T7" fmla="*/ 32 h 84"/>
                <a:gd name="T8" fmla="*/ 63 w 106"/>
                <a:gd name="T9" fmla="*/ 0 h 84"/>
              </a:gdLst>
              <a:ahLst/>
              <a:cxnLst>
                <a:cxn ang="0">
                  <a:pos x="T0" y="T1"/>
                </a:cxn>
                <a:cxn ang="0">
                  <a:pos x="T2" y="T3"/>
                </a:cxn>
                <a:cxn ang="0">
                  <a:pos x="T4" y="T5"/>
                </a:cxn>
                <a:cxn ang="0">
                  <a:pos x="T6" y="T7"/>
                </a:cxn>
                <a:cxn ang="0">
                  <a:pos x="T8" y="T9"/>
                </a:cxn>
              </a:cxnLst>
              <a:rect l="0" t="0" r="r" b="b"/>
              <a:pathLst>
                <a:path w="106" h="84">
                  <a:moveTo>
                    <a:pt x="0" y="17"/>
                  </a:moveTo>
                  <a:lnTo>
                    <a:pt x="55" y="72"/>
                  </a:lnTo>
                  <a:cubicBezTo>
                    <a:pt x="66" y="84"/>
                    <a:pt x="84" y="84"/>
                    <a:pt x="95" y="72"/>
                  </a:cubicBezTo>
                  <a:cubicBezTo>
                    <a:pt x="106" y="61"/>
                    <a:pt x="106" y="43"/>
                    <a:pt x="95" y="32"/>
                  </a:cubicBezTo>
                  <a:lnTo>
                    <a:pt x="63"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2378">
              <a:extLst>
                <a:ext uri="{FF2B5EF4-FFF2-40B4-BE49-F238E27FC236}">
                  <a16:creationId xmlns:a16="http://schemas.microsoft.com/office/drawing/2014/main" id="{53D8F768-E493-4263-8043-584CCFE862F1}"/>
                </a:ext>
              </a:extLst>
            </p:cNvPr>
            <p:cNvSpPr>
              <a:spLocks/>
            </p:cNvSpPr>
            <p:nvPr/>
          </p:nvSpPr>
          <p:spPr bwMode="auto">
            <a:xfrm>
              <a:off x="5107783" y="2405063"/>
              <a:ext cx="127000" cy="128588"/>
            </a:xfrm>
            <a:custGeom>
              <a:avLst/>
              <a:gdLst>
                <a:gd name="T0" fmla="*/ 0 w 115"/>
                <a:gd name="T1" fmla="*/ 40 h 115"/>
                <a:gd name="T2" fmla="*/ 64 w 115"/>
                <a:gd name="T3" fmla="*/ 104 h 115"/>
                <a:gd name="T4" fmla="*/ 104 w 115"/>
                <a:gd name="T5" fmla="*/ 104 h 115"/>
                <a:gd name="T6" fmla="*/ 104 w 115"/>
                <a:gd name="T7" fmla="*/ 64 h 115"/>
                <a:gd name="T8" fmla="*/ 40 w 115"/>
                <a:gd name="T9" fmla="*/ 0 h 115"/>
              </a:gdLst>
              <a:ahLst/>
              <a:cxnLst>
                <a:cxn ang="0">
                  <a:pos x="T0" y="T1"/>
                </a:cxn>
                <a:cxn ang="0">
                  <a:pos x="T2" y="T3"/>
                </a:cxn>
                <a:cxn ang="0">
                  <a:pos x="T4" y="T5"/>
                </a:cxn>
                <a:cxn ang="0">
                  <a:pos x="T6" y="T7"/>
                </a:cxn>
                <a:cxn ang="0">
                  <a:pos x="T8" y="T9"/>
                </a:cxn>
              </a:cxnLst>
              <a:rect l="0" t="0" r="r" b="b"/>
              <a:pathLst>
                <a:path w="115" h="115">
                  <a:moveTo>
                    <a:pt x="0" y="40"/>
                  </a:moveTo>
                  <a:lnTo>
                    <a:pt x="64" y="104"/>
                  </a:lnTo>
                  <a:cubicBezTo>
                    <a:pt x="75" y="115"/>
                    <a:pt x="93" y="115"/>
                    <a:pt x="104" y="104"/>
                  </a:cubicBezTo>
                  <a:cubicBezTo>
                    <a:pt x="115" y="93"/>
                    <a:pt x="115" y="75"/>
                    <a:pt x="104" y="64"/>
                  </a:cubicBezTo>
                  <a:lnTo>
                    <a:pt x="40"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2380">
              <a:extLst>
                <a:ext uri="{FF2B5EF4-FFF2-40B4-BE49-F238E27FC236}">
                  <a16:creationId xmlns:a16="http://schemas.microsoft.com/office/drawing/2014/main" id="{72C2C5E7-C46C-314D-1168-ACF3937AE0B8}"/>
                </a:ext>
              </a:extLst>
            </p:cNvPr>
            <p:cNvSpPr>
              <a:spLocks/>
            </p:cNvSpPr>
            <p:nvPr/>
          </p:nvSpPr>
          <p:spPr bwMode="auto">
            <a:xfrm>
              <a:off x="4960146" y="2516188"/>
              <a:ext cx="87313" cy="88900"/>
            </a:xfrm>
            <a:custGeom>
              <a:avLst/>
              <a:gdLst>
                <a:gd name="T0" fmla="*/ 51 w 78"/>
                <a:gd name="T1" fmla="*/ 67 h 79"/>
                <a:gd name="T2" fmla="*/ 11 w 78"/>
                <a:gd name="T3" fmla="*/ 67 h 79"/>
                <a:gd name="T4" fmla="*/ 11 w 78"/>
                <a:gd name="T5" fmla="*/ 27 h 79"/>
                <a:gd name="T6" fmla="*/ 27 w 78"/>
                <a:gd name="T7" fmla="*/ 11 h 79"/>
                <a:gd name="T8" fmla="*/ 67 w 78"/>
                <a:gd name="T9" fmla="*/ 11 h 79"/>
                <a:gd name="T10" fmla="*/ 67 w 78"/>
                <a:gd name="T11" fmla="*/ 52 h 79"/>
                <a:gd name="T12" fmla="*/ 51 w 78"/>
                <a:gd name="T13" fmla="*/ 67 h 79"/>
              </a:gdLst>
              <a:ahLst/>
              <a:cxnLst>
                <a:cxn ang="0">
                  <a:pos x="T0" y="T1"/>
                </a:cxn>
                <a:cxn ang="0">
                  <a:pos x="T2" y="T3"/>
                </a:cxn>
                <a:cxn ang="0">
                  <a:pos x="T4" y="T5"/>
                </a:cxn>
                <a:cxn ang="0">
                  <a:pos x="T6" y="T7"/>
                </a:cxn>
                <a:cxn ang="0">
                  <a:pos x="T8" y="T9"/>
                </a:cxn>
                <a:cxn ang="0">
                  <a:pos x="T10" y="T11"/>
                </a:cxn>
                <a:cxn ang="0">
                  <a:pos x="T12" y="T13"/>
                </a:cxn>
              </a:cxnLst>
              <a:rect l="0" t="0" r="r" b="b"/>
              <a:pathLst>
                <a:path w="78" h="79">
                  <a:moveTo>
                    <a:pt x="51" y="67"/>
                  </a:moveTo>
                  <a:cubicBezTo>
                    <a:pt x="40" y="79"/>
                    <a:pt x="22" y="79"/>
                    <a:pt x="11" y="67"/>
                  </a:cubicBezTo>
                  <a:cubicBezTo>
                    <a:pt x="0" y="56"/>
                    <a:pt x="0" y="38"/>
                    <a:pt x="11" y="27"/>
                  </a:cubicBezTo>
                  <a:lnTo>
                    <a:pt x="27" y="11"/>
                  </a:lnTo>
                  <a:cubicBezTo>
                    <a:pt x="38" y="0"/>
                    <a:pt x="56" y="0"/>
                    <a:pt x="67" y="11"/>
                  </a:cubicBezTo>
                  <a:cubicBezTo>
                    <a:pt x="78" y="23"/>
                    <a:pt x="78" y="40"/>
                    <a:pt x="67" y="52"/>
                  </a:cubicBezTo>
                  <a:lnTo>
                    <a:pt x="51" y="67"/>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2381">
              <a:extLst>
                <a:ext uri="{FF2B5EF4-FFF2-40B4-BE49-F238E27FC236}">
                  <a16:creationId xmlns:a16="http://schemas.microsoft.com/office/drawing/2014/main" id="{C538E3D0-A0CB-E4AE-62F9-E39EC24A22B5}"/>
                </a:ext>
              </a:extLst>
            </p:cNvPr>
            <p:cNvSpPr>
              <a:spLocks/>
            </p:cNvSpPr>
            <p:nvPr/>
          </p:nvSpPr>
          <p:spPr bwMode="auto">
            <a:xfrm>
              <a:off x="4826796" y="2363788"/>
              <a:ext cx="106363" cy="104775"/>
            </a:xfrm>
            <a:custGeom>
              <a:avLst/>
              <a:gdLst>
                <a:gd name="T0" fmla="*/ 51 w 95"/>
                <a:gd name="T1" fmla="*/ 83 h 94"/>
                <a:gd name="T2" fmla="*/ 11 w 95"/>
                <a:gd name="T3" fmla="*/ 83 h 94"/>
                <a:gd name="T4" fmla="*/ 11 w 95"/>
                <a:gd name="T5" fmla="*/ 43 h 94"/>
                <a:gd name="T6" fmla="*/ 44 w 95"/>
                <a:gd name="T7" fmla="*/ 11 h 94"/>
                <a:gd name="T8" fmla="*/ 84 w 95"/>
                <a:gd name="T9" fmla="*/ 11 h 94"/>
                <a:gd name="T10" fmla="*/ 84 w 95"/>
                <a:gd name="T11" fmla="*/ 51 h 94"/>
                <a:gd name="T12" fmla="*/ 51 w 9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51" y="83"/>
                  </a:moveTo>
                  <a:cubicBezTo>
                    <a:pt x="40" y="94"/>
                    <a:pt x="22" y="94"/>
                    <a:pt x="11" y="83"/>
                  </a:cubicBezTo>
                  <a:cubicBezTo>
                    <a:pt x="0" y="72"/>
                    <a:pt x="0" y="54"/>
                    <a:pt x="11" y="43"/>
                  </a:cubicBezTo>
                  <a:lnTo>
                    <a:pt x="44" y="11"/>
                  </a:lnTo>
                  <a:cubicBezTo>
                    <a:pt x="55" y="0"/>
                    <a:pt x="73" y="0"/>
                    <a:pt x="84" y="11"/>
                  </a:cubicBezTo>
                  <a:cubicBezTo>
                    <a:pt x="95" y="22"/>
                    <a:pt x="95" y="40"/>
                    <a:pt x="84" y="51"/>
                  </a:cubicBezTo>
                  <a:lnTo>
                    <a:pt x="51" y="83"/>
                  </a:lnTo>
                  <a:close/>
                </a:path>
              </a:pathLst>
            </a:custGeom>
            <a:grpFill/>
            <a:ln w="19050">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42" name="Freeform 2382">
              <a:extLst>
                <a:ext uri="{FF2B5EF4-FFF2-40B4-BE49-F238E27FC236}">
                  <a16:creationId xmlns:a16="http://schemas.microsoft.com/office/drawing/2014/main" id="{7DCBF5E0-7E01-A43C-BDBD-7AA38AF25B0F}"/>
                </a:ext>
              </a:extLst>
            </p:cNvPr>
            <p:cNvSpPr>
              <a:spLocks/>
            </p:cNvSpPr>
            <p:nvPr/>
          </p:nvSpPr>
          <p:spPr bwMode="auto">
            <a:xfrm>
              <a:off x="4826796" y="2363788"/>
              <a:ext cx="106363" cy="104775"/>
            </a:xfrm>
            <a:custGeom>
              <a:avLst/>
              <a:gdLst>
                <a:gd name="T0" fmla="*/ 51 w 95"/>
                <a:gd name="T1" fmla="*/ 83 h 94"/>
                <a:gd name="T2" fmla="*/ 11 w 95"/>
                <a:gd name="T3" fmla="*/ 83 h 94"/>
                <a:gd name="T4" fmla="*/ 11 w 95"/>
                <a:gd name="T5" fmla="*/ 43 h 94"/>
                <a:gd name="T6" fmla="*/ 44 w 95"/>
                <a:gd name="T7" fmla="*/ 11 h 94"/>
                <a:gd name="T8" fmla="*/ 84 w 95"/>
                <a:gd name="T9" fmla="*/ 11 h 94"/>
                <a:gd name="T10" fmla="*/ 84 w 95"/>
                <a:gd name="T11" fmla="*/ 51 h 94"/>
                <a:gd name="T12" fmla="*/ 51 w 9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51" y="83"/>
                  </a:moveTo>
                  <a:cubicBezTo>
                    <a:pt x="40" y="94"/>
                    <a:pt x="22" y="94"/>
                    <a:pt x="11" y="83"/>
                  </a:cubicBezTo>
                  <a:cubicBezTo>
                    <a:pt x="0" y="72"/>
                    <a:pt x="0" y="54"/>
                    <a:pt x="11" y="43"/>
                  </a:cubicBezTo>
                  <a:lnTo>
                    <a:pt x="44" y="11"/>
                  </a:lnTo>
                  <a:cubicBezTo>
                    <a:pt x="55" y="0"/>
                    <a:pt x="73" y="0"/>
                    <a:pt x="84" y="11"/>
                  </a:cubicBezTo>
                  <a:cubicBezTo>
                    <a:pt x="95" y="22"/>
                    <a:pt x="95" y="40"/>
                    <a:pt x="84" y="51"/>
                  </a:cubicBezTo>
                  <a:lnTo>
                    <a:pt x="51" y="83"/>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2383">
              <a:extLst>
                <a:ext uri="{FF2B5EF4-FFF2-40B4-BE49-F238E27FC236}">
                  <a16:creationId xmlns:a16="http://schemas.microsoft.com/office/drawing/2014/main" id="{5B44F2BD-0E4B-68C5-9588-E2411B22ECBB}"/>
                </a:ext>
              </a:extLst>
            </p:cNvPr>
            <p:cNvSpPr>
              <a:spLocks/>
            </p:cNvSpPr>
            <p:nvPr/>
          </p:nvSpPr>
          <p:spPr bwMode="auto">
            <a:xfrm>
              <a:off x="4906171" y="2463800"/>
              <a:ext cx="104775" cy="106363"/>
            </a:xfrm>
            <a:custGeom>
              <a:avLst/>
              <a:gdLst>
                <a:gd name="T0" fmla="*/ 51 w 94"/>
                <a:gd name="T1" fmla="*/ 84 h 95"/>
                <a:gd name="T2" fmla="*/ 11 w 94"/>
                <a:gd name="T3" fmla="*/ 84 h 95"/>
                <a:gd name="T4" fmla="*/ 11 w 94"/>
                <a:gd name="T5" fmla="*/ 44 h 95"/>
                <a:gd name="T6" fmla="*/ 43 w 94"/>
                <a:gd name="T7" fmla="*/ 11 h 95"/>
                <a:gd name="T8" fmla="*/ 83 w 94"/>
                <a:gd name="T9" fmla="*/ 11 h 95"/>
                <a:gd name="T10" fmla="*/ 83 w 94"/>
                <a:gd name="T11" fmla="*/ 51 h 95"/>
                <a:gd name="T12" fmla="*/ 51 w 94"/>
                <a:gd name="T13" fmla="*/ 84 h 95"/>
              </a:gdLst>
              <a:ahLst/>
              <a:cxnLst>
                <a:cxn ang="0">
                  <a:pos x="T0" y="T1"/>
                </a:cxn>
                <a:cxn ang="0">
                  <a:pos x="T2" y="T3"/>
                </a:cxn>
                <a:cxn ang="0">
                  <a:pos x="T4" y="T5"/>
                </a:cxn>
                <a:cxn ang="0">
                  <a:pos x="T6" y="T7"/>
                </a:cxn>
                <a:cxn ang="0">
                  <a:pos x="T8" y="T9"/>
                </a:cxn>
                <a:cxn ang="0">
                  <a:pos x="T10" y="T11"/>
                </a:cxn>
                <a:cxn ang="0">
                  <a:pos x="T12" y="T13"/>
                </a:cxn>
              </a:cxnLst>
              <a:rect l="0" t="0" r="r" b="b"/>
              <a:pathLst>
                <a:path w="94" h="95">
                  <a:moveTo>
                    <a:pt x="51" y="84"/>
                  </a:moveTo>
                  <a:cubicBezTo>
                    <a:pt x="40" y="95"/>
                    <a:pt x="22" y="95"/>
                    <a:pt x="11" y="84"/>
                  </a:cubicBezTo>
                  <a:cubicBezTo>
                    <a:pt x="0" y="73"/>
                    <a:pt x="0" y="55"/>
                    <a:pt x="11" y="44"/>
                  </a:cubicBezTo>
                  <a:lnTo>
                    <a:pt x="43" y="11"/>
                  </a:lnTo>
                  <a:cubicBezTo>
                    <a:pt x="54" y="0"/>
                    <a:pt x="72" y="0"/>
                    <a:pt x="83" y="11"/>
                  </a:cubicBezTo>
                  <a:cubicBezTo>
                    <a:pt x="94" y="22"/>
                    <a:pt x="94" y="40"/>
                    <a:pt x="83" y="51"/>
                  </a:cubicBezTo>
                  <a:lnTo>
                    <a:pt x="51" y="84"/>
                  </a:ln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2384">
              <a:extLst>
                <a:ext uri="{FF2B5EF4-FFF2-40B4-BE49-F238E27FC236}">
                  <a16:creationId xmlns:a16="http://schemas.microsoft.com/office/drawing/2014/main" id="{213C9FBB-C36E-346D-98A7-4B5CAF1D8BBD}"/>
                </a:ext>
              </a:extLst>
            </p:cNvPr>
            <p:cNvSpPr>
              <a:spLocks/>
            </p:cNvSpPr>
            <p:nvPr/>
          </p:nvSpPr>
          <p:spPr bwMode="auto">
            <a:xfrm>
              <a:off x="4906171" y="2463800"/>
              <a:ext cx="104775" cy="106363"/>
            </a:xfrm>
            <a:custGeom>
              <a:avLst/>
              <a:gdLst>
                <a:gd name="T0" fmla="*/ 51 w 94"/>
                <a:gd name="T1" fmla="*/ 84 h 95"/>
                <a:gd name="T2" fmla="*/ 11 w 94"/>
                <a:gd name="T3" fmla="*/ 84 h 95"/>
                <a:gd name="T4" fmla="*/ 11 w 94"/>
                <a:gd name="T5" fmla="*/ 44 h 95"/>
                <a:gd name="T6" fmla="*/ 43 w 94"/>
                <a:gd name="T7" fmla="*/ 11 h 95"/>
                <a:gd name="T8" fmla="*/ 83 w 94"/>
                <a:gd name="T9" fmla="*/ 11 h 95"/>
                <a:gd name="T10" fmla="*/ 83 w 94"/>
                <a:gd name="T11" fmla="*/ 51 h 95"/>
                <a:gd name="T12" fmla="*/ 51 w 94"/>
                <a:gd name="T13" fmla="*/ 84 h 95"/>
              </a:gdLst>
              <a:ahLst/>
              <a:cxnLst>
                <a:cxn ang="0">
                  <a:pos x="T0" y="T1"/>
                </a:cxn>
                <a:cxn ang="0">
                  <a:pos x="T2" y="T3"/>
                </a:cxn>
                <a:cxn ang="0">
                  <a:pos x="T4" y="T5"/>
                </a:cxn>
                <a:cxn ang="0">
                  <a:pos x="T6" y="T7"/>
                </a:cxn>
                <a:cxn ang="0">
                  <a:pos x="T8" y="T9"/>
                </a:cxn>
                <a:cxn ang="0">
                  <a:pos x="T10" y="T11"/>
                </a:cxn>
                <a:cxn ang="0">
                  <a:pos x="T12" y="T13"/>
                </a:cxn>
              </a:cxnLst>
              <a:rect l="0" t="0" r="r" b="b"/>
              <a:pathLst>
                <a:path w="94" h="95">
                  <a:moveTo>
                    <a:pt x="51" y="84"/>
                  </a:moveTo>
                  <a:cubicBezTo>
                    <a:pt x="40" y="95"/>
                    <a:pt x="22" y="95"/>
                    <a:pt x="11" y="84"/>
                  </a:cubicBezTo>
                  <a:cubicBezTo>
                    <a:pt x="0" y="73"/>
                    <a:pt x="0" y="55"/>
                    <a:pt x="11" y="44"/>
                  </a:cubicBezTo>
                  <a:lnTo>
                    <a:pt x="43" y="11"/>
                  </a:lnTo>
                  <a:cubicBezTo>
                    <a:pt x="54" y="0"/>
                    <a:pt x="72" y="0"/>
                    <a:pt x="83" y="11"/>
                  </a:cubicBezTo>
                  <a:cubicBezTo>
                    <a:pt x="94" y="22"/>
                    <a:pt x="94" y="40"/>
                    <a:pt x="83" y="51"/>
                  </a:cubicBezTo>
                  <a:lnTo>
                    <a:pt x="51" y="84"/>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2385">
              <a:extLst>
                <a:ext uri="{FF2B5EF4-FFF2-40B4-BE49-F238E27FC236}">
                  <a16:creationId xmlns:a16="http://schemas.microsoft.com/office/drawing/2014/main" id="{77C11F3D-0908-8757-5322-C69C436BBD42}"/>
                </a:ext>
              </a:extLst>
            </p:cNvPr>
            <p:cNvSpPr>
              <a:spLocks/>
            </p:cNvSpPr>
            <p:nvPr/>
          </p:nvSpPr>
          <p:spPr bwMode="auto">
            <a:xfrm>
              <a:off x="4852196" y="2409825"/>
              <a:ext cx="123825" cy="123825"/>
            </a:xfrm>
            <a:custGeom>
              <a:avLst/>
              <a:gdLst>
                <a:gd name="T0" fmla="*/ 52 w 112"/>
                <a:gd name="T1" fmla="*/ 100 h 111"/>
                <a:gd name="T2" fmla="*/ 12 w 112"/>
                <a:gd name="T3" fmla="*/ 100 h 111"/>
                <a:gd name="T4" fmla="*/ 12 w 112"/>
                <a:gd name="T5" fmla="*/ 60 h 111"/>
                <a:gd name="T6" fmla="*/ 61 w 112"/>
                <a:gd name="T7" fmla="*/ 11 h 111"/>
                <a:gd name="T8" fmla="*/ 101 w 112"/>
                <a:gd name="T9" fmla="*/ 11 h 111"/>
                <a:gd name="T10" fmla="*/ 101 w 112"/>
                <a:gd name="T11" fmla="*/ 51 h 111"/>
                <a:gd name="T12" fmla="*/ 52 w 112"/>
                <a:gd name="T13" fmla="*/ 100 h 111"/>
              </a:gdLst>
              <a:ahLst/>
              <a:cxnLst>
                <a:cxn ang="0">
                  <a:pos x="T0" y="T1"/>
                </a:cxn>
                <a:cxn ang="0">
                  <a:pos x="T2" y="T3"/>
                </a:cxn>
                <a:cxn ang="0">
                  <a:pos x="T4" y="T5"/>
                </a:cxn>
                <a:cxn ang="0">
                  <a:pos x="T6" y="T7"/>
                </a:cxn>
                <a:cxn ang="0">
                  <a:pos x="T8" y="T9"/>
                </a:cxn>
                <a:cxn ang="0">
                  <a:pos x="T10" y="T11"/>
                </a:cxn>
                <a:cxn ang="0">
                  <a:pos x="T12" y="T13"/>
                </a:cxn>
              </a:cxnLst>
              <a:rect l="0" t="0" r="r" b="b"/>
              <a:pathLst>
                <a:path w="112" h="111">
                  <a:moveTo>
                    <a:pt x="52" y="100"/>
                  </a:moveTo>
                  <a:cubicBezTo>
                    <a:pt x="41" y="111"/>
                    <a:pt x="23" y="111"/>
                    <a:pt x="12" y="100"/>
                  </a:cubicBezTo>
                  <a:cubicBezTo>
                    <a:pt x="0" y="89"/>
                    <a:pt x="0" y="71"/>
                    <a:pt x="12" y="60"/>
                  </a:cubicBezTo>
                  <a:lnTo>
                    <a:pt x="61" y="11"/>
                  </a:lnTo>
                  <a:cubicBezTo>
                    <a:pt x="72" y="0"/>
                    <a:pt x="90" y="0"/>
                    <a:pt x="101" y="11"/>
                  </a:cubicBezTo>
                  <a:cubicBezTo>
                    <a:pt x="112" y="22"/>
                    <a:pt x="112" y="40"/>
                    <a:pt x="101" y="51"/>
                  </a:cubicBezTo>
                  <a:lnTo>
                    <a:pt x="52" y="100"/>
                  </a:ln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2386">
              <a:extLst>
                <a:ext uri="{FF2B5EF4-FFF2-40B4-BE49-F238E27FC236}">
                  <a16:creationId xmlns:a16="http://schemas.microsoft.com/office/drawing/2014/main" id="{80DA0365-CBE2-6ACD-AAA2-AACA3AA86CCB}"/>
                </a:ext>
              </a:extLst>
            </p:cNvPr>
            <p:cNvSpPr>
              <a:spLocks/>
            </p:cNvSpPr>
            <p:nvPr/>
          </p:nvSpPr>
          <p:spPr bwMode="auto">
            <a:xfrm>
              <a:off x="4852196" y="2409825"/>
              <a:ext cx="123825" cy="123825"/>
            </a:xfrm>
            <a:custGeom>
              <a:avLst/>
              <a:gdLst>
                <a:gd name="T0" fmla="*/ 52 w 112"/>
                <a:gd name="T1" fmla="*/ 100 h 111"/>
                <a:gd name="T2" fmla="*/ 12 w 112"/>
                <a:gd name="T3" fmla="*/ 100 h 111"/>
                <a:gd name="T4" fmla="*/ 12 w 112"/>
                <a:gd name="T5" fmla="*/ 60 h 111"/>
                <a:gd name="T6" fmla="*/ 61 w 112"/>
                <a:gd name="T7" fmla="*/ 11 h 111"/>
                <a:gd name="T8" fmla="*/ 101 w 112"/>
                <a:gd name="T9" fmla="*/ 11 h 111"/>
                <a:gd name="T10" fmla="*/ 101 w 112"/>
                <a:gd name="T11" fmla="*/ 51 h 111"/>
                <a:gd name="T12" fmla="*/ 52 w 112"/>
                <a:gd name="T13" fmla="*/ 100 h 111"/>
              </a:gdLst>
              <a:ahLst/>
              <a:cxnLst>
                <a:cxn ang="0">
                  <a:pos x="T0" y="T1"/>
                </a:cxn>
                <a:cxn ang="0">
                  <a:pos x="T2" y="T3"/>
                </a:cxn>
                <a:cxn ang="0">
                  <a:pos x="T4" y="T5"/>
                </a:cxn>
                <a:cxn ang="0">
                  <a:pos x="T6" y="T7"/>
                </a:cxn>
                <a:cxn ang="0">
                  <a:pos x="T8" y="T9"/>
                </a:cxn>
                <a:cxn ang="0">
                  <a:pos x="T10" y="T11"/>
                </a:cxn>
                <a:cxn ang="0">
                  <a:pos x="T12" y="T13"/>
                </a:cxn>
              </a:cxnLst>
              <a:rect l="0" t="0" r="r" b="b"/>
              <a:pathLst>
                <a:path w="112" h="111">
                  <a:moveTo>
                    <a:pt x="52" y="100"/>
                  </a:moveTo>
                  <a:cubicBezTo>
                    <a:pt x="41" y="111"/>
                    <a:pt x="23" y="111"/>
                    <a:pt x="12" y="100"/>
                  </a:cubicBezTo>
                  <a:cubicBezTo>
                    <a:pt x="0" y="89"/>
                    <a:pt x="0" y="71"/>
                    <a:pt x="12" y="60"/>
                  </a:cubicBezTo>
                  <a:lnTo>
                    <a:pt x="61" y="11"/>
                  </a:lnTo>
                  <a:cubicBezTo>
                    <a:pt x="72" y="0"/>
                    <a:pt x="90" y="0"/>
                    <a:pt x="101" y="11"/>
                  </a:cubicBezTo>
                  <a:cubicBezTo>
                    <a:pt x="112" y="22"/>
                    <a:pt x="112" y="40"/>
                    <a:pt x="101" y="51"/>
                  </a:cubicBezTo>
                  <a:lnTo>
                    <a:pt x="52" y="100"/>
                  </a:ln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Line 2387">
              <a:extLst>
                <a:ext uri="{FF2B5EF4-FFF2-40B4-BE49-F238E27FC236}">
                  <a16:creationId xmlns:a16="http://schemas.microsoft.com/office/drawing/2014/main" id="{5FA3E760-97AB-8867-22C3-BB2C6C30BACC}"/>
                </a:ext>
              </a:extLst>
            </p:cNvPr>
            <p:cNvSpPr>
              <a:spLocks noChangeShapeType="1"/>
            </p:cNvSpPr>
            <p:nvPr/>
          </p:nvSpPr>
          <p:spPr bwMode="auto">
            <a:xfrm flipV="1">
              <a:off x="5230021" y="2311400"/>
              <a:ext cx="84138" cy="84138"/>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Line 2388">
              <a:extLst>
                <a:ext uri="{FF2B5EF4-FFF2-40B4-BE49-F238E27FC236}">
                  <a16:creationId xmlns:a16="http://schemas.microsoft.com/office/drawing/2014/main" id="{6D87BF26-B6FC-B6A0-5C9D-5C22F4DA8C12}"/>
                </a:ext>
              </a:extLst>
            </p:cNvPr>
            <p:cNvSpPr>
              <a:spLocks noChangeShapeType="1"/>
            </p:cNvSpPr>
            <p:nvPr/>
          </p:nvSpPr>
          <p:spPr bwMode="auto">
            <a:xfrm>
              <a:off x="5171283" y="2168525"/>
              <a:ext cx="144463" cy="144463"/>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2389">
              <a:extLst>
                <a:ext uri="{FF2B5EF4-FFF2-40B4-BE49-F238E27FC236}">
                  <a16:creationId xmlns:a16="http://schemas.microsoft.com/office/drawing/2014/main" id="{791103F9-4916-809B-A6D3-55AC19176091}"/>
                </a:ext>
              </a:extLst>
            </p:cNvPr>
            <p:cNvSpPr>
              <a:spLocks/>
            </p:cNvSpPr>
            <p:nvPr/>
          </p:nvSpPr>
          <p:spPr bwMode="auto">
            <a:xfrm>
              <a:off x="4925221" y="2136775"/>
              <a:ext cx="334963" cy="331788"/>
            </a:xfrm>
            <a:custGeom>
              <a:avLst/>
              <a:gdLst>
                <a:gd name="T0" fmla="*/ 226 w 300"/>
                <a:gd name="T1" fmla="*/ 263 h 297"/>
                <a:gd name="T2" fmla="*/ 249 w 300"/>
                <a:gd name="T3" fmla="*/ 285 h 297"/>
                <a:gd name="T4" fmla="*/ 288 w 300"/>
                <a:gd name="T5" fmla="*/ 287 h 297"/>
                <a:gd name="T6" fmla="*/ 289 w 300"/>
                <a:gd name="T7" fmla="*/ 246 h 297"/>
                <a:gd name="T8" fmla="*/ 183 w 300"/>
                <a:gd name="T9" fmla="*/ 139 h 297"/>
                <a:gd name="T10" fmla="*/ 151 w 300"/>
                <a:gd name="T11" fmla="*/ 126 h 297"/>
                <a:gd name="T12" fmla="*/ 99 w 300"/>
                <a:gd name="T13" fmla="*/ 127 h 297"/>
                <a:gd name="T14" fmla="*/ 76 w 300"/>
                <a:gd name="T15" fmla="*/ 150 h 297"/>
                <a:gd name="T16" fmla="*/ 11 w 300"/>
                <a:gd name="T17" fmla="*/ 161 h 297"/>
                <a:gd name="T18" fmla="*/ 7 w 300"/>
                <a:gd name="T19" fmla="*/ 138 h 297"/>
                <a:gd name="T20" fmla="*/ 71 w 300"/>
                <a:gd name="T21" fmla="*/ 75 h 297"/>
                <a:gd name="T22" fmla="*/ 103 w 300"/>
                <a:gd name="T23" fmla="*/ 62 h 297"/>
                <a:gd name="T24" fmla="*/ 167 w 300"/>
                <a:gd name="T25" fmla="*/ 62 h 297"/>
                <a:gd name="T26" fmla="*/ 201 w 300"/>
                <a:gd name="T27" fmla="*/ 48 h 297"/>
                <a:gd name="T28" fmla="*/ 249 w 300"/>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0" h="297">
                  <a:moveTo>
                    <a:pt x="226" y="263"/>
                  </a:moveTo>
                  <a:lnTo>
                    <a:pt x="249" y="285"/>
                  </a:lnTo>
                  <a:cubicBezTo>
                    <a:pt x="259" y="296"/>
                    <a:pt x="277" y="297"/>
                    <a:pt x="288" y="287"/>
                  </a:cubicBezTo>
                  <a:cubicBezTo>
                    <a:pt x="300" y="276"/>
                    <a:pt x="300" y="257"/>
                    <a:pt x="289" y="246"/>
                  </a:cubicBezTo>
                  <a:lnTo>
                    <a:pt x="183" y="139"/>
                  </a:lnTo>
                  <a:cubicBezTo>
                    <a:pt x="174" y="131"/>
                    <a:pt x="163" y="126"/>
                    <a:pt x="151" y="126"/>
                  </a:cubicBezTo>
                  <a:lnTo>
                    <a:pt x="99" y="127"/>
                  </a:lnTo>
                  <a:lnTo>
                    <a:pt x="76" y="150"/>
                  </a:lnTo>
                  <a:cubicBezTo>
                    <a:pt x="58" y="168"/>
                    <a:pt x="32" y="171"/>
                    <a:pt x="11" y="161"/>
                  </a:cubicBezTo>
                  <a:cubicBezTo>
                    <a:pt x="2" y="157"/>
                    <a:pt x="0" y="145"/>
                    <a:pt x="7" y="138"/>
                  </a:cubicBezTo>
                  <a:lnTo>
                    <a:pt x="71" y="75"/>
                  </a:lnTo>
                  <a:cubicBezTo>
                    <a:pt x="79" y="66"/>
                    <a:pt x="91" y="62"/>
                    <a:pt x="103" y="62"/>
                  </a:cubicBezTo>
                  <a:lnTo>
                    <a:pt x="167" y="62"/>
                  </a:lnTo>
                  <a:cubicBezTo>
                    <a:pt x="180" y="62"/>
                    <a:pt x="192" y="57"/>
                    <a:pt x="201" y="48"/>
                  </a:cubicBezTo>
                  <a:lnTo>
                    <a:pt x="249"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2390">
              <a:extLst>
                <a:ext uri="{FF2B5EF4-FFF2-40B4-BE49-F238E27FC236}">
                  <a16:creationId xmlns:a16="http://schemas.microsoft.com/office/drawing/2014/main" id="{B0721892-4760-2542-29A5-EB063958130C}"/>
                </a:ext>
              </a:extLst>
            </p:cNvPr>
            <p:cNvSpPr>
              <a:spLocks/>
            </p:cNvSpPr>
            <p:nvPr/>
          </p:nvSpPr>
          <p:spPr bwMode="auto">
            <a:xfrm>
              <a:off x="5180808" y="2254250"/>
              <a:ext cx="17463" cy="88900"/>
            </a:xfrm>
            <a:custGeom>
              <a:avLst/>
              <a:gdLst>
                <a:gd name="T0" fmla="*/ 0 w 16"/>
                <a:gd name="T1" fmla="*/ 0 h 80"/>
                <a:gd name="T2" fmla="*/ 16 w 16"/>
                <a:gd name="T3" fmla="*/ 40 h 80"/>
                <a:gd name="T4" fmla="*/ 0 w 16"/>
                <a:gd name="T5" fmla="*/ 80 h 80"/>
              </a:gdLst>
              <a:ahLst/>
              <a:cxnLst>
                <a:cxn ang="0">
                  <a:pos x="T0" y="T1"/>
                </a:cxn>
                <a:cxn ang="0">
                  <a:pos x="T2" y="T3"/>
                </a:cxn>
                <a:cxn ang="0">
                  <a:pos x="T4" y="T5"/>
                </a:cxn>
              </a:cxnLst>
              <a:rect l="0" t="0" r="r" b="b"/>
              <a:pathLst>
                <a:path w="16" h="80">
                  <a:moveTo>
                    <a:pt x="0" y="0"/>
                  </a:moveTo>
                  <a:cubicBezTo>
                    <a:pt x="10" y="10"/>
                    <a:pt x="16" y="24"/>
                    <a:pt x="16" y="40"/>
                  </a:cubicBezTo>
                  <a:cubicBezTo>
                    <a:pt x="16" y="56"/>
                    <a:pt x="10" y="70"/>
                    <a:pt x="0" y="80"/>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2391">
              <a:extLst>
                <a:ext uri="{FF2B5EF4-FFF2-40B4-BE49-F238E27FC236}">
                  <a16:creationId xmlns:a16="http://schemas.microsoft.com/office/drawing/2014/main" id="{0F7C93A2-06E8-9212-74A0-BFA5E7849D65}"/>
                </a:ext>
              </a:extLst>
            </p:cNvPr>
            <p:cNvSpPr>
              <a:spLocks/>
            </p:cNvSpPr>
            <p:nvPr/>
          </p:nvSpPr>
          <p:spPr bwMode="auto">
            <a:xfrm>
              <a:off x="5180808" y="2254250"/>
              <a:ext cx="17463" cy="88900"/>
            </a:xfrm>
            <a:custGeom>
              <a:avLst/>
              <a:gdLst>
                <a:gd name="T0" fmla="*/ 0 w 16"/>
                <a:gd name="T1" fmla="*/ 0 h 80"/>
                <a:gd name="T2" fmla="*/ 16 w 16"/>
                <a:gd name="T3" fmla="*/ 40 h 80"/>
                <a:gd name="T4" fmla="*/ 0 w 16"/>
                <a:gd name="T5" fmla="*/ 80 h 80"/>
              </a:gdLst>
              <a:ahLst/>
              <a:cxnLst>
                <a:cxn ang="0">
                  <a:pos x="T0" y="T1"/>
                </a:cxn>
                <a:cxn ang="0">
                  <a:pos x="T2" y="T3"/>
                </a:cxn>
                <a:cxn ang="0">
                  <a:pos x="T4" y="T5"/>
                </a:cxn>
              </a:cxnLst>
              <a:rect l="0" t="0" r="r" b="b"/>
              <a:pathLst>
                <a:path w="16" h="80">
                  <a:moveTo>
                    <a:pt x="0" y="0"/>
                  </a:moveTo>
                  <a:cubicBezTo>
                    <a:pt x="10" y="10"/>
                    <a:pt x="16" y="24"/>
                    <a:pt x="16" y="40"/>
                  </a:cubicBezTo>
                  <a:cubicBezTo>
                    <a:pt x="16" y="56"/>
                    <a:pt x="10" y="70"/>
                    <a:pt x="0" y="80"/>
                  </a:cubicBez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2393">
              <a:extLst>
                <a:ext uri="{FF2B5EF4-FFF2-40B4-BE49-F238E27FC236}">
                  <a16:creationId xmlns:a16="http://schemas.microsoft.com/office/drawing/2014/main" id="{600BFA71-A378-AC79-95EB-5D4950729607}"/>
                </a:ext>
              </a:extLst>
            </p:cNvPr>
            <p:cNvSpPr>
              <a:spLocks/>
            </p:cNvSpPr>
            <p:nvPr/>
          </p:nvSpPr>
          <p:spPr bwMode="auto">
            <a:xfrm>
              <a:off x="5156996" y="2100263"/>
              <a:ext cx="254000" cy="254000"/>
            </a:xfrm>
            <a:custGeom>
              <a:avLst/>
              <a:gdLst>
                <a:gd name="T0" fmla="*/ 228 w 228"/>
                <a:gd name="T1" fmla="*/ 180 h 228"/>
                <a:gd name="T2" fmla="*/ 180 w 228"/>
                <a:gd name="T3" fmla="*/ 228 h 228"/>
                <a:gd name="T4" fmla="*/ 0 w 228"/>
                <a:gd name="T5" fmla="*/ 49 h 228"/>
                <a:gd name="T6" fmla="*/ 49 w 228"/>
                <a:gd name="T7" fmla="*/ 0 h 228"/>
              </a:gdLst>
              <a:ahLst/>
              <a:cxnLst>
                <a:cxn ang="0">
                  <a:pos x="T0" y="T1"/>
                </a:cxn>
                <a:cxn ang="0">
                  <a:pos x="T2" y="T3"/>
                </a:cxn>
                <a:cxn ang="0">
                  <a:pos x="T4" y="T5"/>
                </a:cxn>
                <a:cxn ang="0">
                  <a:pos x="T6" y="T7"/>
                </a:cxn>
              </a:cxnLst>
              <a:rect l="0" t="0" r="r" b="b"/>
              <a:pathLst>
                <a:path w="228" h="228">
                  <a:moveTo>
                    <a:pt x="228" y="180"/>
                  </a:moveTo>
                  <a:lnTo>
                    <a:pt x="180" y="228"/>
                  </a:lnTo>
                  <a:lnTo>
                    <a:pt x="0" y="49"/>
                  </a:lnTo>
                  <a:lnTo>
                    <a:pt x="49"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2394">
              <a:extLst>
                <a:ext uri="{FF2B5EF4-FFF2-40B4-BE49-F238E27FC236}">
                  <a16:creationId xmlns:a16="http://schemas.microsoft.com/office/drawing/2014/main" id="{1363CE25-801C-65CC-E0C5-0AB94B4576CC}"/>
                </a:ext>
              </a:extLst>
            </p:cNvPr>
            <p:cNvSpPr>
              <a:spLocks noChangeShapeType="1"/>
            </p:cNvSpPr>
            <p:nvPr/>
          </p:nvSpPr>
          <p:spPr bwMode="auto">
            <a:xfrm flipH="1" flipV="1">
              <a:off x="4774408" y="2311400"/>
              <a:ext cx="82550" cy="84138"/>
            </a:xfrm>
            <a:prstGeom prst="line">
              <a:avLst/>
            </a:pr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2395">
              <a:extLst>
                <a:ext uri="{FF2B5EF4-FFF2-40B4-BE49-F238E27FC236}">
                  <a16:creationId xmlns:a16="http://schemas.microsoft.com/office/drawing/2014/main" id="{FC57FD33-0582-D52F-6F5A-DC1728BB6A59}"/>
                </a:ext>
              </a:extLst>
            </p:cNvPr>
            <p:cNvSpPr>
              <a:spLocks noChangeArrowheads="1"/>
            </p:cNvSpPr>
            <p:nvPr/>
          </p:nvSpPr>
          <p:spPr bwMode="auto">
            <a:xfrm>
              <a:off x="5342733" y="2247900"/>
              <a:ext cx="30163" cy="31750"/>
            </a:xfrm>
            <a:prstGeom prst="ellipse">
              <a:avLst/>
            </a:pr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2396">
              <a:extLst>
                <a:ext uri="{FF2B5EF4-FFF2-40B4-BE49-F238E27FC236}">
                  <a16:creationId xmlns:a16="http://schemas.microsoft.com/office/drawing/2014/main" id="{3A544D0A-F13B-F3CB-30CB-AE612BB81CA6}"/>
                </a:ext>
              </a:extLst>
            </p:cNvPr>
            <p:cNvSpPr>
              <a:spLocks/>
            </p:cNvSpPr>
            <p:nvPr/>
          </p:nvSpPr>
          <p:spPr bwMode="auto">
            <a:xfrm>
              <a:off x="4837908" y="2305050"/>
              <a:ext cx="19050" cy="90488"/>
            </a:xfrm>
            <a:custGeom>
              <a:avLst/>
              <a:gdLst>
                <a:gd name="T0" fmla="*/ 16 w 16"/>
                <a:gd name="T1" fmla="*/ 0 h 81"/>
                <a:gd name="T2" fmla="*/ 0 w 16"/>
                <a:gd name="T3" fmla="*/ 41 h 81"/>
                <a:gd name="T4" fmla="*/ 16 w 16"/>
                <a:gd name="T5" fmla="*/ 81 h 81"/>
              </a:gdLst>
              <a:ahLst/>
              <a:cxnLst>
                <a:cxn ang="0">
                  <a:pos x="T0" y="T1"/>
                </a:cxn>
                <a:cxn ang="0">
                  <a:pos x="T2" y="T3"/>
                </a:cxn>
                <a:cxn ang="0">
                  <a:pos x="T4" y="T5"/>
                </a:cxn>
              </a:cxnLst>
              <a:rect l="0" t="0" r="r" b="b"/>
              <a:pathLst>
                <a:path w="16" h="81">
                  <a:moveTo>
                    <a:pt x="16" y="0"/>
                  </a:moveTo>
                  <a:cubicBezTo>
                    <a:pt x="6" y="11"/>
                    <a:pt x="0" y="25"/>
                    <a:pt x="0" y="41"/>
                  </a:cubicBezTo>
                  <a:cubicBezTo>
                    <a:pt x="0" y="56"/>
                    <a:pt x="6" y="71"/>
                    <a:pt x="16" y="81"/>
                  </a:cubicBezTo>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2397">
              <a:extLst>
                <a:ext uri="{FF2B5EF4-FFF2-40B4-BE49-F238E27FC236}">
                  <a16:creationId xmlns:a16="http://schemas.microsoft.com/office/drawing/2014/main" id="{DC6CF9CB-3305-1654-7393-029CCDB7D529}"/>
                </a:ext>
              </a:extLst>
            </p:cNvPr>
            <p:cNvSpPr>
              <a:spLocks/>
            </p:cNvSpPr>
            <p:nvPr/>
          </p:nvSpPr>
          <p:spPr bwMode="auto">
            <a:xfrm>
              <a:off x="4837908" y="2305050"/>
              <a:ext cx="19050" cy="90488"/>
            </a:xfrm>
            <a:custGeom>
              <a:avLst/>
              <a:gdLst>
                <a:gd name="T0" fmla="*/ 16 w 16"/>
                <a:gd name="T1" fmla="*/ 0 h 81"/>
                <a:gd name="T2" fmla="*/ 0 w 16"/>
                <a:gd name="T3" fmla="*/ 41 h 81"/>
                <a:gd name="T4" fmla="*/ 16 w 16"/>
                <a:gd name="T5" fmla="*/ 81 h 81"/>
              </a:gdLst>
              <a:ahLst/>
              <a:cxnLst>
                <a:cxn ang="0">
                  <a:pos x="T0" y="T1"/>
                </a:cxn>
                <a:cxn ang="0">
                  <a:pos x="T2" y="T3"/>
                </a:cxn>
                <a:cxn ang="0">
                  <a:pos x="T4" y="T5"/>
                </a:cxn>
              </a:cxnLst>
              <a:rect l="0" t="0" r="r" b="b"/>
              <a:pathLst>
                <a:path w="16" h="81">
                  <a:moveTo>
                    <a:pt x="16" y="0"/>
                  </a:moveTo>
                  <a:cubicBezTo>
                    <a:pt x="6" y="11"/>
                    <a:pt x="0" y="25"/>
                    <a:pt x="0" y="41"/>
                  </a:cubicBezTo>
                  <a:cubicBezTo>
                    <a:pt x="0" y="56"/>
                    <a:pt x="6" y="71"/>
                    <a:pt x="16" y="81"/>
                  </a:cubicBez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2372">
              <a:extLst>
                <a:ext uri="{FF2B5EF4-FFF2-40B4-BE49-F238E27FC236}">
                  <a16:creationId xmlns:a16="http://schemas.microsoft.com/office/drawing/2014/main" id="{1A9C7110-1787-A9FF-0537-08B572EA1AC5}"/>
                </a:ext>
              </a:extLst>
            </p:cNvPr>
            <p:cNvSpPr>
              <a:spLocks/>
            </p:cNvSpPr>
            <p:nvPr/>
          </p:nvSpPr>
          <p:spPr bwMode="auto">
            <a:xfrm>
              <a:off x="4925221" y="2160905"/>
              <a:ext cx="139700" cy="45719"/>
            </a:xfrm>
            <a:custGeom>
              <a:avLst/>
              <a:gdLst>
                <a:gd name="T0" fmla="*/ 162 w 162"/>
                <a:gd name="T1" fmla="*/ 62 h 62"/>
                <a:gd name="T2" fmla="*/ 82 w 162"/>
                <a:gd name="T3" fmla="*/ 62 h 62"/>
                <a:gd name="T4" fmla="*/ 48 w 162"/>
                <a:gd name="T5" fmla="*/ 48 h 62"/>
                <a:gd name="T6" fmla="*/ 0 w 162"/>
                <a:gd name="T7" fmla="*/ 0 h 62"/>
              </a:gdLst>
              <a:ahLst/>
              <a:cxnLst>
                <a:cxn ang="0">
                  <a:pos x="T0" y="T1"/>
                </a:cxn>
                <a:cxn ang="0">
                  <a:pos x="T2" y="T3"/>
                </a:cxn>
                <a:cxn ang="0">
                  <a:pos x="T4" y="T5"/>
                </a:cxn>
                <a:cxn ang="0">
                  <a:pos x="T6" y="T7"/>
                </a:cxn>
              </a:cxnLst>
              <a:rect l="0" t="0" r="r" b="b"/>
              <a:pathLst>
                <a:path w="162" h="62">
                  <a:moveTo>
                    <a:pt x="162" y="62"/>
                  </a:moveTo>
                  <a:lnTo>
                    <a:pt x="82" y="62"/>
                  </a:lnTo>
                  <a:cubicBezTo>
                    <a:pt x="69" y="62"/>
                    <a:pt x="57" y="57"/>
                    <a:pt x="48" y="48"/>
                  </a:cubicBezTo>
                  <a:lnTo>
                    <a:pt x="0"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377">
              <a:extLst>
                <a:ext uri="{FF2B5EF4-FFF2-40B4-BE49-F238E27FC236}">
                  <a16:creationId xmlns:a16="http://schemas.microsoft.com/office/drawing/2014/main" id="{C32E8735-20FF-C0B2-886D-E17EE7BB0271}"/>
                </a:ext>
              </a:extLst>
            </p:cNvPr>
            <p:cNvSpPr>
              <a:spLocks noChangeAspect="1"/>
            </p:cNvSpPr>
            <p:nvPr/>
          </p:nvSpPr>
          <p:spPr bwMode="auto">
            <a:xfrm rot="16200000" flipH="1">
              <a:off x="5036127" y="2504498"/>
              <a:ext cx="108239" cy="86591"/>
            </a:xfrm>
            <a:custGeom>
              <a:avLst/>
              <a:gdLst>
                <a:gd name="T0" fmla="*/ 0 w 106"/>
                <a:gd name="T1" fmla="*/ 17 h 84"/>
                <a:gd name="T2" fmla="*/ 55 w 106"/>
                <a:gd name="T3" fmla="*/ 72 h 84"/>
                <a:gd name="T4" fmla="*/ 95 w 106"/>
                <a:gd name="T5" fmla="*/ 72 h 84"/>
                <a:gd name="T6" fmla="*/ 95 w 106"/>
                <a:gd name="T7" fmla="*/ 32 h 84"/>
                <a:gd name="T8" fmla="*/ 63 w 106"/>
                <a:gd name="T9" fmla="*/ 0 h 84"/>
              </a:gdLst>
              <a:ahLst/>
              <a:cxnLst>
                <a:cxn ang="0">
                  <a:pos x="T0" y="T1"/>
                </a:cxn>
                <a:cxn ang="0">
                  <a:pos x="T2" y="T3"/>
                </a:cxn>
                <a:cxn ang="0">
                  <a:pos x="T4" y="T5"/>
                </a:cxn>
                <a:cxn ang="0">
                  <a:pos x="T6" y="T7"/>
                </a:cxn>
                <a:cxn ang="0">
                  <a:pos x="T8" y="T9"/>
                </a:cxn>
              </a:cxnLst>
              <a:rect l="0" t="0" r="r" b="b"/>
              <a:pathLst>
                <a:path w="106" h="84">
                  <a:moveTo>
                    <a:pt x="0" y="17"/>
                  </a:moveTo>
                  <a:lnTo>
                    <a:pt x="55" y="72"/>
                  </a:lnTo>
                  <a:cubicBezTo>
                    <a:pt x="66" y="84"/>
                    <a:pt x="84" y="84"/>
                    <a:pt x="95" y="72"/>
                  </a:cubicBezTo>
                  <a:cubicBezTo>
                    <a:pt x="106" y="61"/>
                    <a:pt x="106" y="43"/>
                    <a:pt x="95" y="32"/>
                  </a:cubicBezTo>
                  <a:lnTo>
                    <a:pt x="63" y="0"/>
                  </a:ln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aduation" descr="{&quot;Key&quot;:&quot;POWER_USER_SHAPE_ICON&quot;,&quot;Value&quot;:&quot;POWER_USER_SHAPE_ICON_STYLE_1&quot;}">
            <a:extLst>
              <a:ext uri="{FF2B5EF4-FFF2-40B4-BE49-F238E27FC236}">
                <a16:creationId xmlns:a16="http://schemas.microsoft.com/office/drawing/2014/main" id="{03F73B68-29EC-D602-0F2F-5018E2007797}"/>
              </a:ext>
            </a:extLst>
          </p:cNvPr>
          <p:cNvGrpSpPr>
            <a:grpSpLocks noChangeAspect="1"/>
          </p:cNvGrpSpPr>
          <p:nvPr/>
        </p:nvGrpSpPr>
        <p:grpSpPr>
          <a:xfrm>
            <a:off x="6847215" y="1923688"/>
            <a:ext cx="765383" cy="723900"/>
            <a:chOff x="6249988" y="2878138"/>
            <a:chExt cx="585788" cy="554038"/>
          </a:xfrm>
        </p:grpSpPr>
        <p:sp>
          <p:nvSpPr>
            <p:cNvPr id="60" name="Line 791">
              <a:extLst>
                <a:ext uri="{FF2B5EF4-FFF2-40B4-BE49-F238E27FC236}">
                  <a16:creationId xmlns:a16="http://schemas.microsoft.com/office/drawing/2014/main" id="{3FD2BA4F-4DD2-1086-BFEE-1633FE320C3B}"/>
                </a:ext>
              </a:extLst>
            </p:cNvPr>
            <p:cNvSpPr>
              <a:spLocks noChangeShapeType="1"/>
            </p:cNvSpPr>
            <p:nvPr/>
          </p:nvSpPr>
          <p:spPr bwMode="auto">
            <a:xfrm>
              <a:off x="6283326" y="2938463"/>
              <a:ext cx="0" cy="14605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792">
              <a:extLst>
                <a:ext uri="{FF2B5EF4-FFF2-40B4-BE49-F238E27FC236}">
                  <a16:creationId xmlns:a16="http://schemas.microsoft.com/office/drawing/2014/main" id="{F2219CFA-A607-2999-ADCD-399F623A8F45}"/>
                </a:ext>
              </a:extLst>
            </p:cNvPr>
            <p:cNvSpPr>
              <a:spLocks/>
            </p:cNvSpPr>
            <p:nvPr/>
          </p:nvSpPr>
          <p:spPr bwMode="auto">
            <a:xfrm>
              <a:off x="6249988" y="3084513"/>
              <a:ext cx="65088" cy="63500"/>
            </a:xfrm>
            <a:custGeom>
              <a:avLst/>
              <a:gdLst>
                <a:gd name="T0" fmla="*/ 64 w 128"/>
                <a:gd name="T1" fmla="*/ 0 h 127"/>
                <a:gd name="T2" fmla="*/ 0 w 128"/>
                <a:gd name="T3" fmla="*/ 63 h 127"/>
                <a:gd name="T4" fmla="*/ 64 w 128"/>
                <a:gd name="T5" fmla="*/ 127 h 127"/>
                <a:gd name="T6" fmla="*/ 128 w 128"/>
                <a:gd name="T7" fmla="*/ 63 h 127"/>
              </a:gdLst>
              <a:ahLst/>
              <a:cxnLst>
                <a:cxn ang="0">
                  <a:pos x="T0" y="T1"/>
                </a:cxn>
                <a:cxn ang="0">
                  <a:pos x="T2" y="T3"/>
                </a:cxn>
                <a:cxn ang="0">
                  <a:pos x="T4" y="T5"/>
                </a:cxn>
                <a:cxn ang="0">
                  <a:pos x="T6" y="T7"/>
                </a:cxn>
              </a:cxnLst>
              <a:rect l="0" t="0" r="r" b="b"/>
              <a:pathLst>
                <a:path w="128" h="127">
                  <a:moveTo>
                    <a:pt x="64" y="0"/>
                  </a:moveTo>
                  <a:cubicBezTo>
                    <a:pt x="29" y="0"/>
                    <a:pt x="0" y="28"/>
                    <a:pt x="0" y="63"/>
                  </a:cubicBezTo>
                  <a:cubicBezTo>
                    <a:pt x="0" y="99"/>
                    <a:pt x="29" y="127"/>
                    <a:pt x="64" y="127"/>
                  </a:cubicBezTo>
                  <a:cubicBezTo>
                    <a:pt x="99" y="127"/>
                    <a:pt x="128" y="99"/>
                    <a:pt x="128" y="6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793">
              <a:extLst>
                <a:ext uri="{FF2B5EF4-FFF2-40B4-BE49-F238E27FC236}">
                  <a16:creationId xmlns:a16="http://schemas.microsoft.com/office/drawing/2014/main" id="{8D25A87B-9DFC-6E87-D681-B4ED42531F61}"/>
                </a:ext>
              </a:extLst>
            </p:cNvPr>
            <p:cNvSpPr>
              <a:spLocks noChangeShapeType="1"/>
            </p:cNvSpPr>
            <p:nvPr/>
          </p:nvSpPr>
          <p:spPr bwMode="auto">
            <a:xfrm>
              <a:off x="6557963" y="3035301"/>
              <a:ext cx="0" cy="635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794">
              <a:extLst>
                <a:ext uri="{FF2B5EF4-FFF2-40B4-BE49-F238E27FC236}">
                  <a16:creationId xmlns:a16="http://schemas.microsoft.com/office/drawing/2014/main" id="{2885A2F3-9020-6361-55D0-33DA93C2D650}"/>
                </a:ext>
              </a:extLst>
            </p:cNvPr>
            <p:cNvSpPr>
              <a:spLocks/>
            </p:cNvSpPr>
            <p:nvPr/>
          </p:nvSpPr>
          <p:spPr bwMode="auto">
            <a:xfrm>
              <a:off x="6492876" y="3340101"/>
              <a:ext cx="96838" cy="92075"/>
            </a:xfrm>
            <a:custGeom>
              <a:avLst/>
              <a:gdLst>
                <a:gd name="T0" fmla="*/ 192 w 192"/>
                <a:gd name="T1" fmla="*/ 0 h 182"/>
                <a:gd name="T2" fmla="*/ 192 w 192"/>
                <a:gd name="T3" fmla="*/ 182 h 182"/>
                <a:gd name="T4" fmla="*/ 96 w 192"/>
                <a:gd name="T5" fmla="*/ 114 h 182"/>
                <a:gd name="T6" fmla="*/ 0 w 192"/>
                <a:gd name="T7" fmla="*/ 182 h 182"/>
                <a:gd name="T8" fmla="*/ 0 w 192"/>
                <a:gd name="T9" fmla="*/ 0 h 182"/>
              </a:gdLst>
              <a:ahLst/>
              <a:cxnLst>
                <a:cxn ang="0">
                  <a:pos x="T0" y="T1"/>
                </a:cxn>
                <a:cxn ang="0">
                  <a:pos x="T2" y="T3"/>
                </a:cxn>
                <a:cxn ang="0">
                  <a:pos x="T4" y="T5"/>
                </a:cxn>
                <a:cxn ang="0">
                  <a:pos x="T6" y="T7"/>
                </a:cxn>
                <a:cxn ang="0">
                  <a:pos x="T8" y="T9"/>
                </a:cxn>
              </a:cxnLst>
              <a:rect l="0" t="0" r="r" b="b"/>
              <a:pathLst>
                <a:path w="192" h="182">
                  <a:moveTo>
                    <a:pt x="192" y="0"/>
                  </a:moveTo>
                  <a:lnTo>
                    <a:pt x="192" y="182"/>
                  </a:lnTo>
                  <a:lnTo>
                    <a:pt x="96" y="114"/>
                  </a:lnTo>
                  <a:lnTo>
                    <a:pt x="0" y="182"/>
                  </a:ln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795">
              <a:extLst>
                <a:ext uri="{FF2B5EF4-FFF2-40B4-BE49-F238E27FC236}">
                  <a16:creationId xmlns:a16="http://schemas.microsoft.com/office/drawing/2014/main" id="{BCC0900A-872F-9F9D-1129-AD2F03A37A2D}"/>
                </a:ext>
              </a:extLst>
            </p:cNvPr>
            <p:cNvSpPr>
              <a:spLocks/>
            </p:cNvSpPr>
            <p:nvPr/>
          </p:nvSpPr>
          <p:spPr bwMode="auto">
            <a:xfrm>
              <a:off x="6719888" y="3200401"/>
              <a:ext cx="115888" cy="128588"/>
            </a:xfrm>
            <a:custGeom>
              <a:avLst/>
              <a:gdLst>
                <a:gd name="T0" fmla="*/ 82 w 231"/>
                <a:gd name="T1" fmla="*/ 157 h 256"/>
                <a:gd name="T2" fmla="*/ 79 w 231"/>
                <a:gd name="T3" fmla="*/ 151 h 256"/>
                <a:gd name="T4" fmla="*/ 77 w 231"/>
                <a:gd name="T5" fmla="*/ 144 h 256"/>
                <a:gd name="T6" fmla="*/ 78 w 231"/>
                <a:gd name="T7" fmla="*/ 135 h 256"/>
                <a:gd name="T8" fmla="*/ 80 w 231"/>
                <a:gd name="T9" fmla="*/ 126 h 256"/>
                <a:gd name="T10" fmla="*/ 85 w 231"/>
                <a:gd name="T11" fmla="*/ 118 h 256"/>
                <a:gd name="T12" fmla="*/ 92 w 231"/>
                <a:gd name="T13" fmla="*/ 111 h 256"/>
                <a:gd name="T14" fmla="*/ 101 w 231"/>
                <a:gd name="T15" fmla="*/ 107 h 256"/>
                <a:gd name="T16" fmla="*/ 112 w 231"/>
                <a:gd name="T17" fmla="*/ 106 h 256"/>
                <a:gd name="T18" fmla="*/ 123 w 231"/>
                <a:gd name="T19" fmla="*/ 110 h 256"/>
                <a:gd name="T20" fmla="*/ 133 w 231"/>
                <a:gd name="T21" fmla="*/ 118 h 256"/>
                <a:gd name="T22" fmla="*/ 142 w 231"/>
                <a:gd name="T23" fmla="*/ 131 h 256"/>
                <a:gd name="T24" fmla="*/ 149 w 231"/>
                <a:gd name="T25" fmla="*/ 148 h 256"/>
                <a:gd name="T26" fmla="*/ 152 w 231"/>
                <a:gd name="T27" fmla="*/ 167 h 256"/>
                <a:gd name="T28" fmla="*/ 150 w 231"/>
                <a:gd name="T29" fmla="*/ 188 h 256"/>
                <a:gd name="T30" fmla="*/ 145 w 231"/>
                <a:gd name="T31" fmla="*/ 208 h 256"/>
                <a:gd name="T32" fmla="*/ 135 w 231"/>
                <a:gd name="T33" fmla="*/ 227 h 256"/>
                <a:gd name="T34" fmla="*/ 121 w 231"/>
                <a:gd name="T35" fmla="*/ 242 h 256"/>
                <a:gd name="T36" fmla="*/ 103 w 231"/>
                <a:gd name="T37" fmla="*/ 252 h 256"/>
                <a:gd name="T38" fmla="*/ 84 w 231"/>
                <a:gd name="T39" fmla="*/ 256 h 256"/>
                <a:gd name="T40" fmla="*/ 63 w 231"/>
                <a:gd name="T41" fmla="*/ 252 h 256"/>
                <a:gd name="T42" fmla="*/ 43 w 231"/>
                <a:gd name="T43" fmla="*/ 241 h 256"/>
                <a:gd name="T44" fmla="*/ 26 w 231"/>
                <a:gd name="T45" fmla="*/ 223 h 256"/>
                <a:gd name="T46" fmla="*/ 12 w 231"/>
                <a:gd name="T47" fmla="*/ 198 h 256"/>
                <a:gd name="T48" fmla="*/ 3 w 231"/>
                <a:gd name="T49" fmla="*/ 168 h 256"/>
                <a:gd name="T50" fmla="*/ 0 w 231"/>
                <a:gd name="T51" fmla="*/ 135 h 256"/>
                <a:gd name="T52" fmla="*/ 4 w 231"/>
                <a:gd name="T53" fmla="*/ 101 h 256"/>
                <a:gd name="T54" fmla="*/ 15 w 231"/>
                <a:gd name="T55" fmla="*/ 68 h 256"/>
                <a:gd name="T56" fmla="*/ 33 w 231"/>
                <a:gd name="T57" fmla="*/ 40 h 256"/>
                <a:gd name="T58" fmla="*/ 56 w 231"/>
                <a:gd name="T59" fmla="*/ 18 h 256"/>
                <a:gd name="T60" fmla="*/ 84 w 231"/>
                <a:gd name="T61" fmla="*/ 4 h 256"/>
                <a:gd name="T62" fmla="*/ 114 w 231"/>
                <a:gd name="T63" fmla="*/ 1 h 256"/>
                <a:gd name="T64" fmla="*/ 145 w 231"/>
                <a:gd name="T65" fmla="*/ 9 h 256"/>
                <a:gd name="T66" fmla="*/ 173 w 231"/>
                <a:gd name="T67" fmla="*/ 27 h 256"/>
                <a:gd name="T68" fmla="*/ 198 w 231"/>
                <a:gd name="T69" fmla="*/ 56 h 256"/>
                <a:gd name="T70" fmla="*/ 217 w 231"/>
                <a:gd name="T71" fmla="*/ 93 h 256"/>
                <a:gd name="T72" fmla="*/ 228 w 231"/>
                <a:gd name="T73" fmla="*/ 137 h 256"/>
                <a:gd name="T74" fmla="*/ 231 w 231"/>
                <a:gd name="T75" fmla="*/ 184 h 256"/>
                <a:gd name="T76" fmla="*/ 223 w 231"/>
                <a:gd name="T77" fmla="*/ 231 h 256"/>
                <a:gd name="T78" fmla="*/ 219 w 231"/>
                <a:gd name="T79" fmla="*/ 24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1" h="256">
                  <a:moveTo>
                    <a:pt x="82" y="157"/>
                  </a:moveTo>
                  <a:cubicBezTo>
                    <a:pt x="82" y="156"/>
                    <a:pt x="80" y="153"/>
                    <a:pt x="79" y="151"/>
                  </a:cubicBezTo>
                  <a:cubicBezTo>
                    <a:pt x="79" y="150"/>
                    <a:pt x="78" y="146"/>
                    <a:pt x="77" y="144"/>
                  </a:cubicBezTo>
                  <a:cubicBezTo>
                    <a:pt x="77" y="142"/>
                    <a:pt x="77" y="138"/>
                    <a:pt x="78" y="135"/>
                  </a:cubicBezTo>
                  <a:cubicBezTo>
                    <a:pt x="78" y="133"/>
                    <a:pt x="79" y="129"/>
                    <a:pt x="80" y="126"/>
                  </a:cubicBezTo>
                  <a:cubicBezTo>
                    <a:pt x="81" y="123"/>
                    <a:pt x="83" y="120"/>
                    <a:pt x="85" y="118"/>
                  </a:cubicBezTo>
                  <a:cubicBezTo>
                    <a:pt x="87" y="115"/>
                    <a:pt x="90" y="112"/>
                    <a:pt x="92" y="111"/>
                  </a:cubicBezTo>
                  <a:cubicBezTo>
                    <a:pt x="95" y="109"/>
                    <a:pt x="98" y="107"/>
                    <a:pt x="101" y="107"/>
                  </a:cubicBezTo>
                  <a:cubicBezTo>
                    <a:pt x="105" y="106"/>
                    <a:pt x="108" y="106"/>
                    <a:pt x="112" y="106"/>
                  </a:cubicBezTo>
                  <a:cubicBezTo>
                    <a:pt x="115" y="107"/>
                    <a:pt x="119" y="108"/>
                    <a:pt x="123" y="110"/>
                  </a:cubicBezTo>
                  <a:cubicBezTo>
                    <a:pt x="126" y="112"/>
                    <a:pt x="130" y="115"/>
                    <a:pt x="133" y="118"/>
                  </a:cubicBezTo>
                  <a:cubicBezTo>
                    <a:pt x="137" y="122"/>
                    <a:pt x="140" y="126"/>
                    <a:pt x="142" y="131"/>
                  </a:cubicBezTo>
                  <a:cubicBezTo>
                    <a:pt x="145" y="136"/>
                    <a:pt x="147" y="142"/>
                    <a:pt x="149" y="148"/>
                  </a:cubicBezTo>
                  <a:cubicBezTo>
                    <a:pt x="150" y="153"/>
                    <a:pt x="151" y="160"/>
                    <a:pt x="152" y="167"/>
                  </a:cubicBezTo>
                  <a:cubicBezTo>
                    <a:pt x="152" y="173"/>
                    <a:pt x="152" y="181"/>
                    <a:pt x="150" y="188"/>
                  </a:cubicBezTo>
                  <a:cubicBezTo>
                    <a:pt x="149" y="194"/>
                    <a:pt x="147" y="202"/>
                    <a:pt x="145" y="208"/>
                  </a:cubicBezTo>
                  <a:cubicBezTo>
                    <a:pt x="142" y="215"/>
                    <a:pt x="139" y="221"/>
                    <a:pt x="135" y="227"/>
                  </a:cubicBezTo>
                  <a:cubicBezTo>
                    <a:pt x="131" y="233"/>
                    <a:pt x="126" y="238"/>
                    <a:pt x="121" y="242"/>
                  </a:cubicBezTo>
                  <a:cubicBezTo>
                    <a:pt x="115" y="246"/>
                    <a:pt x="109" y="250"/>
                    <a:pt x="103" y="252"/>
                  </a:cubicBezTo>
                  <a:cubicBezTo>
                    <a:pt x="97" y="255"/>
                    <a:pt x="90" y="256"/>
                    <a:pt x="84" y="256"/>
                  </a:cubicBezTo>
                  <a:cubicBezTo>
                    <a:pt x="77" y="256"/>
                    <a:pt x="70" y="255"/>
                    <a:pt x="63" y="252"/>
                  </a:cubicBezTo>
                  <a:cubicBezTo>
                    <a:pt x="56" y="250"/>
                    <a:pt x="49" y="246"/>
                    <a:pt x="43" y="241"/>
                  </a:cubicBezTo>
                  <a:cubicBezTo>
                    <a:pt x="37" y="236"/>
                    <a:pt x="31" y="230"/>
                    <a:pt x="26" y="223"/>
                  </a:cubicBezTo>
                  <a:cubicBezTo>
                    <a:pt x="20" y="216"/>
                    <a:pt x="15" y="207"/>
                    <a:pt x="12" y="198"/>
                  </a:cubicBezTo>
                  <a:cubicBezTo>
                    <a:pt x="8" y="189"/>
                    <a:pt x="5" y="178"/>
                    <a:pt x="3" y="168"/>
                  </a:cubicBezTo>
                  <a:cubicBezTo>
                    <a:pt x="1" y="157"/>
                    <a:pt x="0" y="146"/>
                    <a:pt x="0" y="135"/>
                  </a:cubicBezTo>
                  <a:cubicBezTo>
                    <a:pt x="1" y="123"/>
                    <a:pt x="2" y="112"/>
                    <a:pt x="4" y="101"/>
                  </a:cubicBezTo>
                  <a:cubicBezTo>
                    <a:pt x="7" y="89"/>
                    <a:pt x="11" y="78"/>
                    <a:pt x="15" y="68"/>
                  </a:cubicBezTo>
                  <a:cubicBezTo>
                    <a:pt x="20" y="58"/>
                    <a:pt x="26" y="48"/>
                    <a:pt x="33" y="40"/>
                  </a:cubicBezTo>
                  <a:cubicBezTo>
                    <a:pt x="40" y="31"/>
                    <a:pt x="48" y="24"/>
                    <a:pt x="56" y="18"/>
                  </a:cubicBezTo>
                  <a:cubicBezTo>
                    <a:pt x="65" y="12"/>
                    <a:pt x="74" y="7"/>
                    <a:pt x="84" y="4"/>
                  </a:cubicBezTo>
                  <a:cubicBezTo>
                    <a:pt x="94" y="2"/>
                    <a:pt x="104" y="0"/>
                    <a:pt x="114" y="1"/>
                  </a:cubicBezTo>
                  <a:cubicBezTo>
                    <a:pt x="124" y="2"/>
                    <a:pt x="135" y="4"/>
                    <a:pt x="145" y="9"/>
                  </a:cubicBezTo>
                  <a:cubicBezTo>
                    <a:pt x="155" y="13"/>
                    <a:pt x="164" y="19"/>
                    <a:pt x="173" y="27"/>
                  </a:cubicBezTo>
                  <a:cubicBezTo>
                    <a:pt x="182" y="35"/>
                    <a:pt x="191" y="45"/>
                    <a:pt x="198" y="56"/>
                  </a:cubicBezTo>
                  <a:cubicBezTo>
                    <a:pt x="205" y="67"/>
                    <a:pt x="212" y="79"/>
                    <a:pt x="217" y="93"/>
                  </a:cubicBezTo>
                  <a:cubicBezTo>
                    <a:pt x="222" y="107"/>
                    <a:pt x="226" y="121"/>
                    <a:pt x="228" y="137"/>
                  </a:cubicBezTo>
                  <a:cubicBezTo>
                    <a:pt x="230" y="152"/>
                    <a:pt x="231" y="168"/>
                    <a:pt x="231" y="184"/>
                  </a:cubicBezTo>
                  <a:cubicBezTo>
                    <a:pt x="230" y="200"/>
                    <a:pt x="227" y="216"/>
                    <a:pt x="223" y="231"/>
                  </a:cubicBezTo>
                  <a:cubicBezTo>
                    <a:pt x="222" y="236"/>
                    <a:pt x="221" y="242"/>
                    <a:pt x="219" y="247"/>
                  </a:cubicBezTo>
                </a:path>
              </a:pathLst>
            </a:custGeom>
            <a:noFill/>
            <a:ln w="14288"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797">
              <a:extLst>
                <a:ext uri="{FF2B5EF4-FFF2-40B4-BE49-F238E27FC236}">
                  <a16:creationId xmlns:a16="http://schemas.microsoft.com/office/drawing/2014/main" id="{536D9187-8D89-CCE4-9B7C-009237FFF409}"/>
                </a:ext>
              </a:extLst>
            </p:cNvPr>
            <p:cNvSpPr>
              <a:spLocks/>
            </p:cNvSpPr>
            <p:nvPr/>
          </p:nvSpPr>
          <p:spPr bwMode="auto">
            <a:xfrm>
              <a:off x="6280151" y="3200401"/>
              <a:ext cx="496888" cy="128588"/>
            </a:xfrm>
            <a:custGeom>
              <a:avLst/>
              <a:gdLst>
                <a:gd name="T0" fmla="*/ 980 w 980"/>
                <a:gd name="T1" fmla="*/ 0 h 255"/>
                <a:gd name="T2" fmla="*/ 108 w 980"/>
                <a:gd name="T3" fmla="*/ 0 h 255"/>
                <a:gd name="T4" fmla="*/ 84 w 980"/>
                <a:gd name="T5" fmla="*/ 3 h 255"/>
                <a:gd name="T6" fmla="*/ 56 w 980"/>
                <a:gd name="T7" fmla="*/ 17 h 255"/>
                <a:gd name="T8" fmla="*/ 33 w 980"/>
                <a:gd name="T9" fmla="*/ 39 h 255"/>
                <a:gd name="T10" fmla="*/ 16 w 980"/>
                <a:gd name="T11" fmla="*/ 67 h 255"/>
                <a:gd name="T12" fmla="*/ 4 w 980"/>
                <a:gd name="T13" fmla="*/ 100 h 255"/>
                <a:gd name="T14" fmla="*/ 0 w 980"/>
                <a:gd name="T15" fmla="*/ 134 h 255"/>
                <a:gd name="T16" fmla="*/ 3 w 980"/>
                <a:gd name="T17" fmla="*/ 167 h 255"/>
                <a:gd name="T18" fmla="*/ 12 w 980"/>
                <a:gd name="T19" fmla="*/ 197 h 255"/>
                <a:gd name="T20" fmla="*/ 26 w 980"/>
                <a:gd name="T21" fmla="*/ 222 h 255"/>
                <a:gd name="T22" fmla="*/ 43 w 980"/>
                <a:gd name="T23" fmla="*/ 240 h 255"/>
                <a:gd name="T24" fmla="*/ 63 w 980"/>
                <a:gd name="T25" fmla="*/ 251 h 255"/>
                <a:gd name="T26" fmla="*/ 84 w 980"/>
                <a:gd name="T27" fmla="*/ 255 h 255"/>
                <a:gd name="T28" fmla="*/ 950 w 980"/>
                <a:gd name="T2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0" h="255">
                  <a:moveTo>
                    <a:pt x="980" y="0"/>
                  </a:moveTo>
                  <a:lnTo>
                    <a:pt x="108" y="0"/>
                  </a:lnTo>
                  <a:cubicBezTo>
                    <a:pt x="100" y="0"/>
                    <a:pt x="92" y="1"/>
                    <a:pt x="84" y="3"/>
                  </a:cubicBezTo>
                  <a:cubicBezTo>
                    <a:pt x="74" y="6"/>
                    <a:pt x="65" y="11"/>
                    <a:pt x="56" y="17"/>
                  </a:cubicBezTo>
                  <a:cubicBezTo>
                    <a:pt x="48" y="23"/>
                    <a:pt x="40" y="30"/>
                    <a:pt x="33" y="39"/>
                  </a:cubicBezTo>
                  <a:cubicBezTo>
                    <a:pt x="26" y="47"/>
                    <a:pt x="20" y="57"/>
                    <a:pt x="16" y="67"/>
                  </a:cubicBezTo>
                  <a:cubicBezTo>
                    <a:pt x="11" y="77"/>
                    <a:pt x="7" y="88"/>
                    <a:pt x="4" y="100"/>
                  </a:cubicBezTo>
                  <a:cubicBezTo>
                    <a:pt x="2" y="111"/>
                    <a:pt x="1" y="122"/>
                    <a:pt x="0" y="134"/>
                  </a:cubicBezTo>
                  <a:cubicBezTo>
                    <a:pt x="0" y="145"/>
                    <a:pt x="1" y="156"/>
                    <a:pt x="3" y="167"/>
                  </a:cubicBezTo>
                  <a:cubicBezTo>
                    <a:pt x="5" y="177"/>
                    <a:pt x="8" y="188"/>
                    <a:pt x="12" y="197"/>
                  </a:cubicBezTo>
                  <a:cubicBezTo>
                    <a:pt x="16" y="206"/>
                    <a:pt x="20" y="215"/>
                    <a:pt x="26" y="222"/>
                  </a:cubicBezTo>
                  <a:cubicBezTo>
                    <a:pt x="31" y="229"/>
                    <a:pt x="37" y="235"/>
                    <a:pt x="43" y="240"/>
                  </a:cubicBezTo>
                  <a:cubicBezTo>
                    <a:pt x="50" y="245"/>
                    <a:pt x="56" y="249"/>
                    <a:pt x="63" y="251"/>
                  </a:cubicBezTo>
                  <a:cubicBezTo>
                    <a:pt x="70" y="254"/>
                    <a:pt x="77" y="255"/>
                    <a:pt x="84" y="255"/>
                  </a:cubicBezTo>
                  <a:lnTo>
                    <a:pt x="950" y="255"/>
                  </a:lnTo>
                </a:path>
              </a:pathLst>
            </a:custGeom>
            <a:noFill/>
            <a:ln w="14288"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98">
              <a:extLst>
                <a:ext uri="{FF2B5EF4-FFF2-40B4-BE49-F238E27FC236}">
                  <a16:creationId xmlns:a16="http://schemas.microsoft.com/office/drawing/2014/main" id="{E4398520-8E61-3ED6-E97B-982FCC41E627}"/>
                </a:ext>
              </a:extLst>
            </p:cNvPr>
            <p:cNvSpPr>
              <a:spLocks/>
            </p:cNvSpPr>
            <p:nvPr/>
          </p:nvSpPr>
          <p:spPr bwMode="auto">
            <a:xfrm>
              <a:off x="6450013" y="3200401"/>
              <a:ext cx="53975" cy="128588"/>
            </a:xfrm>
            <a:custGeom>
              <a:avLst/>
              <a:gdLst>
                <a:gd name="T0" fmla="*/ 83 w 107"/>
                <a:gd name="T1" fmla="*/ 255 h 255"/>
                <a:gd name="T2" fmla="*/ 63 w 107"/>
                <a:gd name="T3" fmla="*/ 251 h 255"/>
                <a:gd name="T4" fmla="*/ 43 w 107"/>
                <a:gd name="T5" fmla="*/ 240 h 255"/>
                <a:gd name="T6" fmla="*/ 25 w 107"/>
                <a:gd name="T7" fmla="*/ 222 h 255"/>
                <a:gd name="T8" fmla="*/ 11 w 107"/>
                <a:gd name="T9" fmla="*/ 197 h 255"/>
                <a:gd name="T10" fmla="*/ 2 w 107"/>
                <a:gd name="T11" fmla="*/ 167 h 255"/>
                <a:gd name="T12" fmla="*/ 0 w 107"/>
                <a:gd name="T13" fmla="*/ 134 h 255"/>
                <a:gd name="T14" fmla="*/ 4 w 107"/>
                <a:gd name="T15" fmla="*/ 100 h 255"/>
                <a:gd name="T16" fmla="*/ 15 w 107"/>
                <a:gd name="T17" fmla="*/ 67 h 255"/>
                <a:gd name="T18" fmla="*/ 33 w 107"/>
                <a:gd name="T19" fmla="*/ 39 h 255"/>
                <a:gd name="T20" fmla="*/ 56 w 107"/>
                <a:gd name="T21" fmla="*/ 17 h 255"/>
                <a:gd name="T22" fmla="*/ 83 w 107"/>
                <a:gd name="T23" fmla="*/ 3 h 255"/>
                <a:gd name="T24" fmla="*/ 107 w 107"/>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255">
                  <a:moveTo>
                    <a:pt x="83" y="255"/>
                  </a:moveTo>
                  <a:cubicBezTo>
                    <a:pt x="76" y="255"/>
                    <a:pt x="69" y="254"/>
                    <a:pt x="63" y="251"/>
                  </a:cubicBezTo>
                  <a:cubicBezTo>
                    <a:pt x="56" y="249"/>
                    <a:pt x="49" y="245"/>
                    <a:pt x="43" y="240"/>
                  </a:cubicBezTo>
                  <a:cubicBezTo>
                    <a:pt x="36" y="235"/>
                    <a:pt x="30" y="229"/>
                    <a:pt x="25" y="222"/>
                  </a:cubicBezTo>
                  <a:cubicBezTo>
                    <a:pt x="20" y="215"/>
                    <a:pt x="15" y="206"/>
                    <a:pt x="11" y="197"/>
                  </a:cubicBezTo>
                  <a:cubicBezTo>
                    <a:pt x="7" y="188"/>
                    <a:pt x="4" y="177"/>
                    <a:pt x="2" y="167"/>
                  </a:cubicBezTo>
                  <a:cubicBezTo>
                    <a:pt x="0" y="156"/>
                    <a:pt x="0" y="145"/>
                    <a:pt x="0" y="134"/>
                  </a:cubicBezTo>
                  <a:cubicBezTo>
                    <a:pt x="0" y="122"/>
                    <a:pt x="1" y="111"/>
                    <a:pt x="4" y="100"/>
                  </a:cubicBezTo>
                  <a:cubicBezTo>
                    <a:pt x="6" y="88"/>
                    <a:pt x="10" y="77"/>
                    <a:pt x="15" y="67"/>
                  </a:cubicBezTo>
                  <a:cubicBezTo>
                    <a:pt x="20" y="57"/>
                    <a:pt x="26" y="47"/>
                    <a:pt x="33" y="39"/>
                  </a:cubicBezTo>
                  <a:cubicBezTo>
                    <a:pt x="39" y="30"/>
                    <a:pt x="47" y="23"/>
                    <a:pt x="56" y="17"/>
                  </a:cubicBezTo>
                  <a:cubicBezTo>
                    <a:pt x="64" y="11"/>
                    <a:pt x="74" y="6"/>
                    <a:pt x="83" y="3"/>
                  </a:cubicBezTo>
                  <a:cubicBezTo>
                    <a:pt x="91" y="1"/>
                    <a:pt x="99" y="0"/>
                    <a:pt x="107"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799">
              <a:extLst>
                <a:ext uri="{FF2B5EF4-FFF2-40B4-BE49-F238E27FC236}">
                  <a16:creationId xmlns:a16="http://schemas.microsoft.com/office/drawing/2014/main" id="{CDAE51D4-93E0-C0D1-71D2-5D0178271A10}"/>
                </a:ext>
              </a:extLst>
            </p:cNvPr>
            <p:cNvSpPr>
              <a:spLocks/>
            </p:cNvSpPr>
            <p:nvPr/>
          </p:nvSpPr>
          <p:spPr bwMode="auto">
            <a:xfrm>
              <a:off x="6546851" y="3200401"/>
              <a:ext cx="55563" cy="128588"/>
            </a:xfrm>
            <a:custGeom>
              <a:avLst/>
              <a:gdLst>
                <a:gd name="T0" fmla="*/ 84 w 108"/>
                <a:gd name="T1" fmla="*/ 255 h 255"/>
                <a:gd name="T2" fmla="*/ 63 w 108"/>
                <a:gd name="T3" fmla="*/ 251 h 255"/>
                <a:gd name="T4" fmla="*/ 43 w 108"/>
                <a:gd name="T5" fmla="*/ 240 h 255"/>
                <a:gd name="T6" fmla="*/ 26 w 108"/>
                <a:gd name="T7" fmla="*/ 222 h 255"/>
                <a:gd name="T8" fmla="*/ 12 w 108"/>
                <a:gd name="T9" fmla="*/ 197 h 255"/>
                <a:gd name="T10" fmla="*/ 3 w 108"/>
                <a:gd name="T11" fmla="*/ 167 h 255"/>
                <a:gd name="T12" fmla="*/ 1 w 108"/>
                <a:gd name="T13" fmla="*/ 134 h 255"/>
                <a:gd name="T14" fmla="*/ 5 w 108"/>
                <a:gd name="T15" fmla="*/ 100 h 255"/>
                <a:gd name="T16" fmla="*/ 16 w 108"/>
                <a:gd name="T17" fmla="*/ 67 h 255"/>
                <a:gd name="T18" fmla="*/ 33 w 108"/>
                <a:gd name="T19" fmla="*/ 39 h 255"/>
                <a:gd name="T20" fmla="*/ 57 w 108"/>
                <a:gd name="T21" fmla="*/ 17 h 255"/>
                <a:gd name="T22" fmla="*/ 84 w 108"/>
                <a:gd name="T23" fmla="*/ 3 h 255"/>
                <a:gd name="T24" fmla="*/ 108 w 108"/>
                <a:gd name="T2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255">
                  <a:moveTo>
                    <a:pt x="84" y="255"/>
                  </a:moveTo>
                  <a:cubicBezTo>
                    <a:pt x="77" y="255"/>
                    <a:pt x="70" y="254"/>
                    <a:pt x="63" y="251"/>
                  </a:cubicBezTo>
                  <a:cubicBezTo>
                    <a:pt x="57" y="249"/>
                    <a:pt x="50" y="245"/>
                    <a:pt x="43" y="240"/>
                  </a:cubicBezTo>
                  <a:cubicBezTo>
                    <a:pt x="37" y="235"/>
                    <a:pt x="31" y="229"/>
                    <a:pt x="26" y="222"/>
                  </a:cubicBezTo>
                  <a:cubicBezTo>
                    <a:pt x="21" y="215"/>
                    <a:pt x="16" y="206"/>
                    <a:pt x="12" y="197"/>
                  </a:cubicBezTo>
                  <a:cubicBezTo>
                    <a:pt x="8" y="188"/>
                    <a:pt x="5" y="177"/>
                    <a:pt x="3" y="167"/>
                  </a:cubicBezTo>
                  <a:cubicBezTo>
                    <a:pt x="1" y="156"/>
                    <a:pt x="0" y="145"/>
                    <a:pt x="1" y="134"/>
                  </a:cubicBezTo>
                  <a:cubicBezTo>
                    <a:pt x="1" y="122"/>
                    <a:pt x="2" y="111"/>
                    <a:pt x="5" y="100"/>
                  </a:cubicBezTo>
                  <a:cubicBezTo>
                    <a:pt x="7" y="88"/>
                    <a:pt x="11" y="77"/>
                    <a:pt x="16" y="67"/>
                  </a:cubicBezTo>
                  <a:cubicBezTo>
                    <a:pt x="21" y="57"/>
                    <a:pt x="27" y="47"/>
                    <a:pt x="33" y="39"/>
                  </a:cubicBezTo>
                  <a:cubicBezTo>
                    <a:pt x="40" y="30"/>
                    <a:pt x="48" y="23"/>
                    <a:pt x="57" y="17"/>
                  </a:cubicBezTo>
                  <a:cubicBezTo>
                    <a:pt x="65" y="11"/>
                    <a:pt x="75" y="6"/>
                    <a:pt x="84" y="3"/>
                  </a:cubicBezTo>
                  <a:cubicBezTo>
                    <a:pt x="92" y="1"/>
                    <a:pt x="100" y="0"/>
                    <a:pt x="108"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800">
              <a:extLst>
                <a:ext uri="{FF2B5EF4-FFF2-40B4-BE49-F238E27FC236}">
                  <a16:creationId xmlns:a16="http://schemas.microsoft.com/office/drawing/2014/main" id="{18AA5055-159A-49DA-A974-8D483C713542}"/>
                </a:ext>
              </a:extLst>
            </p:cNvPr>
            <p:cNvSpPr>
              <a:spLocks/>
            </p:cNvSpPr>
            <p:nvPr/>
          </p:nvSpPr>
          <p:spPr bwMode="auto">
            <a:xfrm>
              <a:off x="6376988" y="3101976"/>
              <a:ext cx="363538" cy="33338"/>
            </a:xfrm>
            <a:custGeom>
              <a:avLst/>
              <a:gdLst>
                <a:gd name="T0" fmla="*/ 716 w 716"/>
                <a:gd name="T1" fmla="*/ 0 h 66"/>
                <a:gd name="T2" fmla="*/ 375 w 716"/>
                <a:gd name="T3" fmla="*/ 64 h 66"/>
                <a:gd name="T4" fmla="*/ 342 w 716"/>
                <a:gd name="T5" fmla="*/ 64 h 66"/>
                <a:gd name="T6" fmla="*/ 0 w 716"/>
                <a:gd name="T7" fmla="*/ 0 h 66"/>
              </a:gdLst>
              <a:ahLst/>
              <a:cxnLst>
                <a:cxn ang="0">
                  <a:pos x="T0" y="T1"/>
                </a:cxn>
                <a:cxn ang="0">
                  <a:pos x="T2" y="T3"/>
                </a:cxn>
                <a:cxn ang="0">
                  <a:pos x="T4" y="T5"/>
                </a:cxn>
                <a:cxn ang="0">
                  <a:pos x="T6" y="T7"/>
                </a:cxn>
              </a:cxnLst>
              <a:rect l="0" t="0" r="r" b="b"/>
              <a:pathLst>
                <a:path w="716" h="66">
                  <a:moveTo>
                    <a:pt x="716" y="0"/>
                  </a:moveTo>
                  <a:lnTo>
                    <a:pt x="375" y="64"/>
                  </a:lnTo>
                  <a:cubicBezTo>
                    <a:pt x="364" y="66"/>
                    <a:pt x="353" y="66"/>
                    <a:pt x="342" y="64"/>
                  </a:cubicBezTo>
                  <a:lnTo>
                    <a:pt x="0" y="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801">
              <a:extLst>
                <a:ext uri="{FF2B5EF4-FFF2-40B4-BE49-F238E27FC236}">
                  <a16:creationId xmlns:a16="http://schemas.microsoft.com/office/drawing/2014/main" id="{8A0284A9-718A-6DBE-742E-F727713BBD01}"/>
                </a:ext>
              </a:extLst>
            </p:cNvPr>
            <p:cNvSpPr>
              <a:spLocks/>
            </p:cNvSpPr>
            <p:nvPr/>
          </p:nvSpPr>
          <p:spPr bwMode="auto">
            <a:xfrm>
              <a:off x="6376988" y="2959101"/>
              <a:ext cx="363538" cy="142875"/>
            </a:xfrm>
            <a:custGeom>
              <a:avLst/>
              <a:gdLst>
                <a:gd name="T0" fmla="*/ 0 w 716"/>
                <a:gd name="T1" fmla="*/ 280 h 280"/>
                <a:gd name="T2" fmla="*/ 358 w 716"/>
                <a:gd name="T3" fmla="*/ 0 h 280"/>
                <a:gd name="T4" fmla="*/ 716 w 716"/>
                <a:gd name="T5" fmla="*/ 280 h 280"/>
              </a:gdLst>
              <a:ahLst/>
              <a:cxnLst>
                <a:cxn ang="0">
                  <a:pos x="T0" y="T1"/>
                </a:cxn>
                <a:cxn ang="0">
                  <a:pos x="T2" y="T3"/>
                </a:cxn>
                <a:cxn ang="0">
                  <a:pos x="T4" y="T5"/>
                </a:cxn>
              </a:cxnLst>
              <a:rect l="0" t="0" r="r" b="b"/>
              <a:pathLst>
                <a:path w="716" h="280">
                  <a:moveTo>
                    <a:pt x="0" y="280"/>
                  </a:moveTo>
                  <a:cubicBezTo>
                    <a:pt x="53" y="117"/>
                    <a:pt x="193" y="0"/>
                    <a:pt x="358" y="0"/>
                  </a:cubicBezTo>
                  <a:cubicBezTo>
                    <a:pt x="524" y="0"/>
                    <a:pt x="664" y="117"/>
                    <a:pt x="716" y="28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802">
              <a:extLst>
                <a:ext uri="{FF2B5EF4-FFF2-40B4-BE49-F238E27FC236}">
                  <a16:creationId xmlns:a16="http://schemas.microsoft.com/office/drawing/2014/main" id="{DAD9B674-89F5-4C2E-51F2-7D46689CD3D7}"/>
                </a:ext>
              </a:extLst>
            </p:cNvPr>
            <p:cNvSpPr>
              <a:spLocks/>
            </p:cNvSpPr>
            <p:nvPr/>
          </p:nvSpPr>
          <p:spPr bwMode="auto">
            <a:xfrm>
              <a:off x="6280151" y="2878138"/>
              <a:ext cx="555625" cy="122238"/>
            </a:xfrm>
            <a:custGeom>
              <a:avLst/>
              <a:gdLst>
                <a:gd name="T0" fmla="*/ 17 w 1094"/>
                <a:gd name="T1" fmla="*/ 100 h 242"/>
                <a:gd name="T2" fmla="*/ 533 w 1094"/>
                <a:gd name="T3" fmla="*/ 2 h 242"/>
                <a:gd name="T4" fmla="*/ 562 w 1094"/>
                <a:gd name="T5" fmla="*/ 2 h 242"/>
                <a:gd name="T6" fmla="*/ 1078 w 1094"/>
                <a:gd name="T7" fmla="*/ 100 h 242"/>
                <a:gd name="T8" fmla="*/ 1078 w 1094"/>
                <a:gd name="T9" fmla="*/ 135 h 242"/>
                <a:gd name="T10" fmla="*/ 564 w 1094"/>
                <a:gd name="T11" fmla="*/ 240 h 242"/>
                <a:gd name="T12" fmla="*/ 531 w 1094"/>
                <a:gd name="T13" fmla="*/ 240 h 242"/>
                <a:gd name="T14" fmla="*/ 17 w 1094"/>
                <a:gd name="T15" fmla="*/ 135 h 242"/>
                <a:gd name="T16" fmla="*/ 17 w 1094"/>
                <a:gd name="T17"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242">
                  <a:moveTo>
                    <a:pt x="17" y="100"/>
                  </a:moveTo>
                  <a:lnTo>
                    <a:pt x="533" y="2"/>
                  </a:lnTo>
                  <a:cubicBezTo>
                    <a:pt x="542" y="0"/>
                    <a:pt x="552" y="0"/>
                    <a:pt x="562" y="2"/>
                  </a:cubicBezTo>
                  <a:lnTo>
                    <a:pt x="1078" y="100"/>
                  </a:lnTo>
                  <a:cubicBezTo>
                    <a:pt x="1094" y="105"/>
                    <a:pt x="1094" y="130"/>
                    <a:pt x="1078" y="135"/>
                  </a:cubicBezTo>
                  <a:lnTo>
                    <a:pt x="564" y="240"/>
                  </a:lnTo>
                  <a:cubicBezTo>
                    <a:pt x="553" y="242"/>
                    <a:pt x="542" y="242"/>
                    <a:pt x="531" y="240"/>
                  </a:cubicBezTo>
                  <a:lnTo>
                    <a:pt x="17" y="135"/>
                  </a:lnTo>
                  <a:cubicBezTo>
                    <a:pt x="0" y="130"/>
                    <a:pt x="1" y="105"/>
                    <a:pt x="17" y="100"/>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804">
              <a:extLst>
                <a:ext uri="{FF2B5EF4-FFF2-40B4-BE49-F238E27FC236}">
                  <a16:creationId xmlns:a16="http://schemas.microsoft.com/office/drawing/2014/main" id="{A5643E8D-2517-55E9-6FCB-BBDD3FA1A75F}"/>
                </a:ext>
              </a:extLst>
            </p:cNvPr>
            <p:cNvSpPr>
              <a:spLocks/>
            </p:cNvSpPr>
            <p:nvPr/>
          </p:nvSpPr>
          <p:spPr bwMode="auto">
            <a:xfrm>
              <a:off x="6280151" y="2878138"/>
              <a:ext cx="555625" cy="122238"/>
            </a:xfrm>
            <a:custGeom>
              <a:avLst/>
              <a:gdLst>
                <a:gd name="T0" fmla="*/ 562 w 1094"/>
                <a:gd name="T1" fmla="*/ 2 h 242"/>
                <a:gd name="T2" fmla="*/ 1078 w 1094"/>
                <a:gd name="T3" fmla="*/ 100 h 242"/>
                <a:gd name="T4" fmla="*/ 1078 w 1094"/>
                <a:gd name="T5" fmla="*/ 135 h 242"/>
                <a:gd name="T6" fmla="*/ 564 w 1094"/>
                <a:gd name="T7" fmla="*/ 240 h 242"/>
                <a:gd name="T8" fmla="*/ 531 w 1094"/>
                <a:gd name="T9" fmla="*/ 240 h 242"/>
                <a:gd name="T10" fmla="*/ 17 w 1094"/>
                <a:gd name="T11" fmla="*/ 135 h 242"/>
                <a:gd name="T12" fmla="*/ 17 w 1094"/>
                <a:gd name="T13" fmla="*/ 100 h 242"/>
                <a:gd name="T14" fmla="*/ 533 w 1094"/>
                <a:gd name="T15" fmla="*/ 2 h 242"/>
                <a:gd name="T16" fmla="*/ 562 w 1094"/>
                <a:gd name="T17" fmla="*/ 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242">
                  <a:moveTo>
                    <a:pt x="562" y="2"/>
                  </a:moveTo>
                  <a:lnTo>
                    <a:pt x="1078" y="100"/>
                  </a:lnTo>
                  <a:cubicBezTo>
                    <a:pt x="1094" y="105"/>
                    <a:pt x="1094" y="130"/>
                    <a:pt x="1078" y="135"/>
                  </a:cubicBezTo>
                  <a:lnTo>
                    <a:pt x="564" y="240"/>
                  </a:lnTo>
                  <a:cubicBezTo>
                    <a:pt x="553" y="242"/>
                    <a:pt x="542" y="242"/>
                    <a:pt x="531" y="240"/>
                  </a:cubicBezTo>
                  <a:lnTo>
                    <a:pt x="17" y="135"/>
                  </a:lnTo>
                  <a:cubicBezTo>
                    <a:pt x="0" y="130"/>
                    <a:pt x="1" y="105"/>
                    <a:pt x="17" y="100"/>
                  </a:cubicBezTo>
                  <a:lnTo>
                    <a:pt x="533" y="2"/>
                  </a:lnTo>
                  <a:cubicBezTo>
                    <a:pt x="542" y="0"/>
                    <a:pt x="552" y="0"/>
                    <a:pt x="562" y="2"/>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2" name="Award3" descr="{&quot;Key&quot;:&quot;POWER_USER_SHAPE_ICON&quot;,&quot;Value&quot;:&quot;POWER_USER_SHAPE_ICON_STYLE_1&quot;}">
            <a:extLst>
              <a:ext uri="{FF2B5EF4-FFF2-40B4-BE49-F238E27FC236}">
                <a16:creationId xmlns:a16="http://schemas.microsoft.com/office/drawing/2014/main" id="{2AF7907E-1F53-22AD-5098-1CFE07E3D22D}"/>
              </a:ext>
            </a:extLst>
          </p:cNvPr>
          <p:cNvGrpSpPr>
            <a:grpSpLocks noChangeAspect="1"/>
          </p:cNvGrpSpPr>
          <p:nvPr/>
        </p:nvGrpSpPr>
        <p:grpSpPr>
          <a:xfrm>
            <a:off x="2470781" y="1911090"/>
            <a:ext cx="582009" cy="762000"/>
            <a:chOff x="4316413" y="1254126"/>
            <a:chExt cx="153988" cy="201612"/>
          </a:xfrm>
          <a:solidFill>
            <a:schemeClr val="bg1"/>
          </a:solidFill>
        </p:grpSpPr>
        <p:sp>
          <p:nvSpPr>
            <p:cNvPr id="73" name="Freeform 311">
              <a:extLst>
                <a:ext uri="{FF2B5EF4-FFF2-40B4-BE49-F238E27FC236}">
                  <a16:creationId xmlns:a16="http://schemas.microsoft.com/office/drawing/2014/main" id="{6722128C-795E-8B6D-BBEC-23D2CAEE365F}"/>
                </a:ext>
              </a:extLst>
            </p:cNvPr>
            <p:cNvSpPr>
              <a:spLocks noEditPoints="1"/>
            </p:cNvSpPr>
            <p:nvPr/>
          </p:nvSpPr>
          <p:spPr bwMode="auto">
            <a:xfrm>
              <a:off x="4316413" y="1254126"/>
              <a:ext cx="153988" cy="153988"/>
            </a:xfrm>
            <a:custGeom>
              <a:avLst/>
              <a:gdLst>
                <a:gd name="T0" fmla="*/ 2113 w 4226"/>
                <a:gd name="T1" fmla="*/ 200 h 4226"/>
                <a:gd name="T2" fmla="*/ 200 w 4226"/>
                <a:gd name="T3" fmla="*/ 2113 h 4226"/>
                <a:gd name="T4" fmla="*/ 2113 w 4226"/>
                <a:gd name="T5" fmla="*/ 4026 h 4226"/>
                <a:gd name="T6" fmla="*/ 4026 w 4226"/>
                <a:gd name="T7" fmla="*/ 2113 h 4226"/>
                <a:gd name="T8" fmla="*/ 2113 w 4226"/>
                <a:gd name="T9" fmla="*/ 200 h 4226"/>
                <a:gd name="T10" fmla="*/ 2113 w 4226"/>
                <a:gd name="T11" fmla="*/ 4226 h 4226"/>
                <a:gd name="T12" fmla="*/ 0 w 4226"/>
                <a:gd name="T13" fmla="*/ 2113 h 4226"/>
                <a:gd name="T14" fmla="*/ 2113 w 4226"/>
                <a:gd name="T15" fmla="*/ 0 h 4226"/>
                <a:gd name="T16" fmla="*/ 4226 w 4226"/>
                <a:gd name="T17" fmla="*/ 2113 h 4226"/>
                <a:gd name="T18" fmla="*/ 2113 w 4226"/>
                <a:gd name="T19" fmla="*/ 4226 h 4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26" h="4226">
                  <a:moveTo>
                    <a:pt x="2113" y="200"/>
                  </a:moveTo>
                  <a:cubicBezTo>
                    <a:pt x="1058" y="200"/>
                    <a:pt x="200" y="1058"/>
                    <a:pt x="200" y="2113"/>
                  </a:cubicBezTo>
                  <a:cubicBezTo>
                    <a:pt x="200" y="3168"/>
                    <a:pt x="1058" y="4026"/>
                    <a:pt x="2113" y="4026"/>
                  </a:cubicBezTo>
                  <a:cubicBezTo>
                    <a:pt x="3168" y="4026"/>
                    <a:pt x="4026" y="3168"/>
                    <a:pt x="4026" y="2113"/>
                  </a:cubicBezTo>
                  <a:cubicBezTo>
                    <a:pt x="4026" y="1058"/>
                    <a:pt x="3168" y="200"/>
                    <a:pt x="2113" y="200"/>
                  </a:cubicBezTo>
                  <a:close/>
                  <a:moveTo>
                    <a:pt x="2113" y="4226"/>
                  </a:moveTo>
                  <a:cubicBezTo>
                    <a:pt x="948" y="4226"/>
                    <a:pt x="0" y="3279"/>
                    <a:pt x="0" y="2113"/>
                  </a:cubicBezTo>
                  <a:cubicBezTo>
                    <a:pt x="0" y="949"/>
                    <a:pt x="948" y="0"/>
                    <a:pt x="2113" y="0"/>
                  </a:cubicBezTo>
                  <a:cubicBezTo>
                    <a:pt x="3278" y="0"/>
                    <a:pt x="4226" y="949"/>
                    <a:pt x="4226" y="2113"/>
                  </a:cubicBezTo>
                  <a:cubicBezTo>
                    <a:pt x="4226" y="3279"/>
                    <a:pt x="3278" y="4226"/>
                    <a:pt x="2113" y="42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312">
              <a:extLst>
                <a:ext uri="{FF2B5EF4-FFF2-40B4-BE49-F238E27FC236}">
                  <a16:creationId xmlns:a16="http://schemas.microsoft.com/office/drawing/2014/main" id="{7DD994B8-EA69-98E8-3056-5A3FCEC4A94E}"/>
                </a:ext>
              </a:extLst>
            </p:cNvPr>
            <p:cNvSpPr>
              <a:spLocks noEditPoints="1"/>
            </p:cNvSpPr>
            <p:nvPr/>
          </p:nvSpPr>
          <p:spPr bwMode="auto">
            <a:xfrm>
              <a:off x="4443413" y="1336676"/>
              <a:ext cx="7938" cy="9525"/>
            </a:xfrm>
            <a:custGeom>
              <a:avLst/>
              <a:gdLst>
                <a:gd name="T0" fmla="*/ 15 w 220"/>
                <a:gd name="T1" fmla="*/ 114 h 235"/>
                <a:gd name="T2" fmla="*/ 16 w 220"/>
                <a:gd name="T3" fmla="*/ 128 h 235"/>
                <a:gd name="T4" fmla="*/ 15 w 220"/>
                <a:gd name="T5" fmla="*/ 114 h 235"/>
                <a:gd name="T6" fmla="*/ 110 w 220"/>
                <a:gd name="T7" fmla="*/ 235 h 235"/>
                <a:gd name="T8" fmla="*/ 89 w 220"/>
                <a:gd name="T9" fmla="*/ 233 h 235"/>
                <a:gd name="T10" fmla="*/ 12 w 220"/>
                <a:gd name="T11" fmla="*/ 114 h 235"/>
                <a:gd name="T12" fmla="*/ 16 w 220"/>
                <a:gd name="T13" fmla="*/ 98 h 235"/>
                <a:gd name="T14" fmla="*/ 16 w 220"/>
                <a:gd name="T15" fmla="*/ 95 h 235"/>
                <a:gd name="T16" fmla="*/ 125 w 220"/>
                <a:gd name="T17" fmla="*/ 6 h 235"/>
                <a:gd name="T18" fmla="*/ 215 w 220"/>
                <a:gd name="T19" fmla="*/ 114 h 235"/>
                <a:gd name="T20" fmla="*/ 215 w 220"/>
                <a:gd name="T21" fmla="*/ 117 h 235"/>
                <a:gd name="T22" fmla="*/ 213 w 220"/>
                <a:gd name="T23" fmla="*/ 140 h 235"/>
                <a:gd name="T24" fmla="*/ 203 w 220"/>
                <a:gd name="T25" fmla="*/ 171 h 235"/>
                <a:gd name="T26" fmla="*/ 110 w 220"/>
                <a:gd name="T2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0" h="235">
                  <a:moveTo>
                    <a:pt x="15" y="114"/>
                  </a:moveTo>
                  <a:cubicBezTo>
                    <a:pt x="15" y="118"/>
                    <a:pt x="15" y="123"/>
                    <a:pt x="16" y="128"/>
                  </a:cubicBezTo>
                  <a:cubicBezTo>
                    <a:pt x="15" y="124"/>
                    <a:pt x="15" y="119"/>
                    <a:pt x="15" y="114"/>
                  </a:cubicBezTo>
                  <a:close/>
                  <a:moveTo>
                    <a:pt x="110" y="235"/>
                  </a:moveTo>
                  <a:cubicBezTo>
                    <a:pt x="103" y="235"/>
                    <a:pt x="96" y="235"/>
                    <a:pt x="89" y="233"/>
                  </a:cubicBezTo>
                  <a:cubicBezTo>
                    <a:pt x="35" y="222"/>
                    <a:pt x="0" y="168"/>
                    <a:pt x="12" y="114"/>
                  </a:cubicBezTo>
                  <a:cubicBezTo>
                    <a:pt x="13" y="109"/>
                    <a:pt x="14" y="103"/>
                    <a:pt x="16" y="98"/>
                  </a:cubicBezTo>
                  <a:cubicBezTo>
                    <a:pt x="16" y="97"/>
                    <a:pt x="16" y="96"/>
                    <a:pt x="16" y="95"/>
                  </a:cubicBezTo>
                  <a:cubicBezTo>
                    <a:pt x="21" y="40"/>
                    <a:pt x="70" y="0"/>
                    <a:pt x="125" y="6"/>
                  </a:cubicBezTo>
                  <a:cubicBezTo>
                    <a:pt x="180" y="11"/>
                    <a:pt x="220" y="60"/>
                    <a:pt x="215" y="114"/>
                  </a:cubicBezTo>
                  <a:cubicBezTo>
                    <a:pt x="215" y="115"/>
                    <a:pt x="215" y="116"/>
                    <a:pt x="215" y="117"/>
                  </a:cubicBezTo>
                  <a:cubicBezTo>
                    <a:pt x="215" y="124"/>
                    <a:pt x="214" y="131"/>
                    <a:pt x="213" y="140"/>
                  </a:cubicBezTo>
                  <a:cubicBezTo>
                    <a:pt x="211" y="151"/>
                    <a:pt x="208" y="162"/>
                    <a:pt x="203" y="171"/>
                  </a:cubicBezTo>
                  <a:cubicBezTo>
                    <a:pt x="187" y="210"/>
                    <a:pt x="151" y="235"/>
                    <a:pt x="110"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13">
              <a:extLst>
                <a:ext uri="{FF2B5EF4-FFF2-40B4-BE49-F238E27FC236}">
                  <a16:creationId xmlns:a16="http://schemas.microsoft.com/office/drawing/2014/main" id="{894BFA39-561B-091B-2169-3380F4C31910}"/>
                </a:ext>
              </a:extLst>
            </p:cNvPr>
            <p:cNvSpPr>
              <a:spLocks/>
            </p:cNvSpPr>
            <p:nvPr/>
          </p:nvSpPr>
          <p:spPr bwMode="auto">
            <a:xfrm>
              <a:off x="4333876" y="1271588"/>
              <a:ext cx="117475" cy="117475"/>
            </a:xfrm>
            <a:custGeom>
              <a:avLst/>
              <a:gdLst>
                <a:gd name="T0" fmla="*/ 1621 w 3234"/>
                <a:gd name="T1" fmla="*/ 3243 h 3243"/>
                <a:gd name="T2" fmla="*/ 0 w 3234"/>
                <a:gd name="T3" fmla="*/ 1621 h 3243"/>
                <a:gd name="T4" fmla="*/ 1621 w 3234"/>
                <a:gd name="T5" fmla="*/ 0 h 3243"/>
                <a:gd name="T6" fmla="*/ 2689 w 3234"/>
                <a:gd name="T7" fmla="*/ 401 h 3243"/>
                <a:gd name="T8" fmla="*/ 3226 w 3234"/>
                <a:gd name="T9" fmla="*/ 1393 h 3243"/>
                <a:gd name="T10" fmla="*/ 3141 w 3234"/>
                <a:gd name="T11" fmla="*/ 1505 h 3243"/>
                <a:gd name="T12" fmla="*/ 3028 w 3234"/>
                <a:gd name="T13" fmla="*/ 1421 h 3243"/>
                <a:gd name="T14" fmla="*/ 1621 w 3234"/>
                <a:gd name="T15" fmla="*/ 200 h 3243"/>
                <a:gd name="T16" fmla="*/ 200 w 3234"/>
                <a:gd name="T17" fmla="*/ 1621 h 3243"/>
                <a:gd name="T18" fmla="*/ 1621 w 3234"/>
                <a:gd name="T19" fmla="*/ 3042 h 3243"/>
                <a:gd name="T20" fmla="*/ 2858 w 3234"/>
                <a:gd name="T21" fmla="*/ 2322 h 3243"/>
                <a:gd name="T22" fmla="*/ 2994 w 3234"/>
                <a:gd name="T23" fmla="*/ 2284 h 3243"/>
                <a:gd name="T24" fmla="*/ 3032 w 3234"/>
                <a:gd name="T25" fmla="*/ 2421 h 3243"/>
                <a:gd name="T26" fmla="*/ 1621 w 3234"/>
                <a:gd name="T27" fmla="*/ 3243 h 3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4" h="3243">
                  <a:moveTo>
                    <a:pt x="1621" y="3243"/>
                  </a:moveTo>
                  <a:cubicBezTo>
                    <a:pt x="727" y="3243"/>
                    <a:pt x="0" y="2515"/>
                    <a:pt x="0" y="1621"/>
                  </a:cubicBezTo>
                  <a:cubicBezTo>
                    <a:pt x="0" y="727"/>
                    <a:pt x="727" y="0"/>
                    <a:pt x="1621" y="0"/>
                  </a:cubicBezTo>
                  <a:cubicBezTo>
                    <a:pt x="2014" y="0"/>
                    <a:pt x="2393" y="142"/>
                    <a:pt x="2689" y="401"/>
                  </a:cubicBezTo>
                  <a:cubicBezTo>
                    <a:pt x="2981" y="657"/>
                    <a:pt x="3172" y="1010"/>
                    <a:pt x="3226" y="1393"/>
                  </a:cubicBezTo>
                  <a:cubicBezTo>
                    <a:pt x="3234" y="1448"/>
                    <a:pt x="3196" y="1498"/>
                    <a:pt x="3141" y="1505"/>
                  </a:cubicBezTo>
                  <a:cubicBezTo>
                    <a:pt x="3087" y="1514"/>
                    <a:pt x="3036" y="1475"/>
                    <a:pt x="3028" y="1421"/>
                  </a:cubicBezTo>
                  <a:cubicBezTo>
                    <a:pt x="2930" y="725"/>
                    <a:pt x="2325" y="200"/>
                    <a:pt x="1621" y="200"/>
                  </a:cubicBezTo>
                  <a:cubicBezTo>
                    <a:pt x="837" y="200"/>
                    <a:pt x="200" y="837"/>
                    <a:pt x="200" y="1621"/>
                  </a:cubicBezTo>
                  <a:cubicBezTo>
                    <a:pt x="200" y="2405"/>
                    <a:pt x="837" y="3042"/>
                    <a:pt x="1621" y="3042"/>
                  </a:cubicBezTo>
                  <a:cubicBezTo>
                    <a:pt x="2131" y="3042"/>
                    <a:pt x="2605" y="2766"/>
                    <a:pt x="2858" y="2322"/>
                  </a:cubicBezTo>
                  <a:cubicBezTo>
                    <a:pt x="2885" y="2274"/>
                    <a:pt x="2946" y="2257"/>
                    <a:pt x="2994" y="2284"/>
                  </a:cubicBezTo>
                  <a:cubicBezTo>
                    <a:pt x="3042" y="2311"/>
                    <a:pt x="3059" y="2373"/>
                    <a:pt x="3032" y="2421"/>
                  </a:cubicBezTo>
                  <a:cubicBezTo>
                    <a:pt x="2744" y="2927"/>
                    <a:pt x="2203" y="3243"/>
                    <a:pt x="1621" y="324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14">
              <a:extLst>
                <a:ext uri="{FF2B5EF4-FFF2-40B4-BE49-F238E27FC236}">
                  <a16:creationId xmlns:a16="http://schemas.microsoft.com/office/drawing/2014/main" id="{D467F9E4-31AD-A770-70C9-0E08F90DA26C}"/>
                </a:ext>
              </a:extLst>
            </p:cNvPr>
            <p:cNvSpPr>
              <a:spLocks noEditPoints="1"/>
            </p:cNvSpPr>
            <p:nvPr/>
          </p:nvSpPr>
          <p:spPr bwMode="auto">
            <a:xfrm>
              <a:off x="4359276" y="1295401"/>
              <a:ext cx="66675" cy="63500"/>
            </a:xfrm>
            <a:custGeom>
              <a:avLst/>
              <a:gdLst>
                <a:gd name="T0" fmla="*/ 913 w 1826"/>
                <a:gd name="T1" fmla="*/ 1271 h 1739"/>
                <a:gd name="T2" fmla="*/ 960 w 1826"/>
                <a:gd name="T3" fmla="*/ 1282 h 1739"/>
                <a:gd name="T4" fmla="*/ 1278 w 1826"/>
                <a:gd name="T5" fmla="*/ 1450 h 1739"/>
                <a:gd name="T6" fmla="*/ 1217 w 1826"/>
                <a:gd name="T7" fmla="*/ 1095 h 1739"/>
                <a:gd name="T8" fmla="*/ 1246 w 1826"/>
                <a:gd name="T9" fmla="*/ 1007 h 1739"/>
                <a:gd name="T10" fmla="*/ 1504 w 1826"/>
                <a:gd name="T11" fmla="*/ 755 h 1739"/>
                <a:gd name="T12" fmla="*/ 1148 w 1826"/>
                <a:gd name="T13" fmla="*/ 704 h 1739"/>
                <a:gd name="T14" fmla="*/ 1072 w 1826"/>
                <a:gd name="T15" fmla="*/ 649 h 1739"/>
                <a:gd name="T16" fmla="*/ 913 w 1826"/>
                <a:gd name="T17" fmla="*/ 326 h 1739"/>
                <a:gd name="T18" fmla="*/ 754 w 1826"/>
                <a:gd name="T19" fmla="*/ 649 h 1739"/>
                <a:gd name="T20" fmla="*/ 678 w 1826"/>
                <a:gd name="T21" fmla="*/ 704 h 1739"/>
                <a:gd name="T22" fmla="*/ 322 w 1826"/>
                <a:gd name="T23" fmla="*/ 755 h 1739"/>
                <a:gd name="T24" fmla="*/ 580 w 1826"/>
                <a:gd name="T25" fmla="*/ 1007 h 1739"/>
                <a:gd name="T26" fmla="*/ 609 w 1826"/>
                <a:gd name="T27" fmla="*/ 1095 h 1739"/>
                <a:gd name="T28" fmla="*/ 548 w 1826"/>
                <a:gd name="T29" fmla="*/ 1450 h 1739"/>
                <a:gd name="T30" fmla="*/ 866 w 1826"/>
                <a:gd name="T31" fmla="*/ 1282 h 1739"/>
                <a:gd name="T32" fmla="*/ 913 w 1826"/>
                <a:gd name="T33" fmla="*/ 1271 h 1739"/>
                <a:gd name="T34" fmla="*/ 415 w 1826"/>
                <a:gd name="T35" fmla="*/ 1733 h 1739"/>
                <a:gd name="T36" fmla="*/ 356 w 1826"/>
                <a:gd name="T37" fmla="*/ 1713 h 1739"/>
                <a:gd name="T38" fmla="*/ 316 w 1826"/>
                <a:gd name="T39" fmla="*/ 1616 h 1739"/>
                <a:gd name="T40" fmla="*/ 403 w 1826"/>
                <a:gd name="T41" fmla="*/ 1113 h 1739"/>
                <a:gd name="T42" fmla="*/ 37 w 1826"/>
                <a:gd name="T43" fmla="*/ 757 h 1739"/>
                <a:gd name="T44" fmla="*/ 12 w 1826"/>
                <a:gd name="T45" fmla="*/ 654 h 1739"/>
                <a:gd name="T46" fmla="*/ 93 w 1826"/>
                <a:gd name="T47" fmla="*/ 587 h 1739"/>
                <a:gd name="T48" fmla="*/ 598 w 1826"/>
                <a:gd name="T49" fmla="*/ 513 h 1739"/>
                <a:gd name="T50" fmla="*/ 823 w 1826"/>
                <a:gd name="T51" fmla="*/ 56 h 1739"/>
                <a:gd name="T52" fmla="*/ 913 w 1826"/>
                <a:gd name="T53" fmla="*/ 0 h 1739"/>
                <a:gd name="T54" fmla="*/ 1003 w 1826"/>
                <a:gd name="T55" fmla="*/ 56 h 1739"/>
                <a:gd name="T56" fmla="*/ 1229 w 1826"/>
                <a:gd name="T57" fmla="*/ 513 h 1739"/>
                <a:gd name="T58" fmla="*/ 1733 w 1826"/>
                <a:gd name="T59" fmla="*/ 587 h 1739"/>
                <a:gd name="T60" fmla="*/ 1814 w 1826"/>
                <a:gd name="T61" fmla="*/ 654 h 1739"/>
                <a:gd name="T62" fmla="*/ 1789 w 1826"/>
                <a:gd name="T63" fmla="*/ 757 h 1739"/>
                <a:gd name="T64" fmla="*/ 1423 w 1826"/>
                <a:gd name="T65" fmla="*/ 1113 h 1739"/>
                <a:gd name="T66" fmla="*/ 1510 w 1826"/>
                <a:gd name="T67" fmla="*/ 1616 h 1739"/>
                <a:gd name="T68" fmla="*/ 1470 w 1826"/>
                <a:gd name="T69" fmla="*/ 1713 h 1739"/>
                <a:gd name="T70" fmla="*/ 1365 w 1826"/>
                <a:gd name="T71" fmla="*/ 1721 h 1739"/>
                <a:gd name="T72" fmla="*/ 913 w 1826"/>
                <a:gd name="T73" fmla="*/ 1484 h 1739"/>
                <a:gd name="T74" fmla="*/ 462 w 1826"/>
                <a:gd name="T75" fmla="*/ 1721 h 1739"/>
                <a:gd name="T76" fmla="*/ 415 w 1826"/>
                <a:gd name="T77" fmla="*/ 1733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26" h="1739">
                  <a:moveTo>
                    <a:pt x="913" y="1271"/>
                  </a:moveTo>
                  <a:cubicBezTo>
                    <a:pt x="929" y="1271"/>
                    <a:pt x="945" y="1275"/>
                    <a:pt x="960" y="1282"/>
                  </a:cubicBezTo>
                  <a:lnTo>
                    <a:pt x="1278" y="1450"/>
                  </a:lnTo>
                  <a:lnTo>
                    <a:pt x="1217" y="1095"/>
                  </a:lnTo>
                  <a:cubicBezTo>
                    <a:pt x="1212" y="1063"/>
                    <a:pt x="1223" y="1029"/>
                    <a:pt x="1246" y="1007"/>
                  </a:cubicBezTo>
                  <a:lnTo>
                    <a:pt x="1504" y="755"/>
                  </a:lnTo>
                  <a:lnTo>
                    <a:pt x="1148" y="704"/>
                  </a:lnTo>
                  <a:cubicBezTo>
                    <a:pt x="1115" y="699"/>
                    <a:pt x="1087" y="679"/>
                    <a:pt x="1072" y="649"/>
                  </a:cubicBezTo>
                  <a:lnTo>
                    <a:pt x="913" y="326"/>
                  </a:lnTo>
                  <a:lnTo>
                    <a:pt x="754" y="649"/>
                  </a:lnTo>
                  <a:cubicBezTo>
                    <a:pt x="739" y="679"/>
                    <a:pt x="711" y="699"/>
                    <a:pt x="678" y="704"/>
                  </a:cubicBezTo>
                  <a:lnTo>
                    <a:pt x="322" y="755"/>
                  </a:lnTo>
                  <a:lnTo>
                    <a:pt x="580" y="1007"/>
                  </a:lnTo>
                  <a:cubicBezTo>
                    <a:pt x="604" y="1029"/>
                    <a:pt x="614" y="1063"/>
                    <a:pt x="609" y="1095"/>
                  </a:cubicBezTo>
                  <a:lnTo>
                    <a:pt x="548" y="1450"/>
                  </a:lnTo>
                  <a:lnTo>
                    <a:pt x="866" y="1282"/>
                  </a:lnTo>
                  <a:cubicBezTo>
                    <a:pt x="881" y="1275"/>
                    <a:pt x="897" y="1271"/>
                    <a:pt x="913" y="1271"/>
                  </a:cubicBezTo>
                  <a:close/>
                  <a:moveTo>
                    <a:pt x="415" y="1733"/>
                  </a:moveTo>
                  <a:cubicBezTo>
                    <a:pt x="394" y="1733"/>
                    <a:pt x="374" y="1727"/>
                    <a:pt x="356" y="1713"/>
                  </a:cubicBezTo>
                  <a:cubicBezTo>
                    <a:pt x="325" y="1691"/>
                    <a:pt x="310" y="1653"/>
                    <a:pt x="316" y="1616"/>
                  </a:cubicBezTo>
                  <a:lnTo>
                    <a:pt x="403" y="1113"/>
                  </a:lnTo>
                  <a:lnTo>
                    <a:pt x="37" y="757"/>
                  </a:lnTo>
                  <a:cubicBezTo>
                    <a:pt x="10" y="730"/>
                    <a:pt x="0" y="691"/>
                    <a:pt x="12" y="654"/>
                  </a:cubicBezTo>
                  <a:cubicBezTo>
                    <a:pt x="24" y="619"/>
                    <a:pt x="55" y="592"/>
                    <a:pt x="93" y="587"/>
                  </a:cubicBezTo>
                  <a:lnTo>
                    <a:pt x="598" y="513"/>
                  </a:lnTo>
                  <a:lnTo>
                    <a:pt x="823" y="56"/>
                  </a:lnTo>
                  <a:cubicBezTo>
                    <a:pt x="840" y="21"/>
                    <a:pt x="875" y="0"/>
                    <a:pt x="913" y="0"/>
                  </a:cubicBezTo>
                  <a:cubicBezTo>
                    <a:pt x="951" y="0"/>
                    <a:pt x="986" y="21"/>
                    <a:pt x="1003" y="56"/>
                  </a:cubicBezTo>
                  <a:lnTo>
                    <a:pt x="1229" y="513"/>
                  </a:lnTo>
                  <a:lnTo>
                    <a:pt x="1733" y="587"/>
                  </a:lnTo>
                  <a:cubicBezTo>
                    <a:pt x="1771" y="592"/>
                    <a:pt x="1802" y="619"/>
                    <a:pt x="1814" y="654"/>
                  </a:cubicBezTo>
                  <a:cubicBezTo>
                    <a:pt x="1826" y="691"/>
                    <a:pt x="1816" y="730"/>
                    <a:pt x="1789" y="757"/>
                  </a:cubicBezTo>
                  <a:lnTo>
                    <a:pt x="1423" y="1113"/>
                  </a:lnTo>
                  <a:lnTo>
                    <a:pt x="1510" y="1616"/>
                  </a:lnTo>
                  <a:cubicBezTo>
                    <a:pt x="1516" y="1653"/>
                    <a:pt x="1501" y="1691"/>
                    <a:pt x="1470" y="1713"/>
                  </a:cubicBezTo>
                  <a:cubicBezTo>
                    <a:pt x="1439" y="1736"/>
                    <a:pt x="1398" y="1739"/>
                    <a:pt x="1365" y="1721"/>
                  </a:cubicBezTo>
                  <a:lnTo>
                    <a:pt x="913" y="1484"/>
                  </a:lnTo>
                  <a:lnTo>
                    <a:pt x="462" y="1721"/>
                  </a:lnTo>
                  <a:cubicBezTo>
                    <a:pt x="447" y="1729"/>
                    <a:pt x="431" y="1733"/>
                    <a:pt x="415" y="17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15">
              <a:extLst>
                <a:ext uri="{FF2B5EF4-FFF2-40B4-BE49-F238E27FC236}">
                  <a16:creationId xmlns:a16="http://schemas.microsoft.com/office/drawing/2014/main" id="{71D24B6F-072F-0E9B-6B05-C74040460423}"/>
                </a:ext>
              </a:extLst>
            </p:cNvPr>
            <p:cNvSpPr>
              <a:spLocks/>
            </p:cNvSpPr>
            <p:nvPr/>
          </p:nvSpPr>
          <p:spPr bwMode="auto">
            <a:xfrm>
              <a:off x="4346576" y="1389063"/>
              <a:ext cx="90488" cy="66675"/>
            </a:xfrm>
            <a:custGeom>
              <a:avLst/>
              <a:gdLst>
                <a:gd name="T0" fmla="*/ 2381 w 2481"/>
                <a:gd name="T1" fmla="*/ 1819 h 1819"/>
                <a:gd name="T2" fmla="*/ 2326 w 2481"/>
                <a:gd name="T3" fmla="*/ 1802 h 1819"/>
                <a:gd name="T4" fmla="*/ 1231 w 2481"/>
                <a:gd name="T5" fmla="*/ 1085 h 1819"/>
                <a:gd name="T6" fmla="*/ 156 w 2481"/>
                <a:gd name="T7" fmla="*/ 1796 h 1819"/>
                <a:gd name="T8" fmla="*/ 53 w 2481"/>
                <a:gd name="T9" fmla="*/ 1801 h 1819"/>
                <a:gd name="T10" fmla="*/ 0 w 2481"/>
                <a:gd name="T11" fmla="*/ 1713 h 1819"/>
                <a:gd name="T12" fmla="*/ 3 w 2481"/>
                <a:gd name="T13" fmla="*/ 100 h 1819"/>
                <a:gd name="T14" fmla="*/ 103 w 2481"/>
                <a:gd name="T15" fmla="*/ 0 h 1819"/>
                <a:gd name="T16" fmla="*/ 103 w 2481"/>
                <a:gd name="T17" fmla="*/ 0 h 1819"/>
                <a:gd name="T18" fmla="*/ 203 w 2481"/>
                <a:gd name="T19" fmla="*/ 101 h 1819"/>
                <a:gd name="T20" fmla="*/ 201 w 2481"/>
                <a:gd name="T21" fmla="*/ 1526 h 1819"/>
                <a:gd name="T22" fmla="*/ 1175 w 2481"/>
                <a:gd name="T23" fmla="*/ 882 h 1819"/>
                <a:gd name="T24" fmla="*/ 1285 w 2481"/>
                <a:gd name="T25" fmla="*/ 881 h 1819"/>
                <a:gd name="T26" fmla="*/ 2281 w 2481"/>
                <a:gd name="T27" fmla="*/ 1534 h 1819"/>
                <a:gd name="T28" fmla="*/ 2281 w 2481"/>
                <a:gd name="T29" fmla="*/ 140 h 1819"/>
                <a:gd name="T30" fmla="*/ 2381 w 2481"/>
                <a:gd name="T31" fmla="*/ 41 h 1819"/>
                <a:gd name="T32" fmla="*/ 2481 w 2481"/>
                <a:gd name="T33" fmla="*/ 140 h 1819"/>
                <a:gd name="T34" fmla="*/ 2481 w 2481"/>
                <a:gd name="T35" fmla="*/ 1718 h 1819"/>
                <a:gd name="T36" fmla="*/ 2428 w 2481"/>
                <a:gd name="T37" fmla="*/ 1807 h 1819"/>
                <a:gd name="T38" fmla="*/ 2381 w 2481"/>
                <a:gd name="T39" fmla="*/ 1819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81" h="1819">
                  <a:moveTo>
                    <a:pt x="2381" y="1819"/>
                  </a:moveTo>
                  <a:cubicBezTo>
                    <a:pt x="2361" y="1819"/>
                    <a:pt x="2342" y="1813"/>
                    <a:pt x="2326" y="1802"/>
                  </a:cubicBezTo>
                  <a:lnTo>
                    <a:pt x="1231" y="1085"/>
                  </a:lnTo>
                  <a:lnTo>
                    <a:pt x="156" y="1796"/>
                  </a:lnTo>
                  <a:cubicBezTo>
                    <a:pt x="125" y="1817"/>
                    <a:pt x="85" y="1819"/>
                    <a:pt x="53" y="1801"/>
                  </a:cubicBezTo>
                  <a:cubicBezTo>
                    <a:pt x="20" y="1784"/>
                    <a:pt x="0" y="1749"/>
                    <a:pt x="0" y="1713"/>
                  </a:cubicBezTo>
                  <a:lnTo>
                    <a:pt x="3" y="100"/>
                  </a:lnTo>
                  <a:cubicBezTo>
                    <a:pt x="3" y="44"/>
                    <a:pt x="48" y="0"/>
                    <a:pt x="103" y="0"/>
                  </a:cubicBezTo>
                  <a:lnTo>
                    <a:pt x="103" y="0"/>
                  </a:lnTo>
                  <a:cubicBezTo>
                    <a:pt x="158" y="0"/>
                    <a:pt x="203" y="45"/>
                    <a:pt x="203" y="101"/>
                  </a:cubicBezTo>
                  <a:lnTo>
                    <a:pt x="201" y="1526"/>
                  </a:lnTo>
                  <a:lnTo>
                    <a:pt x="1175" y="882"/>
                  </a:lnTo>
                  <a:cubicBezTo>
                    <a:pt x="1208" y="860"/>
                    <a:pt x="1252" y="860"/>
                    <a:pt x="1285" y="881"/>
                  </a:cubicBezTo>
                  <a:lnTo>
                    <a:pt x="2281" y="1534"/>
                  </a:lnTo>
                  <a:lnTo>
                    <a:pt x="2281" y="140"/>
                  </a:lnTo>
                  <a:cubicBezTo>
                    <a:pt x="2281" y="85"/>
                    <a:pt x="2325" y="41"/>
                    <a:pt x="2381" y="41"/>
                  </a:cubicBezTo>
                  <a:cubicBezTo>
                    <a:pt x="2436" y="41"/>
                    <a:pt x="2481" y="85"/>
                    <a:pt x="2481" y="140"/>
                  </a:cubicBezTo>
                  <a:lnTo>
                    <a:pt x="2481" y="1718"/>
                  </a:lnTo>
                  <a:cubicBezTo>
                    <a:pt x="2481" y="1755"/>
                    <a:pt x="2461" y="1789"/>
                    <a:pt x="2428" y="1807"/>
                  </a:cubicBezTo>
                  <a:cubicBezTo>
                    <a:pt x="2413" y="1815"/>
                    <a:pt x="2397" y="1819"/>
                    <a:pt x="2381" y="18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12480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a:xfrm>
            <a:off x="1901934" y="345180"/>
            <a:ext cx="9338273" cy="584771"/>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ar-SA" sz="2400" dirty="0" err="1">
                <a:latin typeface="Sakkal Majalla" panose="02000000000000000000" pitchFamily="2" charset="-78"/>
                <a:ea typeface="+mj-ea"/>
                <a:cs typeface="Sakkal Majalla" panose="02000000000000000000" pitchFamily="2" charset="-78"/>
                <a:sym typeface="Helvetica"/>
              </a:rPr>
              <a:t>We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will</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adopt</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our</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proven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methodology</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in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human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resource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management</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within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the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scope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of</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the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project</a:t>
            </a:r>
            <a:r>
              <a:rPr lang="ar-SA" sz="2400" dirty="0">
                <a:latin typeface="Sakkal Majalla" panose="02000000000000000000" pitchFamily="2" charset="-78"/>
                <a:ea typeface="+mj-ea"/>
                <a:cs typeface="Sakkal Majalla" panose="02000000000000000000" pitchFamily="2" charset="-78"/>
                <a:sym typeface="Helvetica"/>
              </a:rPr>
              <a:t> (1/4).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l" rtl="0"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5" name="TextBox 24">
            <a:extLst>
              <a:ext uri="{FF2B5EF4-FFF2-40B4-BE49-F238E27FC236}">
                <a16:creationId xmlns:a16="http://schemas.microsoft.com/office/drawing/2014/main" id="{296DCDB9-8791-E94B-4477-642A6C3C5EE6}"/>
              </a:ext>
            </a:extLst>
          </p:cNvPr>
          <p:cNvSpPr txBox="1"/>
          <p:nvPr/>
        </p:nvSpPr>
        <p:spPr>
          <a:xfrm flipH="1">
            <a:off x="713807" y="1136686"/>
            <a:ext cx="9132569" cy="769441"/>
          </a:xfrm>
          <a:prstGeom prst="rect">
            <a:avLst/>
          </a:prstGeom>
          <a:noFill/>
        </p:spPr>
        <p:txBody>
          <a:bodyPr wrap="square" rtlCol="0">
            <a:spAutoFit/>
          </a:bodyPr>
          <a:lstStyle/>
          <a:p>
            <a:r>
              <a:rPr lang="en-US" sz="1600" dirty="0">
                <a:solidFill>
                  <a:srgbClr val="475FAB"/>
                </a:solidFill>
                <a:latin typeface="DIN Next LT Arabic" panose="020B0503020203050203" pitchFamily="34" charset="-78"/>
                <a:cs typeface="DIN Next LT Arabic" panose="020B0503020203050203" pitchFamily="34" charset="-78"/>
              </a:rPr>
              <a:t>1.</a:t>
            </a:r>
            <a:endParaRPr lang="ar-SA" sz="1600" dirty="0">
              <a:solidFill>
                <a:srgbClr val="475FAB"/>
              </a:solidFill>
              <a:latin typeface="DIN Next LT Arabic" panose="020B0503020203050203" pitchFamily="34" charset="-78"/>
              <a:cs typeface="DIN Next LT Arabic" panose="020B0503020203050203" pitchFamily="34" charset="-78"/>
            </a:endParaRPr>
          </a:p>
          <a:p>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personnel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who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will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commence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work</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site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under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this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offer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will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operate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part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staff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team</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under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management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supervision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coordination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with</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client's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relevant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management</a:t>
            </a:r>
            <a:r>
              <a:rPr lang="ar-SA" sz="1400" dirty="0">
                <a:latin typeface="DIN Next LT Arabic" panose="020B0503020203050203" pitchFamily="34" charset="-78"/>
                <a:cs typeface="DIN Next LT Arabic" panose="020B0503020203050203" pitchFamily="34" charset="-78"/>
              </a:rPr>
              <a:t>.</a:t>
            </a: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732857" y="2136677"/>
            <a:ext cx="8176620" cy="984885"/>
          </a:xfrm>
          <a:prstGeom prst="rect">
            <a:avLst/>
          </a:prstGeom>
          <a:noFill/>
        </p:spPr>
        <p:txBody>
          <a:bodyPr wrap="square" rtlCol="0">
            <a:spAutoFit/>
          </a:bodyPr>
          <a:lstStyle/>
          <a:p>
            <a:r>
              <a:rPr lang="en-US" sz="1600" b="1" dirty="0">
                <a:solidFill>
                  <a:srgbClr val="7030A0"/>
                </a:solidFill>
                <a:latin typeface="DIN Next LT Arabic" panose="020B0503020203050203" pitchFamily="34" charset="-78"/>
                <a:cs typeface="DIN Next LT Arabic" panose="020B0503020203050203" pitchFamily="34" charset="-78"/>
              </a:rPr>
              <a:t>2.</a:t>
            </a:r>
            <a:endParaRPr lang="ar-SA" sz="1600" b="1" dirty="0">
              <a:solidFill>
                <a:srgbClr val="7030A0"/>
              </a:solidFill>
              <a:latin typeface="DIN Next LT Arabic" panose="020B0503020203050203" pitchFamily="34" charset="-78"/>
              <a:cs typeface="DIN Next LT Arabic" panose="020B0503020203050203" pitchFamily="34" charset="-78"/>
            </a:endParaRPr>
          </a:p>
          <a:p>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commits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ensuring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that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technical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staff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possess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recognized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qualifications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their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fields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specialization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well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high</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competence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that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enables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them</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execute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project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work</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with</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highest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quality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professionalism</a:t>
            </a:r>
            <a:r>
              <a:rPr lang="ar-SA" sz="1400" dirty="0">
                <a:latin typeface="DIN Next LT Arabic" panose="020B0503020203050203" pitchFamily="34" charset="-78"/>
                <a:cs typeface="DIN Next LT Arabic" panose="020B0503020203050203" pitchFamily="34" charset="-78"/>
              </a:rPr>
              <a:t>.</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732856" y="3136668"/>
            <a:ext cx="7488506" cy="769441"/>
          </a:xfrm>
          <a:prstGeom prst="rect">
            <a:avLst/>
          </a:prstGeom>
          <a:noFill/>
        </p:spPr>
        <p:txBody>
          <a:bodyPr wrap="square" rtlCol="0">
            <a:spAutoFit/>
          </a:bodyPr>
          <a:lstStyle/>
          <a:p>
            <a:r>
              <a:rPr lang="en-US" sz="1600" b="1" dirty="0">
                <a:solidFill>
                  <a:srgbClr val="5E2260"/>
                </a:solidFill>
                <a:latin typeface="DIN Next LT Arabic" panose="020B0503020203050203" pitchFamily="34" charset="-78"/>
                <a:cs typeface="DIN Next LT Arabic" panose="020B0503020203050203" pitchFamily="34" charset="-78"/>
              </a:rPr>
              <a:t>3.</a:t>
            </a:r>
          </a:p>
          <a:p>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committed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giving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priority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filling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positions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listed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brochure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Saudi</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citizens</a:t>
            </a:r>
            <a:r>
              <a:rPr lang="ar-SA" sz="1400" dirty="0">
                <a:latin typeface="DIN Next LT Arabic" panose="020B0503020203050203" pitchFamily="34" charset="-78"/>
                <a:cs typeface="DIN Next LT Arabic" panose="020B0503020203050203" pitchFamily="34" charset="-78"/>
              </a:rPr>
              <a:t>.</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732857" y="4136659"/>
            <a:ext cx="8176620" cy="1200329"/>
          </a:xfrm>
          <a:prstGeom prst="rect">
            <a:avLst/>
          </a:prstGeom>
          <a:noFill/>
        </p:spPr>
        <p:txBody>
          <a:bodyPr wrap="square" rtlCol="0">
            <a:spAutoFit/>
          </a:bodyPr>
          <a:lstStyle/>
          <a:p>
            <a:r>
              <a:rPr lang="en-US" sz="1600" b="1" dirty="0">
                <a:solidFill>
                  <a:srgbClr val="7D49C7"/>
                </a:solidFill>
                <a:latin typeface="DIN Next LT Arabic" panose="020B0503020203050203" pitchFamily="34" charset="-78"/>
                <a:cs typeface="DIN Next LT Arabic" panose="020B0503020203050203" pitchFamily="34" charset="-78"/>
              </a:rPr>
              <a:t>4.</a:t>
            </a:r>
          </a:p>
          <a:p>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client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has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right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conduct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personal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technical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interviews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with</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required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human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resources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mentioned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document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nominates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names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selects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qualifications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human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resources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client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has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right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accept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reject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candidate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without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providing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reasons</a:t>
            </a:r>
            <a:r>
              <a:rPr lang="ar-SA" sz="1400" dirty="0">
                <a:latin typeface="DIN Next LT Arabic" panose="020B0503020203050203" pitchFamily="34" charset="-78"/>
                <a:cs typeface="DIN Next LT Arabic" panose="020B0503020203050203" pitchFamily="34" charset="-78"/>
              </a:rPr>
              <a:t>.</a:t>
            </a:r>
          </a:p>
        </p:txBody>
      </p:sp>
      <p:sp>
        <p:nvSpPr>
          <p:cNvPr id="32" name="TextBox 31">
            <a:extLst>
              <a:ext uri="{FF2B5EF4-FFF2-40B4-BE49-F238E27FC236}">
                <a16:creationId xmlns:a16="http://schemas.microsoft.com/office/drawing/2014/main" id="{5D51AB3C-539D-3E63-C462-2ECE485AF5CA}"/>
              </a:ext>
            </a:extLst>
          </p:cNvPr>
          <p:cNvSpPr txBox="1"/>
          <p:nvPr/>
        </p:nvSpPr>
        <p:spPr>
          <a:xfrm flipH="1">
            <a:off x="713807" y="5323902"/>
            <a:ext cx="9132569" cy="984885"/>
          </a:xfrm>
          <a:prstGeom prst="rect">
            <a:avLst/>
          </a:prstGeom>
          <a:noFill/>
        </p:spPr>
        <p:txBody>
          <a:bodyPr wrap="square" rtlCol="0">
            <a:spAutoFit/>
          </a:bodyPr>
          <a:lstStyle/>
          <a:p>
            <a:r>
              <a:rPr lang="en-US" sz="1600" b="1" dirty="0">
                <a:solidFill>
                  <a:srgbClr val="475FAB"/>
                </a:solidFill>
                <a:latin typeface="DIN Next LT Arabic" panose="020B0503020203050203" pitchFamily="34" charset="-78"/>
                <a:cs typeface="DIN Next LT Arabic" panose="020B0503020203050203" pitchFamily="34" charset="-78"/>
              </a:rPr>
              <a:t>5.</a:t>
            </a:r>
          </a:p>
          <a:p>
            <a:r>
              <a:rPr lang="ar-SA" sz="1400" dirty="0" err="1">
                <a:latin typeface="DIN Next LT Arabic" panose="020B0503020203050203" pitchFamily="34" charset="-78"/>
                <a:cs typeface="DIN Next LT Arabic" panose="020B0503020203050203" pitchFamily="34" charset="-78"/>
              </a:rPr>
              <a:t>Employees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selected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appointed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with</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client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are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obligated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perform</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their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work</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according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instructions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person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charge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supervising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contract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with</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client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instructions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must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be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issued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within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scope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work</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outlined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our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proposal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according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job</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description</a:t>
            </a:r>
            <a:r>
              <a:rPr lang="ar-SA" sz="1400" dirty="0">
                <a:latin typeface="DIN Next LT Arabic" panose="020B0503020203050203" pitchFamily="34" charset="-78"/>
                <a:cs typeface="DIN Next LT Arabic" panose="020B0503020203050203" pitchFamily="34" charset="-78"/>
              </a:rPr>
              <a:t>.</a:t>
            </a:r>
          </a:p>
        </p:txBody>
      </p:sp>
      <p:pic>
        <p:nvPicPr>
          <p:cNvPr id="105" name="Graphic 104">
            <a:extLst>
              <a:ext uri="{FF2B5EF4-FFF2-40B4-BE49-F238E27FC236}">
                <a16:creationId xmlns:a16="http://schemas.microsoft.com/office/drawing/2014/main" id="{625E01E9-F89E-47A3-AF73-9E8F753AE22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26353" y="1735608"/>
            <a:ext cx="624299" cy="624299"/>
          </a:xfrm>
          <a:prstGeom prst="rect">
            <a:avLst/>
          </a:prstGeom>
        </p:spPr>
      </p:pic>
      <p:pic>
        <p:nvPicPr>
          <p:cNvPr id="106" name="Graphic 105">
            <a:extLst>
              <a:ext uri="{FF2B5EF4-FFF2-40B4-BE49-F238E27FC236}">
                <a16:creationId xmlns:a16="http://schemas.microsoft.com/office/drawing/2014/main" id="{C83D229C-039F-0628-5E84-A7811FCE0D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37830" y="2530789"/>
            <a:ext cx="660086" cy="660086"/>
          </a:xfrm>
          <a:prstGeom prst="rect">
            <a:avLst/>
          </a:prstGeom>
        </p:spPr>
      </p:pic>
      <p:pic>
        <p:nvPicPr>
          <p:cNvPr id="107" name="Graphic 106">
            <a:extLst>
              <a:ext uri="{FF2B5EF4-FFF2-40B4-BE49-F238E27FC236}">
                <a16:creationId xmlns:a16="http://schemas.microsoft.com/office/drawing/2014/main" id="{0F1720AA-30D2-27D3-B5A6-6E6C762132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920" y="3249875"/>
            <a:ext cx="617814" cy="617814"/>
          </a:xfrm>
          <a:prstGeom prst="rect">
            <a:avLst/>
          </a:prstGeom>
        </p:spPr>
      </p:pic>
      <p:pic>
        <p:nvPicPr>
          <p:cNvPr id="108" name="Graphic 107">
            <a:extLst>
              <a:ext uri="{FF2B5EF4-FFF2-40B4-BE49-F238E27FC236}">
                <a16:creationId xmlns:a16="http://schemas.microsoft.com/office/drawing/2014/main" id="{FC3B3855-8C9B-A9F2-C119-EB34B092CE3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8666" y="4054434"/>
            <a:ext cx="553952" cy="553952"/>
          </a:xfrm>
          <a:prstGeom prst="rect">
            <a:avLst/>
          </a:prstGeom>
        </p:spPr>
      </p:pic>
      <p:pic>
        <p:nvPicPr>
          <p:cNvPr id="109" name="Graphic 108">
            <a:extLst>
              <a:ext uri="{FF2B5EF4-FFF2-40B4-BE49-F238E27FC236}">
                <a16:creationId xmlns:a16="http://schemas.microsoft.com/office/drawing/2014/main" id="{151B9E1F-7855-3558-F00D-482AF65EEE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8491" y="4839392"/>
            <a:ext cx="594514" cy="594514"/>
          </a:xfrm>
          <a:prstGeom prst="rect">
            <a:avLst/>
          </a:prstGeom>
        </p:spPr>
      </p:pic>
    </p:spTree>
    <p:custDataLst>
      <p:tags r:id="rId1"/>
    </p:custDataLst>
    <p:extLst>
      <p:ext uri="{BB962C8B-B14F-4D97-AF65-F5344CB8AC3E}">
        <p14:creationId xmlns:p14="http://schemas.microsoft.com/office/powerpoint/2010/main" val="376131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a:xfrm>
            <a:off x="1825022" y="356963"/>
            <a:ext cx="9338273" cy="584771"/>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ar-SA" sz="2400" dirty="0" err="1">
                <a:latin typeface="Sakkal Majalla" panose="02000000000000000000" pitchFamily="2" charset="-78"/>
                <a:ea typeface="+mj-ea"/>
                <a:cs typeface="Sakkal Majalla" panose="02000000000000000000" pitchFamily="2" charset="-78"/>
                <a:sym typeface="Helvetica"/>
              </a:rPr>
              <a:t>We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will</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adopt</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our</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proven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methodology</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in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human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resource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management</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within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the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scope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of</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the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project</a:t>
            </a:r>
            <a:r>
              <a:rPr lang="ar-SA" sz="2400" dirty="0">
                <a:latin typeface="Sakkal Majalla" panose="02000000000000000000" pitchFamily="2" charset="-78"/>
                <a:ea typeface="+mj-ea"/>
                <a:cs typeface="Sakkal Majalla" panose="02000000000000000000" pitchFamily="2" charset="-78"/>
                <a:sym typeface="Helvetica"/>
              </a:rPr>
              <a:t> (2/4).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l" rtl="0"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5" name="TextBox 24">
            <a:extLst>
              <a:ext uri="{FF2B5EF4-FFF2-40B4-BE49-F238E27FC236}">
                <a16:creationId xmlns:a16="http://schemas.microsoft.com/office/drawing/2014/main" id="{296DCDB9-8791-E94B-4477-642A6C3C5EE6}"/>
              </a:ext>
            </a:extLst>
          </p:cNvPr>
          <p:cNvSpPr txBox="1"/>
          <p:nvPr/>
        </p:nvSpPr>
        <p:spPr>
          <a:xfrm flipH="1">
            <a:off x="713807" y="1136686"/>
            <a:ext cx="9132569" cy="1261884"/>
          </a:xfrm>
          <a:prstGeom prst="rect">
            <a:avLst/>
          </a:prstGeom>
          <a:noFill/>
        </p:spPr>
        <p:txBody>
          <a:bodyPr wrap="square" rtlCol="0">
            <a:spAutoFit/>
          </a:bodyPr>
          <a:lstStyle/>
          <a:p>
            <a:r>
              <a:rPr lang="en-US" sz="1600" dirty="0">
                <a:solidFill>
                  <a:srgbClr val="475FAB"/>
                </a:solidFill>
                <a:latin typeface="DIN Next LT Arabic" panose="020B0503020203050203" pitchFamily="34" charset="-78"/>
                <a:cs typeface="DIN Next LT Arabic" panose="020B0503020203050203" pitchFamily="34" charset="-78"/>
              </a:rPr>
              <a:t>6.</a:t>
            </a:r>
            <a:endParaRPr lang="ar-SA" sz="1600" dirty="0">
              <a:solidFill>
                <a:srgbClr val="475FAB"/>
              </a:solidFill>
              <a:latin typeface="DIN Next LT Arabic" panose="020B0503020203050203" pitchFamily="34" charset="-78"/>
              <a:cs typeface="DIN Next LT Arabic" panose="020B0503020203050203" pitchFamily="34" charset="-78"/>
            </a:endParaRPr>
          </a:p>
          <a:p>
            <a:r>
              <a:rPr lang="ar-SA" sz="1200" dirty="0" err="1">
                <a:latin typeface="DIN Next LT Arabic" panose="020B0503020203050203" pitchFamily="34" charset="-78"/>
                <a:cs typeface="DIN Next LT Arabic" panose="020B0503020203050203" pitchFamily="34" charset="-78"/>
              </a:rPr>
              <a:t>In</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case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client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needs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to</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hire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new</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employees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to</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complete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team</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or</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replace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an</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employee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due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to</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inefficiency</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misconduct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or</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frequent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absence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and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also</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in</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case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any</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employee’s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service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ends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company</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committed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to</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hiring</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replacement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for</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any</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of</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them</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within</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maximum</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period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of</a:t>
            </a:r>
            <a:r>
              <a:rPr lang="ar-SA" sz="1200" dirty="0">
                <a:latin typeface="DIN Next LT Arabic" panose="020B0503020203050203" pitchFamily="34" charset="-78"/>
                <a:cs typeface="DIN Next LT Arabic" panose="020B0503020203050203" pitchFamily="34" charset="-78"/>
              </a:rPr>
              <a:t> 30 </a:t>
            </a:r>
            <a:r>
              <a:rPr lang="ar-SA" sz="1200" dirty="0" err="1">
                <a:latin typeface="DIN Next LT Arabic" panose="020B0503020203050203" pitchFamily="34" charset="-78"/>
                <a:cs typeface="DIN Next LT Arabic" panose="020B0503020203050203" pitchFamily="34" charset="-78"/>
              </a:rPr>
              <a:t>working</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days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based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on</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client's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directives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and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following</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same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method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in</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advertisements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nominations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interviews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and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approval</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by</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client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If</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this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not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achieved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client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has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right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to</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appoint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whoever</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they</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deem</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fit</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through</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them</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provided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costs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are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within</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prices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specified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in</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the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operational</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team</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costs</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schedule</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included</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in</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our</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financial</a:t>
            </a:r>
            <a:r>
              <a:rPr lang="ar-SA" sz="1200" dirty="0">
                <a:latin typeface="DIN Next LT Arabic" panose="020B0503020203050203" pitchFamily="34" charset="-78"/>
                <a:cs typeface="DIN Next LT Arabic" panose="020B0503020203050203" pitchFamily="34" charset="-78"/>
              </a:rPr>
              <a:t> </a:t>
            </a:r>
            <a:r>
              <a:rPr lang="ar-SA" sz="1200" dirty="0" err="1">
                <a:latin typeface="DIN Next LT Arabic" panose="020B0503020203050203" pitchFamily="34" charset="-78"/>
                <a:cs typeface="DIN Next LT Arabic" panose="020B0503020203050203" pitchFamily="34" charset="-78"/>
              </a:rPr>
              <a:t>offer</a:t>
            </a:r>
            <a:r>
              <a:rPr lang="ar-SA" sz="1200" dirty="0">
                <a:latin typeface="DIN Next LT Arabic" panose="020B0503020203050203" pitchFamily="34" charset="-78"/>
                <a:cs typeface="DIN Next LT Arabic" panose="020B0503020203050203" pitchFamily="34" charset="-78"/>
              </a:rPr>
              <a:t>.</a:t>
            </a: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732857" y="2298652"/>
            <a:ext cx="8176620" cy="984885"/>
          </a:xfrm>
          <a:prstGeom prst="rect">
            <a:avLst/>
          </a:prstGeom>
          <a:noFill/>
        </p:spPr>
        <p:txBody>
          <a:bodyPr wrap="square" rtlCol="0">
            <a:spAutoFit/>
          </a:bodyPr>
          <a:lstStyle/>
          <a:p>
            <a:r>
              <a:rPr lang="ar-SA" sz="1600" b="1" dirty="0">
                <a:solidFill>
                  <a:srgbClr val="7030A0"/>
                </a:solidFill>
                <a:latin typeface="DIN Next LT Arabic" panose="020B0503020203050203" pitchFamily="34" charset="-78"/>
                <a:cs typeface="DIN Next LT Arabic" panose="020B0503020203050203" pitchFamily="34" charset="-78"/>
              </a:rPr>
              <a:t>7</a:t>
            </a:r>
          </a:p>
          <a:p>
            <a:r>
              <a:rPr lang="ar-SA" sz="1400" dirty="0" err="1">
                <a:latin typeface="DIN Next LT Arabic" panose="020B0503020203050203" pitchFamily="34" charset="-78"/>
                <a:cs typeface="DIN Next LT Arabic" panose="020B0503020203050203" pitchFamily="34" charset="-78"/>
              </a:rPr>
              <a:t>During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first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three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months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from</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date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employee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starts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work</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client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has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right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exclude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them</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proven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are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unfit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for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job</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client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obligated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notify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exclusion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request</a:t>
            </a:r>
            <a:r>
              <a:rPr lang="ar-SA" sz="1400" dirty="0">
                <a:latin typeface="DIN Next LT Arabic" panose="020B0503020203050203" pitchFamily="34" charset="-78"/>
                <a:cs typeface="DIN Next LT Arabic" panose="020B0503020203050203" pitchFamily="34" charset="-78"/>
              </a:rPr>
              <a:t> 30 </a:t>
            </a:r>
            <a:r>
              <a:rPr lang="ar-SA" sz="1400" dirty="0" err="1">
                <a:latin typeface="DIN Next LT Arabic" panose="020B0503020203050203" pitchFamily="34" charset="-78"/>
                <a:cs typeface="DIN Next LT Arabic" panose="020B0503020203050203" pitchFamily="34" charset="-78"/>
              </a:rPr>
              <a:t>working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days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advance</a:t>
            </a:r>
            <a:r>
              <a:rPr lang="ar-SA" sz="1400" dirty="0">
                <a:latin typeface="DIN Next LT Arabic" panose="020B0503020203050203" pitchFamily="34" charset="-78"/>
                <a:cs typeface="DIN Next LT Arabic" panose="020B0503020203050203" pitchFamily="34" charset="-78"/>
              </a:rPr>
              <a:t>.</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735052" y="3297827"/>
            <a:ext cx="7488506" cy="984885"/>
          </a:xfrm>
          <a:prstGeom prst="rect">
            <a:avLst/>
          </a:prstGeom>
          <a:noFill/>
        </p:spPr>
        <p:txBody>
          <a:bodyPr wrap="square" rtlCol="0">
            <a:spAutoFit/>
          </a:bodyPr>
          <a:lstStyle/>
          <a:p>
            <a:r>
              <a:rPr lang="ar-SA" sz="1600" b="1" dirty="0">
                <a:solidFill>
                  <a:srgbClr val="5E2260"/>
                </a:solidFill>
                <a:latin typeface="DIN Next LT Arabic" panose="020B0503020203050203" pitchFamily="34" charset="-78"/>
                <a:cs typeface="DIN Next LT Arabic" panose="020B0503020203050203" pitchFamily="34" charset="-78"/>
              </a:rPr>
              <a:t>8</a:t>
            </a:r>
            <a:endParaRPr lang="en-US" sz="1600" b="1" dirty="0">
              <a:solidFill>
                <a:srgbClr val="5E2260"/>
              </a:solidFill>
              <a:latin typeface="DIN Next LT Arabic" panose="020B0503020203050203" pitchFamily="34" charset="-78"/>
              <a:cs typeface="DIN Next LT Arabic" panose="020B0503020203050203" pitchFamily="34" charset="-78"/>
            </a:endParaRPr>
          </a:p>
          <a:p>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event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absence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team</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member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for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long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period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due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emergency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sick</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leave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obligated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provide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substitute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with</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same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terms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specifications</a:t>
            </a:r>
            <a:r>
              <a:rPr lang="ar-SA" sz="1400" dirty="0">
                <a:latin typeface="DIN Next LT Arabic" panose="020B0503020203050203" pitchFamily="34" charset="-78"/>
                <a:cs typeface="DIN Next LT Arabic" panose="020B0503020203050203" pitchFamily="34" charset="-78"/>
              </a:rPr>
              <a:t>.</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732857" y="4329901"/>
            <a:ext cx="8176620" cy="984885"/>
          </a:xfrm>
          <a:prstGeom prst="rect">
            <a:avLst/>
          </a:prstGeom>
          <a:noFill/>
        </p:spPr>
        <p:txBody>
          <a:bodyPr wrap="square" rtlCol="0">
            <a:spAutoFit/>
          </a:bodyPr>
          <a:lstStyle/>
          <a:p>
            <a:r>
              <a:rPr lang="ar-SA" sz="1600" b="1" dirty="0">
                <a:solidFill>
                  <a:srgbClr val="7D49C7"/>
                </a:solidFill>
                <a:latin typeface="DIN Next LT Arabic" panose="020B0503020203050203" pitchFamily="34" charset="-78"/>
                <a:cs typeface="DIN Next LT Arabic" panose="020B0503020203050203" pitchFamily="34" charset="-78"/>
              </a:rPr>
              <a:t>9</a:t>
            </a:r>
            <a:endParaRPr lang="en-US" sz="1600" b="1" dirty="0">
              <a:solidFill>
                <a:srgbClr val="7D49C7"/>
              </a:solidFill>
              <a:latin typeface="DIN Next LT Arabic" panose="020B0503020203050203" pitchFamily="34" charset="-78"/>
              <a:cs typeface="DIN Next LT Arabic" panose="020B0503020203050203" pitchFamily="34" charset="-78"/>
            </a:endParaRPr>
          </a:p>
          <a:p>
            <a:r>
              <a:rPr lang="ar-SA" sz="1400" dirty="0" err="1">
                <a:latin typeface="DIN Next LT Arabic" panose="020B0503020203050203" pitchFamily="34" charset="-78"/>
                <a:cs typeface="DIN Next LT Arabic" panose="020B0503020203050203" pitchFamily="34" charset="-78"/>
              </a:rPr>
              <a:t>Employee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vacations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offers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employees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official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annual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vacations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amounting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JO" sz="1400" dirty="0">
                <a:latin typeface="DIN Next LT Arabic" panose="020B0503020203050203" pitchFamily="34" charset="-78"/>
                <a:cs typeface="DIN Next LT Arabic" panose="020B0503020203050203" pitchFamily="34" charset="-78"/>
              </a:rPr>
              <a:t>22</a:t>
            </a:r>
            <a:r>
              <a:rPr lang="ar-SA" sz="1400" dirty="0" err="1">
                <a:latin typeface="DIN Next LT Arabic" panose="020B0503020203050203" pitchFamily="34" charset="-78"/>
                <a:cs typeface="DIN Next LT Arabic" panose="020B0503020203050203" pitchFamily="34" charset="-78"/>
              </a:rPr>
              <a:t>One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day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agreed-upon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cost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for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employee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contracts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will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not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be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affected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by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days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that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employee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takes</a:t>
            </a:r>
            <a:r>
              <a:rPr lang="ar-SA" sz="1400" dirty="0">
                <a:latin typeface="DIN Next LT Arabic" panose="020B0503020203050203" pitchFamily="34" charset="-78"/>
                <a:cs typeface="DIN Next LT Arabic" panose="020B0503020203050203" pitchFamily="34" charset="-78"/>
              </a:rPr>
              <a:t>.</a:t>
            </a:r>
          </a:p>
        </p:txBody>
      </p:sp>
      <p:sp>
        <p:nvSpPr>
          <p:cNvPr id="32" name="TextBox 31">
            <a:extLst>
              <a:ext uri="{FF2B5EF4-FFF2-40B4-BE49-F238E27FC236}">
                <a16:creationId xmlns:a16="http://schemas.microsoft.com/office/drawing/2014/main" id="{5D51AB3C-539D-3E63-C462-2ECE485AF5CA}"/>
              </a:ext>
            </a:extLst>
          </p:cNvPr>
          <p:cNvSpPr txBox="1"/>
          <p:nvPr/>
        </p:nvSpPr>
        <p:spPr>
          <a:xfrm flipH="1">
            <a:off x="729638" y="5376844"/>
            <a:ext cx="9132569" cy="769441"/>
          </a:xfrm>
          <a:prstGeom prst="rect">
            <a:avLst/>
          </a:prstGeom>
          <a:noFill/>
        </p:spPr>
        <p:txBody>
          <a:bodyPr wrap="square" rtlCol="0">
            <a:spAutoFit/>
          </a:bodyPr>
          <a:lstStyle/>
          <a:p>
            <a:r>
              <a:rPr lang="ar-SA" sz="1600" b="1" dirty="0">
                <a:solidFill>
                  <a:srgbClr val="475FAB"/>
                </a:solidFill>
                <a:latin typeface="DIN Next LT Arabic" panose="020B0503020203050203" pitchFamily="34" charset="-78"/>
                <a:cs typeface="DIN Next LT Arabic" panose="020B0503020203050203" pitchFamily="34" charset="-78"/>
              </a:rPr>
              <a:t>10</a:t>
            </a:r>
            <a:endParaRPr lang="en-US" sz="1600" b="1" dirty="0">
              <a:solidFill>
                <a:srgbClr val="475FAB"/>
              </a:solidFill>
              <a:latin typeface="DIN Next LT Arabic" panose="020B0503020203050203" pitchFamily="34" charset="-78"/>
              <a:cs typeface="DIN Next LT Arabic" panose="020B0503020203050203" pitchFamily="34" charset="-78"/>
            </a:endParaRPr>
          </a:p>
          <a:p>
            <a:r>
              <a:rPr lang="ar-SA" sz="1400" dirty="0" err="1">
                <a:latin typeface="DIN Next LT Arabic" panose="020B0503020203050203" pitchFamily="34" charset="-78"/>
                <a:cs typeface="DIN Next LT Arabic" panose="020B0503020203050203" pitchFamily="34" charset="-78"/>
              </a:rPr>
              <a:t>In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event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staff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member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needs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be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replaced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will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require</a:t>
            </a:r>
            <a:r>
              <a:rPr lang="ar-SA" sz="1400" dirty="0">
                <a:latin typeface="DIN Next LT Arabic" panose="020B0503020203050203" pitchFamily="34" charset="-78"/>
                <a:cs typeface="DIN Next LT Arabic" panose="020B0503020203050203" pitchFamily="34" charset="-78"/>
              </a:rPr>
              <a:t> 30 </a:t>
            </a:r>
            <a:r>
              <a:rPr lang="ar-SA" sz="1400" dirty="0" err="1">
                <a:latin typeface="DIN Next LT Arabic" panose="020B0503020203050203" pitchFamily="34" charset="-78"/>
                <a:cs typeface="DIN Next LT Arabic" panose="020B0503020203050203" pitchFamily="34" charset="-78"/>
              </a:rPr>
              <a:t>business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days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replace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employee</a:t>
            </a:r>
            <a:r>
              <a:rPr lang="ar-SA" sz="1400" dirty="0">
                <a:latin typeface="DIN Next LT Arabic" panose="020B0503020203050203" pitchFamily="34" charset="-78"/>
                <a:cs typeface="DIN Next LT Arabic" panose="020B0503020203050203" pitchFamily="34" charset="-78"/>
              </a:rPr>
              <a:t>.</a:t>
            </a:r>
          </a:p>
        </p:txBody>
      </p:sp>
      <p:pic>
        <p:nvPicPr>
          <p:cNvPr id="3" name="Graphic 2">
            <a:extLst>
              <a:ext uri="{FF2B5EF4-FFF2-40B4-BE49-F238E27FC236}">
                <a16:creationId xmlns:a16="http://schemas.microsoft.com/office/drawing/2014/main" id="{424CB74E-B1FB-BD79-8FD1-B08F3D831F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5725" y="1701336"/>
            <a:ext cx="692842" cy="692842"/>
          </a:xfrm>
          <a:prstGeom prst="rect">
            <a:avLst/>
          </a:prstGeom>
        </p:spPr>
      </p:pic>
      <p:pic>
        <p:nvPicPr>
          <p:cNvPr id="12" name="Graphic 11">
            <a:extLst>
              <a:ext uri="{FF2B5EF4-FFF2-40B4-BE49-F238E27FC236}">
                <a16:creationId xmlns:a16="http://schemas.microsoft.com/office/drawing/2014/main" id="{D09F428B-0CB3-F36A-7221-9BAF9D4675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3242" y="2535753"/>
            <a:ext cx="573407" cy="573407"/>
          </a:xfrm>
          <a:prstGeom prst="rect">
            <a:avLst/>
          </a:prstGeom>
        </p:spPr>
      </p:pic>
      <p:pic>
        <p:nvPicPr>
          <p:cNvPr id="13" name="Graphic 12">
            <a:extLst>
              <a:ext uri="{FF2B5EF4-FFF2-40B4-BE49-F238E27FC236}">
                <a16:creationId xmlns:a16="http://schemas.microsoft.com/office/drawing/2014/main" id="{C8C83E7E-99C4-4536-8C3A-A56FEEA5D1C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3545" y="3262158"/>
            <a:ext cx="582933" cy="582933"/>
          </a:xfrm>
          <a:prstGeom prst="rect">
            <a:avLst/>
          </a:prstGeom>
        </p:spPr>
      </p:pic>
      <p:pic>
        <p:nvPicPr>
          <p:cNvPr id="14" name="Graphic 13">
            <a:extLst>
              <a:ext uri="{FF2B5EF4-FFF2-40B4-BE49-F238E27FC236}">
                <a16:creationId xmlns:a16="http://schemas.microsoft.com/office/drawing/2014/main" id="{176EA996-AC6D-2D04-8531-557D6F60CFC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0954" y="4038794"/>
            <a:ext cx="589375" cy="589375"/>
          </a:xfrm>
          <a:prstGeom prst="rect">
            <a:avLst/>
          </a:prstGeom>
        </p:spPr>
      </p:pic>
      <p:pic>
        <p:nvPicPr>
          <p:cNvPr id="15" name="Graphic 14">
            <a:extLst>
              <a:ext uri="{FF2B5EF4-FFF2-40B4-BE49-F238E27FC236}">
                <a16:creationId xmlns:a16="http://schemas.microsoft.com/office/drawing/2014/main" id="{9E91915A-97D3-9A54-FA0F-9D3EA57B2FA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48344" y="4843392"/>
            <a:ext cx="586513" cy="586513"/>
          </a:xfrm>
          <a:prstGeom prst="rect">
            <a:avLst/>
          </a:prstGeom>
        </p:spPr>
      </p:pic>
    </p:spTree>
    <p:custDataLst>
      <p:tags r:id="rId1"/>
    </p:custDataLst>
    <p:extLst>
      <p:ext uri="{BB962C8B-B14F-4D97-AF65-F5344CB8AC3E}">
        <p14:creationId xmlns:p14="http://schemas.microsoft.com/office/powerpoint/2010/main" val="2590272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25" name="Rectangle 24">
            <a:extLst>
              <a:ext uri="{FF2B5EF4-FFF2-40B4-BE49-F238E27FC236}">
                <a16:creationId xmlns:a16="http://schemas.microsoft.com/office/drawing/2014/main" id="{17E4770E-145D-ADCF-DEDE-6EB219A736E1}"/>
              </a:ext>
            </a:extLst>
          </p:cNvPr>
          <p:cNvSpPr/>
          <p:nvPr/>
        </p:nvSpPr>
        <p:spPr>
          <a:xfrm>
            <a:off x="4688122" y="1373154"/>
            <a:ext cx="4808567" cy="4208844"/>
          </a:xfrm>
          <a:prstGeom prst="rect">
            <a:avLst/>
          </a:prstGeom>
        </p:spPr>
        <p:txBody>
          <a:bodyPr wrap="square">
            <a:spAutoFit/>
          </a:bodyPr>
          <a:lstStyle/>
          <a:p>
            <a:pPr algn="l" rtl="1" hangingPunct="1">
              <a:lnSpc>
                <a:spcPct val="150000"/>
              </a:lnSpc>
              <a:buSzPct val="120000"/>
              <a:defRPr/>
            </a:pPr>
            <a:r>
              <a:rPr lang="ar-SA" sz="2000" kern="1200">
                <a:solidFill>
                  <a:schemeClr val="accent3"/>
                </a:solidFill>
                <a:latin typeface="Sakkal Majalla" panose="02000000000000000000" pitchFamily="2" charset="-78"/>
                <a:ea typeface="+mn-ea"/>
                <a:cs typeface="Sakkal Majalla" panose="02000000000000000000" pitchFamily="2" charset="-78"/>
                <a:sym typeface="Segoe UI Semilight"/>
              </a:rPr>
              <a:t>Executive Summary</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Project Scope</a:t>
            </a:r>
          </a:p>
          <a:p>
            <a:pPr algn="l" rtl="1" hangingPunct="1">
              <a:lnSpc>
                <a:spcPct val="150000"/>
              </a:lnSpc>
              <a:buSzPct val="120000"/>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Methodology</a:t>
            </a: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 Timeline</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Organizational Structure and Team</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Assumptions</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About Digital Future Company</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Projects</a:t>
            </a:r>
          </a:p>
        </p:txBody>
      </p:sp>
      <p:pic>
        <p:nvPicPr>
          <p:cNvPr id="27" name="Picture 26">
            <a:extLst>
              <a:ext uri="{FF2B5EF4-FFF2-40B4-BE49-F238E27FC236}">
                <a16:creationId xmlns:a16="http://schemas.microsoft.com/office/drawing/2014/main" id="{45A236C3-37CC-CDE3-915D-FB9DF4706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1550780"/>
            <a:ext cx="227406" cy="246004"/>
          </a:xfrm>
          <a:prstGeom prst="rect">
            <a:avLst/>
          </a:prstGeom>
        </p:spPr>
      </p:pic>
      <p:pic>
        <p:nvPicPr>
          <p:cNvPr id="28" name="Picture 27">
            <a:extLst>
              <a:ext uri="{FF2B5EF4-FFF2-40B4-BE49-F238E27FC236}">
                <a16:creationId xmlns:a16="http://schemas.microsoft.com/office/drawing/2014/main" id="{0AF3F347-EF0B-B027-8EB8-30986413EE0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526832"/>
            <a:ext cx="227406" cy="246004"/>
          </a:xfrm>
          <a:prstGeom prst="rect">
            <a:avLst/>
          </a:prstGeom>
        </p:spPr>
      </p:pic>
      <p:pic>
        <p:nvPicPr>
          <p:cNvPr id="29" name="Picture 28">
            <a:extLst>
              <a:ext uri="{FF2B5EF4-FFF2-40B4-BE49-F238E27FC236}">
                <a16:creationId xmlns:a16="http://schemas.microsoft.com/office/drawing/2014/main" id="{E0F1822B-C86E-1217-F388-C69DE652E78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30" name="Picture 29">
            <a:extLst>
              <a:ext uri="{FF2B5EF4-FFF2-40B4-BE49-F238E27FC236}">
                <a16:creationId xmlns:a16="http://schemas.microsoft.com/office/drawing/2014/main" id="{AB3E3B98-B7C9-7AAA-185F-112E49B8CB5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31" name="Picture 30">
            <a:extLst>
              <a:ext uri="{FF2B5EF4-FFF2-40B4-BE49-F238E27FC236}">
                <a16:creationId xmlns:a16="http://schemas.microsoft.com/office/drawing/2014/main" id="{08AD7CB0-F15F-492D-3BC6-366A04F4FB1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32" name="Picture 31">
            <a:extLst>
              <a:ext uri="{FF2B5EF4-FFF2-40B4-BE49-F238E27FC236}">
                <a16:creationId xmlns:a16="http://schemas.microsoft.com/office/drawing/2014/main" id="{ECC9B914-E37A-5952-E007-2B2C8AC9A57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33" name="Picture 32">
            <a:extLst>
              <a:ext uri="{FF2B5EF4-FFF2-40B4-BE49-F238E27FC236}">
                <a16:creationId xmlns:a16="http://schemas.microsoft.com/office/drawing/2014/main" id="{F47C6829-F156-F27B-6139-563AE5A0095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34" name="Picture 33">
            <a:extLst>
              <a:ext uri="{FF2B5EF4-FFF2-40B4-BE49-F238E27FC236}">
                <a16:creationId xmlns:a16="http://schemas.microsoft.com/office/drawing/2014/main" id="{201295E2-3266-C206-793D-5353E648241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35" name="Picture 34">
            <a:extLst>
              <a:ext uri="{FF2B5EF4-FFF2-40B4-BE49-F238E27FC236}">
                <a16:creationId xmlns:a16="http://schemas.microsoft.com/office/drawing/2014/main" id="{CB099E87-7212-85B3-31E9-7096C2118551}"/>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2554"/>
            <a:ext cx="227406" cy="246004"/>
          </a:xfrm>
          <a:prstGeom prst="rect">
            <a:avLst/>
          </a:prstGeom>
        </p:spPr>
      </p:pic>
    </p:spTree>
    <p:extLst>
      <p:ext uri="{BB962C8B-B14F-4D97-AF65-F5344CB8AC3E}">
        <p14:creationId xmlns:p14="http://schemas.microsoft.com/office/powerpoint/2010/main" val="72349865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p:txBody>
          <a:bodyPr/>
          <a:lstStyle/>
          <a:p>
            <a:pPr marL="0" marR="0" lvl="0" indent="0" algn="l" defTabSz="914400" rtl="1" eaLnBrk="1" fontAlgn="auto" latinLnBrk="0" hangingPunct="1">
              <a:lnSpc>
                <a:spcPct val="90000"/>
              </a:lnSpc>
              <a:spcBef>
                <a:spcPct val="0"/>
              </a:spcBef>
              <a:spcAft>
                <a:spcPts val="0"/>
              </a:spcAft>
              <a:buClrTx/>
              <a:buSzTx/>
              <a:buFontTx/>
              <a:buNone/>
              <a:tabLst/>
              <a:defRPr/>
            </a:pPr>
            <a:r>
              <a:rPr lang="ar-SA" sz="2400">
                <a:latin typeface="Sakkal Majalla" panose="02000000000000000000" pitchFamily="2" charset="-78"/>
                <a:ea typeface="+mj-ea"/>
                <a:cs typeface="Sakkal Majalla" panose="02000000000000000000" pitchFamily="2" charset="-78"/>
                <a:sym typeface="Helvetica"/>
              </a:rPr>
              <a:t>We will adopt our proven methodology in human resource management within the scope of the project (3/4).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l"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rgbClr val="475FA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a:solidFill>
                <a:schemeClr val="tx1"/>
              </a:solidFill>
            </a:endParaRPr>
          </a:p>
        </p:txBody>
      </p:sp>
      <p:sp>
        <p:nvSpPr>
          <p:cNvPr id="25" name="TextBox 24">
            <a:extLst>
              <a:ext uri="{FF2B5EF4-FFF2-40B4-BE49-F238E27FC236}">
                <a16:creationId xmlns:a16="http://schemas.microsoft.com/office/drawing/2014/main" id="{296DCDB9-8791-E94B-4477-642A6C3C5EE6}"/>
              </a:ext>
            </a:extLst>
          </p:cNvPr>
          <p:cNvSpPr txBox="1"/>
          <p:nvPr/>
        </p:nvSpPr>
        <p:spPr>
          <a:xfrm flipH="1">
            <a:off x="713807" y="1136686"/>
            <a:ext cx="9132569" cy="769441"/>
          </a:xfrm>
          <a:prstGeom prst="rect">
            <a:avLst/>
          </a:prstGeom>
          <a:noFill/>
        </p:spPr>
        <p:txBody>
          <a:bodyPr wrap="square" rtlCol="0">
            <a:spAutoFit/>
          </a:bodyPr>
          <a:lstStyle/>
          <a:p>
            <a:pPr algn="l" rtl="1"/>
            <a:r>
              <a:rPr lang="ar-SA" sz="1600">
                <a:solidFill>
                  <a:srgbClr val="475FAB"/>
                </a:solidFill>
                <a:latin typeface="DIN Next LT Arabic" panose="020B0503020203050203" pitchFamily="34" charset="-78"/>
                <a:cs typeface="DIN Next LT Arabic" panose="020B0503020203050203" pitchFamily="34" charset="-78"/>
              </a:rPr>
              <a:t>11</a:t>
            </a:r>
          </a:p>
          <a:p>
            <a:pPr algn="l" rtl="1"/>
            <a:r>
              <a:rPr lang="ar-SA" sz="1400">
                <a:latin typeface="DIN Next LT Arabic" panose="020B0503020203050203" pitchFamily="34" charset="-78"/>
                <a:cs typeface="DIN Next LT Arabic" panose="020B0503020203050203" pitchFamily="34" charset="-78"/>
              </a:rPr>
              <a:t>If an employee wishes not to continue working, they are replaced by another employee to occupy their position, and the company oversees ensuring the transfer of knowledge from the departing employee within a two-month calendar period.</a:t>
            </a: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732857" y="2136677"/>
            <a:ext cx="8176620" cy="769441"/>
          </a:xfrm>
          <a:prstGeom prst="rect">
            <a:avLst/>
          </a:prstGeom>
          <a:noFill/>
        </p:spPr>
        <p:txBody>
          <a:bodyPr wrap="square" rtlCol="0">
            <a:spAutoFit/>
          </a:bodyPr>
          <a:lstStyle/>
          <a:p>
            <a:pPr algn="l" rtl="1"/>
            <a:r>
              <a:rPr lang="ar-SA" sz="1600" b="1">
                <a:solidFill>
                  <a:srgbClr val="7030A0"/>
                </a:solidFill>
                <a:latin typeface="DIN Next LT Arabic" panose="020B0503020203050203" pitchFamily="34" charset="-78"/>
                <a:cs typeface="DIN Next LT Arabic" panose="020B0503020203050203" pitchFamily="34" charset="-78"/>
              </a:rPr>
              <a:t>12</a:t>
            </a:r>
          </a:p>
          <a:p>
            <a:pPr algn="l" rtl="1"/>
            <a:r>
              <a:rPr lang="ar-SA" sz="1400">
                <a:latin typeface="DIN Next LT Arabic" panose="020B0503020203050203" pitchFamily="34" charset="-78"/>
                <a:cs typeface="DIN Next LT Arabic" panose="020B0503020203050203" pitchFamily="34" charset="-78"/>
              </a:rPr>
              <a:t>To renew the employees' work period, the client will notify the company of the desire to renew at least 30 working days before the end of the continuous work, and at that time, both parties will sign a new contract.</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732856" y="3136668"/>
            <a:ext cx="7488506" cy="769441"/>
          </a:xfrm>
          <a:prstGeom prst="rect">
            <a:avLst/>
          </a:prstGeom>
          <a:noFill/>
        </p:spPr>
        <p:txBody>
          <a:bodyPr wrap="square" rtlCol="0">
            <a:spAutoFit/>
          </a:bodyPr>
          <a:lstStyle/>
          <a:p>
            <a:pPr algn="l" rtl="1"/>
            <a:r>
              <a:rPr lang="ar-SA" sz="1600" b="1">
                <a:solidFill>
                  <a:srgbClr val="5E2260"/>
                </a:solidFill>
                <a:latin typeface="DIN Next LT Arabic" panose="020B0503020203050203" pitchFamily="34" charset="-78"/>
                <a:cs typeface="DIN Next LT Arabic" panose="020B0503020203050203" pitchFamily="34" charset="-78"/>
              </a:rPr>
              <a:t>13</a:t>
            </a:r>
            <a:endParaRPr lang="en-US" sz="1600" b="1">
              <a:solidFill>
                <a:srgbClr val="5E2260"/>
              </a:solidFill>
              <a:latin typeface="DIN Next LT Arabic" panose="020B0503020203050203" pitchFamily="34" charset="-78"/>
              <a:cs typeface="DIN Next LT Arabic" panose="020B0503020203050203" pitchFamily="34" charset="-78"/>
            </a:endParaRPr>
          </a:p>
          <a:p>
            <a:pPr algn="l" rtl="1"/>
            <a:r>
              <a:rPr lang="ar-SA" sz="1400">
                <a:latin typeface="DIN Next LT Arabic" panose="020B0503020203050203" pitchFamily="34" charset="-78"/>
                <a:cs typeface="DIN Next LT Arabic" panose="020B0503020203050203" pitchFamily="34" charset="-78"/>
              </a:rPr>
              <a:t>The source code, along with business ideas, methodologies, and knowledge acquired during the contract period, are considered intellectual properties owned by the client.</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732857" y="4136659"/>
            <a:ext cx="8176620" cy="553998"/>
          </a:xfrm>
          <a:prstGeom prst="rect">
            <a:avLst/>
          </a:prstGeom>
          <a:noFill/>
        </p:spPr>
        <p:txBody>
          <a:bodyPr wrap="square" rtlCol="0">
            <a:spAutoFit/>
          </a:bodyPr>
          <a:lstStyle/>
          <a:p>
            <a:pPr algn="l" rtl="1"/>
            <a:r>
              <a:rPr lang="ar-SA" sz="1600" b="1">
                <a:solidFill>
                  <a:srgbClr val="7D49C7"/>
                </a:solidFill>
                <a:latin typeface="DIN Next LT Arabic" panose="020B0503020203050203" pitchFamily="34" charset="-78"/>
                <a:cs typeface="DIN Next LT Arabic" panose="020B0503020203050203" pitchFamily="34" charset="-78"/>
              </a:rPr>
              <a:t>14</a:t>
            </a:r>
            <a:endParaRPr lang="en-US" sz="1600" b="1">
              <a:solidFill>
                <a:srgbClr val="7D49C7"/>
              </a:solidFill>
              <a:latin typeface="DIN Next LT Arabic" panose="020B0503020203050203" pitchFamily="34" charset="-78"/>
              <a:cs typeface="DIN Next LT Arabic" panose="020B0503020203050203" pitchFamily="34" charset="-78"/>
            </a:endParaRPr>
          </a:p>
          <a:p>
            <a:pPr algn="l" rtl="1"/>
            <a:r>
              <a:rPr lang="ar-SA" sz="1400">
                <a:latin typeface="DIN Next LT Arabic" panose="020B0503020203050203" pitchFamily="34" charset="-78"/>
                <a:cs typeface="DIN Next LT Arabic" panose="020B0503020203050203" pitchFamily="34" charset="-78"/>
              </a:rPr>
              <a:t>The project manager from the company and the client's personnel meet regularly to evaluate employee performance and monitor implementation and collection.</a:t>
            </a:r>
          </a:p>
        </p:txBody>
      </p:sp>
      <p:sp>
        <p:nvSpPr>
          <p:cNvPr id="32" name="TextBox 31">
            <a:extLst>
              <a:ext uri="{FF2B5EF4-FFF2-40B4-BE49-F238E27FC236}">
                <a16:creationId xmlns:a16="http://schemas.microsoft.com/office/drawing/2014/main" id="{5D51AB3C-539D-3E63-C462-2ECE485AF5CA}"/>
              </a:ext>
            </a:extLst>
          </p:cNvPr>
          <p:cNvSpPr txBox="1"/>
          <p:nvPr/>
        </p:nvSpPr>
        <p:spPr>
          <a:xfrm flipH="1">
            <a:off x="713807" y="5136649"/>
            <a:ext cx="9132569" cy="553998"/>
          </a:xfrm>
          <a:prstGeom prst="rect">
            <a:avLst/>
          </a:prstGeom>
          <a:noFill/>
        </p:spPr>
        <p:txBody>
          <a:bodyPr wrap="square" rtlCol="0">
            <a:spAutoFit/>
          </a:bodyPr>
          <a:lstStyle/>
          <a:p>
            <a:pPr algn="l" rtl="1"/>
            <a:r>
              <a:rPr lang="ar-SA" sz="1600" b="1">
                <a:solidFill>
                  <a:srgbClr val="475FAB"/>
                </a:solidFill>
                <a:latin typeface="DIN Next LT Arabic" panose="020B0503020203050203" pitchFamily="34" charset="-78"/>
                <a:cs typeface="DIN Next LT Arabic" panose="020B0503020203050203" pitchFamily="34" charset="-78"/>
              </a:rPr>
              <a:t>15</a:t>
            </a:r>
            <a:endParaRPr lang="en-US" sz="1600" b="1">
              <a:solidFill>
                <a:srgbClr val="475FAB"/>
              </a:solidFill>
              <a:latin typeface="DIN Next LT Arabic" panose="020B0503020203050203" pitchFamily="34" charset="-78"/>
              <a:cs typeface="DIN Next LT Arabic" panose="020B0503020203050203" pitchFamily="34" charset="-78"/>
            </a:endParaRPr>
          </a:p>
          <a:p>
            <a:pPr algn="l" rtl="1"/>
            <a:r>
              <a:rPr lang="ar-SA" sz="1400">
                <a:latin typeface="DIN Next LT Arabic" panose="020B0503020203050203" pitchFamily="34" charset="-78"/>
                <a:cs typeface="DIN Next LT Arabic" panose="020B0503020203050203" pitchFamily="34" charset="-78"/>
              </a:rPr>
              <a:t>The working hours for the employee(s) will be determined based on the client's working hours and the applicable labor system laws in the Kingdom.</a:t>
            </a:r>
          </a:p>
        </p:txBody>
      </p:sp>
      <p:pic>
        <p:nvPicPr>
          <p:cNvPr id="16" name="Graphic 15">
            <a:extLst>
              <a:ext uri="{FF2B5EF4-FFF2-40B4-BE49-F238E27FC236}">
                <a16:creationId xmlns:a16="http://schemas.microsoft.com/office/drawing/2014/main" id="{6595FA2A-092A-C6E1-114C-3C765EE0BC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0792" y="1756297"/>
            <a:ext cx="585216" cy="585216"/>
          </a:xfrm>
          <a:prstGeom prst="rect">
            <a:avLst/>
          </a:prstGeom>
        </p:spPr>
      </p:pic>
      <p:pic>
        <p:nvPicPr>
          <p:cNvPr id="18" name="Graphic 17">
            <a:extLst>
              <a:ext uri="{FF2B5EF4-FFF2-40B4-BE49-F238E27FC236}">
                <a16:creationId xmlns:a16="http://schemas.microsoft.com/office/drawing/2014/main" id="{0C3FA634-8165-D5A6-2BEE-17DCE525EB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938729" y="2529849"/>
            <a:ext cx="585216" cy="585216"/>
          </a:xfrm>
          <a:prstGeom prst="rect">
            <a:avLst/>
          </a:prstGeom>
        </p:spPr>
      </p:pic>
      <p:pic>
        <p:nvPicPr>
          <p:cNvPr id="19" name="Graphic 18">
            <a:extLst>
              <a:ext uri="{FF2B5EF4-FFF2-40B4-BE49-F238E27FC236}">
                <a16:creationId xmlns:a16="http://schemas.microsoft.com/office/drawing/2014/main" id="{E72ED915-1B09-1BEC-EDF1-9BAC201F4BF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02404" y="3259875"/>
            <a:ext cx="585216" cy="585216"/>
          </a:xfrm>
          <a:prstGeom prst="rect">
            <a:avLst/>
          </a:prstGeom>
        </p:spPr>
      </p:pic>
      <p:pic>
        <p:nvPicPr>
          <p:cNvPr id="20" name="Graphic 19">
            <a:extLst>
              <a:ext uri="{FF2B5EF4-FFF2-40B4-BE49-F238E27FC236}">
                <a16:creationId xmlns:a16="http://schemas.microsoft.com/office/drawing/2014/main" id="{DC496464-2948-48CD-A106-B912CC987503}"/>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68934" y="4037529"/>
            <a:ext cx="585216" cy="585216"/>
          </a:xfrm>
          <a:prstGeom prst="rect">
            <a:avLst/>
          </a:prstGeom>
        </p:spPr>
      </p:pic>
      <p:pic>
        <p:nvPicPr>
          <p:cNvPr id="21" name="Graphic 20">
            <a:extLst>
              <a:ext uri="{FF2B5EF4-FFF2-40B4-BE49-F238E27FC236}">
                <a16:creationId xmlns:a16="http://schemas.microsoft.com/office/drawing/2014/main" id="{949B01FC-0165-A9F9-6F6D-DE1F5344B45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43663" y="4844041"/>
            <a:ext cx="585216" cy="585216"/>
          </a:xfrm>
          <a:prstGeom prst="rect">
            <a:avLst/>
          </a:prstGeom>
        </p:spPr>
      </p:pic>
    </p:spTree>
    <p:custDataLst>
      <p:tags r:id="rId1"/>
    </p:custDataLst>
    <p:extLst>
      <p:ext uri="{BB962C8B-B14F-4D97-AF65-F5344CB8AC3E}">
        <p14:creationId xmlns:p14="http://schemas.microsoft.com/office/powerpoint/2010/main" val="27460837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18096E-82C3-CA9E-7B62-06E73D697F2A}"/>
              </a:ext>
            </a:extLst>
          </p:cNvPr>
          <p:cNvSpPr>
            <a:spLocks noGrp="1"/>
          </p:cNvSpPr>
          <p:nvPr>
            <p:ph type="body" sz="quarter" idx="11"/>
          </p:nvPr>
        </p:nvSpPr>
        <p:spPr>
          <a:xfrm>
            <a:off x="1978846" y="400393"/>
            <a:ext cx="9338273" cy="584771"/>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ar-SA" sz="2400" dirty="0" err="1">
                <a:latin typeface="Sakkal Majalla" panose="02000000000000000000" pitchFamily="2" charset="-78"/>
                <a:ea typeface="+mj-ea"/>
                <a:cs typeface="Sakkal Majalla" panose="02000000000000000000" pitchFamily="2" charset="-78"/>
                <a:sym typeface="Helvetica"/>
              </a:rPr>
              <a:t>We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will</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adopt</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our</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proven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methodology</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in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human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resource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management</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within</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the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scope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of</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the</a:t>
            </a:r>
            <a:r>
              <a:rPr lang="ar-SA" sz="2400" dirty="0">
                <a:latin typeface="Sakkal Majalla" panose="02000000000000000000" pitchFamily="2" charset="-78"/>
                <a:ea typeface="+mj-ea"/>
                <a:cs typeface="Sakkal Majalla" panose="02000000000000000000" pitchFamily="2" charset="-78"/>
                <a:sym typeface="Helvetica"/>
              </a:rPr>
              <a:t> </a:t>
            </a:r>
            <a:r>
              <a:rPr lang="ar-SA" sz="2400" dirty="0" err="1">
                <a:latin typeface="Sakkal Majalla" panose="02000000000000000000" pitchFamily="2" charset="-78"/>
                <a:ea typeface="+mj-ea"/>
                <a:cs typeface="Sakkal Majalla" panose="02000000000000000000" pitchFamily="2" charset="-78"/>
                <a:sym typeface="Helvetica"/>
              </a:rPr>
              <a:t>project</a:t>
            </a:r>
            <a:r>
              <a:rPr lang="ar-SA" sz="2400" dirty="0">
                <a:latin typeface="Sakkal Majalla" panose="02000000000000000000" pitchFamily="2" charset="-78"/>
                <a:ea typeface="+mj-ea"/>
                <a:cs typeface="Sakkal Majalla" panose="02000000000000000000" pitchFamily="2" charset="-78"/>
                <a:sym typeface="Helvetica"/>
              </a:rPr>
              <a:t> (4/4).</a:t>
            </a:r>
          </a:p>
        </p:txBody>
      </p:sp>
      <p:sp>
        <p:nvSpPr>
          <p:cNvPr id="17" name="Text Placeholder 2">
            <a:extLst>
              <a:ext uri="{FF2B5EF4-FFF2-40B4-BE49-F238E27FC236}">
                <a16:creationId xmlns:a16="http://schemas.microsoft.com/office/drawing/2014/main" id="{6221D0A4-DCDD-8D14-6D6D-E6A270A36B01}"/>
              </a:ext>
            </a:extLst>
          </p:cNvPr>
          <p:cNvSpPr txBox="1">
            <a:spLocks/>
          </p:cNvSpPr>
          <p:nvPr/>
        </p:nvSpPr>
        <p:spPr>
          <a:xfrm>
            <a:off x="585755" y="4168505"/>
            <a:ext cx="8201090" cy="15713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ormAutofit/>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lvl="1" algn="l" rtl="0" hangingPunct="1"/>
            <a:endParaRPr lang="ar-SA" sz="1500" b="0"/>
          </a:p>
        </p:txBody>
      </p:sp>
      <p:sp>
        <p:nvSpPr>
          <p:cNvPr id="4" name="Diamond 3">
            <a:extLst>
              <a:ext uri="{FF2B5EF4-FFF2-40B4-BE49-F238E27FC236}">
                <a16:creationId xmlns:a16="http://schemas.microsoft.com/office/drawing/2014/main" id="{099A52FD-44F2-81C9-7E99-79A0C9C1856C}"/>
              </a:ext>
            </a:extLst>
          </p:cNvPr>
          <p:cNvSpPr>
            <a:spLocks noChangeAspect="1"/>
          </p:cNvSpPr>
          <p:nvPr/>
        </p:nvSpPr>
        <p:spPr>
          <a:xfrm flipH="1">
            <a:off x="10299946" y="1311432"/>
            <a:ext cx="1472650" cy="1472650"/>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5" name="Diamond 4">
            <a:extLst>
              <a:ext uri="{FF2B5EF4-FFF2-40B4-BE49-F238E27FC236}">
                <a16:creationId xmlns:a16="http://schemas.microsoft.com/office/drawing/2014/main" id="{A3F1C417-308F-71AC-B58E-B751C5864304}"/>
              </a:ext>
            </a:extLst>
          </p:cNvPr>
          <p:cNvSpPr>
            <a:spLocks noChangeAspect="1"/>
          </p:cNvSpPr>
          <p:nvPr/>
        </p:nvSpPr>
        <p:spPr>
          <a:xfrm flipH="1">
            <a:off x="10299946" y="2860832"/>
            <a:ext cx="1472650" cy="147265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6" name="Diamond 5">
            <a:extLst>
              <a:ext uri="{FF2B5EF4-FFF2-40B4-BE49-F238E27FC236}">
                <a16:creationId xmlns:a16="http://schemas.microsoft.com/office/drawing/2014/main" id="{CCB090C6-E823-776E-4365-38531BDD30B3}"/>
              </a:ext>
            </a:extLst>
          </p:cNvPr>
          <p:cNvSpPr>
            <a:spLocks noChangeAspect="1"/>
          </p:cNvSpPr>
          <p:nvPr/>
        </p:nvSpPr>
        <p:spPr>
          <a:xfrm flipH="1">
            <a:off x="10299946" y="4410232"/>
            <a:ext cx="1472650" cy="1472650"/>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7" name="Diamond 6">
            <a:extLst>
              <a:ext uri="{FF2B5EF4-FFF2-40B4-BE49-F238E27FC236}">
                <a16:creationId xmlns:a16="http://schemas.microsoft.com/office/drawing/2014/main" id="{27D22DCB-DCDA-7687-00A6-BA2C7F24F55A}"/>
              </a:ext>
            </a:extLst>
          </p:cNvPr>
          <p:cNvSpPr>
            <a:spLocks noChangeAspect="1"/>
          </p:cNvSpPr>
          <p:nvPr/>
        </p:nvSpPr>
        <p:spPr>
          <a:xfrm flipH="1">
            <a:off x="9531548" y="2086132"/>
            <a:ext cx="1472650" cy="1472650"/>
          </a:xfrm>
          <a:prstGeom prst="diamon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8" name="Diamond 7">
            <a:extLst>
              <a:ext uri="{FF2B5EF4-FFF2-40B4-BE49-F238E27FC236}">
                <a16:creationId xmlns:a16="http://schemas.microsoft.com/office/drawing/2014/main" id="{5C662527-E751-1B55-79A0-26E3E611CE8B}"/>
              </a:ext>
            </a:extLst>
          </p:cNvPr>
          <p:cNvSpPr>
            <a:spLocks noChangeAspect="1"/>
          </p:cNvSpPr>
          <p:nvPr/>
        </p:nvSpPr>
        <p:spPr>
          <a:xfrm flipH="1">
            <a:off x="9531548" y="3635532"/>
            <a:ext cx="1472650" cy="1472650"/>
          </a:xfrm>
          <a:prstGeom prst="diamond">
            <a:avLst/>
          </a:prstGeom>
          <a:solidFill>
            <a:srgbClr val="7D49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9" name="Diamond 8">
            <a:extLst>
              <a:ext uri="{FF2B5EF4-FFF2-40B4-BE49-F238E27FC236}">
                <a16:creationId xmlns:a16="http://schemas.microsoft.com/office/drawing/2014/main" id="{0607C412-77E7-5903-EDC0-00904972CE0E}"/>
              </a:ext>
            </a:extLst>
          </p:cNvPr>
          <p:cNvSpPr>
            <a:spLocks noChangeAspect="1"/>
          </p:cNvSpPr>
          <p:nvPr/>
        </p:nvSpPr>
        <p:spPr>
          <a:xfrm flipH="1">
            <a:off x="8758687" y="2860832"/>
            <a:ext cx="1472650" cy="1472650"/>
          </a:xfrm>
          <a:prstGeom prst="diamond">
            <a:avLst/>
          </a:prstGeom>
          <a:solidFill>
            <a:srgbClr val="5E22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0" name="Freeform: Shape 9">
            <a:extLst>
              <a:ext uri="{FF2B5EF4-FFF2-40B4-BE49-F238E27FC236}">
                <a16:creationId xmlns:a16="http://schemas.microsoft.com/office/drawing/2014/main" id="{A1044A4E-B5CB-70D8-86E6-25402228E3D7}"/>
              </a:ext>
            </a:extLst>
          </p:cNvPr>
          <p:cNvSpPr>
            <a:spLocks noChangeAspect="1"/>
          </p:cNvSpPr>
          <p:nvPr/>
        </p:nvSpPr>
        <p:spPr>
          <a:xfrm flipH="1">
            <a:off x="11072807" y="36355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1" name="Freeform: Shape 10">
            <a:extLst>
              <a:ext uri="{FF2B5EF4-FFF2-40B4-BE49-F238E27FC236}">
                <a16:creationId xmlns:a16="http://schemas.microsoft.com/office/drawing/2014/main" id="{20782779-26AA-41B2-2AA7-AB87BE74CA9B}"/>
              </a:ext>
            </a:extLst>
          </p:cNvPr>
          <p:cNvSpPr>
            <a:spLocks noChangeAspect="1"/>
          </p:cNvSpPr>
          <p:nvPr/>
        </p:nvSpPr>
        <p:spPr>
          <a:xfrm flipH="1">
            <a:off x="11072807" y="2086132"/>
            <a:ext cx="738193" cy="1472650"/>
          </a:xfrm>
          <a:custGeom>
            <a:avLst/>
            <a:gdLst>
              <a:gd name="connsiteX0" fmla="*/ 1868 w 738193"/>
              <a:gd name="connsiteY0" fmla="*/ 0 h 1472650"/>
              <a:gd name="connsiteX1" fmla="*/ 738193 w 738193"/>
              <a:gd name="connsiteY1" fmla="*/ 736325 h 1472650"/>
              <a:gd name="connsiteX2" fmla="*/ 1868 w 738193"/>
              <a:gd name="connsiteY2" fmla="*/ 1472650 h 1472650"/>
              <a:gd name="connsiteX3" fmla="*/ 0 w 738193"/>
              <a:gd name="connsiteY3" fmla="*/ 1470782 h 1472650"/>
              <a:gd name="connsiteX4" fmla="*/ 0 w 738193"/>
              <a:gd name="connsiteY4" fmla="*/ 1868 h 147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193" h="1472650">
                <a:moveTo>
                  <a:pt x="1868" y="0"/>
                </a:moveTo>
                <a:lnTo>
                  <a:pt x="738193" y="736325"/>
                </a:lnTo>
                <a:lnTo>
                  <a:pt x="1868" y="1472650"/>
                </a:lnTo>
                <a:lnTo>
                  <a:pt x="0" y="1470782"/>
                </a:lnTo>
                <a:lnTo>
                  <a:pt x="0" y="1868"/>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6" name="TextBox 25">
            <a:extLst>
              <a:ext uri="{FF2B5EF4-FFF2-40B4-BE49-F238E27FC236}">
                <a16:creationId xmlns:a16="http://schemas.microsoft.com/office/drawing/2014/main" id="{632D01B4-6EEB-DFE9-E15D-7B2ABEA71914}"/>
              </a:ext>
            </a:extLst>
          </p:cNvPr>
          <p:cNvSpPr txBox="1"/>
          <p:nvPr/>
        </p:nvSpPr>
        <p:spPr>
          <a:xfrm flipH="1">
            <a:off x="1316524" y="1167967"/>
            <a:ext cx="8176620" cy="984885"/>
          </a:xfrm>
          <a:prstGeom prst="rect">
            <a:avLst/>
          </a:prstGeom>
          <a:noFill/>
        </p:spPr>
        <p:txBody>
          <a:bodyPr wrap="square" rtlCol="0">
            <a:spAutoFit/>
          </a:bodyPr>
          <a:lstStyle/>
          <a:p>
            <a:r>
              <a:rPr lang="ar-SA" sz="1600" b="1" dirty="0">
                <a:solidFill>
                  <a:srgbClr val="7030A0"/>
                </a:solidFill>
                <a:latin typeface="DIN Next LT Arabic" panose="020B0503020203050203" pitchFamily="34" charset="-78"/>
                <a:cs typeface="DIN Next LT Arabic" panose="020B0503020203050203" pitchFamily="34" charset="-78"/>
              </a:rPr>
              <a:t>16</a:t>
            </a:r>
          </a:p>
          <a:p>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client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agrees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that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during</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contract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period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and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for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one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year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after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end</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engagement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client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will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not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seek</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to</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employ</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employees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If</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such</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desire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arises</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employment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will</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not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occur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without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prior</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written</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consent</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from</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the</a:t>
            </a:r>
            <a:r>
              <a:rPr lang="ar-SA" sz="1400" dirty="0">
                <a:latin typeface="DIN Next LT Arabic" panose="020B0503020203050203" pitchFamily="34" charset="-78"/>
                <a:cs typeface="DIN Next LT Arabic" panose="020B0503020203050203" pitchFamily="34" charset="-78"/>
              </a:rPr>
              <a:t> </a:t>
            </a:r>
            <a:r>
              <a:rPr lang="ar-SA" sz="1400" dirty="0" err="1">
                <a:latin typeface="DIN Next LT Arabic" panose="020B0503020203050203" pitchFamily="34" charset="-78"/>
                <a:cs typeface="DIN Next LT Arabic" panose="020B0503020203050203" pitchFamily="34" charset="-78"/>
              </a:rPr>
              <a:t>company</a:t>
            </a:r>
            <a:r>
              <a:rPr lang="ar-SA" sz="1400" dirty="0">
                <a:latin typeface="DIN Next LT Arabic" panose="020B0503020203050203" pitchFamily="34" charset="-78"/>
                <a:cs typeface="DIN Next LT Arabic" panose="020B0503020203050203" pitchFamily="34" charset="-78"/>
              </a:rPr>
              <a:t>.</a:t>
            </a:r>
          </a:p>
        </p:txBody>
      </p:sp>
      <p:sp>
        <p:nvSpPr>
          <p:cNvPr id="27" name="TextBox 26">
            <a:extLst>
              <a:ext uri="{FF2B5EF4-FFF2-40B4-BE49-F238E27FC236}">
                <a16:creationId xmlns:a16="http://schemas.microsoft.com/office/drawing/2014/main" id="{65FDD4A2-57F4-DA3A-7D26-B11A08D9AB8A}"/>
              </a:ext>
            </a:extLst>
          </p:cNvPr>
          <p:cNvSpPr txBox="1"/>
          <p:nvPr/>
        </p:nvSpPr>
        <p:spPr>
          <a:xfrm flipH="1">
            <a:off x="1269999" y="2111303"/>
            <a:ext cx="7880663" cy="984885"/>
          </a:xfrm>
          <a:prstGeom prst="rect">
            <a:avLst/>
          </a:prstGeom>
          <a:noFill/>
        </p:spPr>
        <p:txBody>
          <a:bodyPr wrap="square" rtlCol="0">
            <a:spAutoFit/>
          </a:bodyPr>
          <a:lstStyle/>
          <a:p>
            <a:r>
              <a:rPr lang="ar-SA" sz="1600" b="1">
                <a:solidFill>
                  <a:srgbClr val="5E2260"/>
                </a:solidFill>
                <a:latin typeface="DIN Next LT Arabic" panose="020B0503020203050203" pitchFamily="34" charset="-78"/>
                <a:cs typeface="DIN Next LT Arabic" panose="020B0503020203050203" pitchFamily="34" charset="-78"/>
              </a:rPr>
              <a:t>17</a:t>
            </a:r>
            <a:endParaRPr lang="en-US" sz="1600" b="1">
              <a:solidFill>
                <a:srgbClr val="5E2260"/>
              </a:solidFill>
              <a:latin typeface="DIN Next LT Arabic" panose="020B0503020203050203" pitchFamily="34" charset="-78"/>
              <a:cs typeface="DIN Next LT Arabic" panose="020B0503020203050203" pitchFamily="34" charset="-78"/>
            </a:endParaRPr>
          </a:p>
          <a:p>
            <a:r>
              <a:rPr lang="ar-SA" sz="1400">
                <a:latin typeface="DIN Next LT Arabic" panose="020B0503020203050203" pitchFamily="34" charset="-78"/>
                <a:cs typeface="DIN Next LT Arabic" panose="020B0503020203050203" pitchFamily="34" charset="-78"/>
              </a:rPr>
              <a:t>Employee leaves, the company provides employees with official annual leave of (21) days, and the agreed cost offered to employees will not be affected by the leave days taken by the employee.</a:t>
            </a:r>
          </a:p>
        </p:txBody>
      </p:sp>
      <p:sp>
        <p:nvSpPr>
          <p:cNvPr id="28" name="TextBox 27">
            <a:extLst>
              <a:ext uri="{FF2B5EF4-FFF2-40B4-BE49-F238E27FC236}">
                <a16:creationId xmlns:a16="http://schemas.microsoft.com/office/drawing/2014/main" id="{56BA5704-28D3-8C59-6045-7B2A2379BA3E}"/>
              </a:ext>
            </a:extLst>
          </p:cNvPr>
          <p:cNvSpPr txBox="1"/>
          <p:nvPr/>
        </p:nvSpPr>
        <p:spPr>
          <a:xfrm flipH="1">
            <a:off x="1271365" y="3130280"/>
            <a:ext cx="6948814" cy="769441"/>
          </a:xfrm>
          <a:prstGeom prst="rect">
            <a:avLst/>
          </a:prstGeom>
          <a:noFill/>
        </p:spPr>
        <p:txBody>
          <a:bodyPr wrap="square" rtlCol="0">
            <a:spAutoFit/>
          </a:bodyPr>
          <a:lstStyle/>
          <a:p>
            <a:r>
              <a:rPr lang="ar-SA" sz="1600" b="1">
                <a:solidFill>
                  <a:srgbClr val="7D49C7"/>
                </a:solidFill>
                <a:latin typeface="DIN Next LT Arabic" panose="020B0503020203050203" pitchFamily="34" charset="-78"/>
                <a:cs typeface="DIN Next LT Arabic" panose="020B0503020203050203" pitchFamily="34" charset="-78"/>
              </a:rPr>
              <a:t>18</a:t>
            </a:r>
            <a:endParaRPr lang="en-US" sz="1600" b="1">
              <a:solidFill>
                <a:srgbClr val="7D49C7"/>
              </a:solidFill>
              <a:latin typeface="DIN Next LT Arabic" panose="020B0503020203050203" pitchFamily="34" charset="-78"/>
              <a:cs typeface="DIN Next LT Arabic" panose="020B0503020203050203" pitchFamily="34" charset="-78"/>
            </a:endParaRPr>
          </a:p>
          <a:p>
            <a:r>
              <a:rPr lang="ar-SA" sz="1400">
                <a:latin typeface="DIN Next LT Arabic" panose="020B0503020203050203" pitchFamily="34" charset="-78"/>
                <a:cs typeface="DIN Next LT Arabic" panose="020B0503020203050203" pitchFamily="34" charset="-78"/>
              </a:rPr>
              <a:t>Employees working under this offer must consume their leave balance before the end of the contract year, and the company's leave policy serves as a reference framework.</a:t>
            </a:r>
          </a:p>
        </p:txBody>
      </p:sp>
      <p:pic>
        <p:nvPicPr>
          <p:cNvPr id="3" name="Graphic 2">
            <a:extLst>
              <a:ext uri="{FF2B5EF4-FFF2-40B4-BE49-F238E27FC236}">
                <a16:creationId xmlns:a16="http://schemas.microsoft.com/office/drawing/2014/main" id="{21E08DE7-C5FA-6F14-D4E9-1D470126B24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2361" y="2568224"/>
            <a:ext cx="585216" cy="585216"/>
          </a:xfrm>
          <a:prstGeom prst="rect">
            <a:avLst/>
          </a:prstGeom>
        </p:spPr>
      </p:pic>
      <p:pic>
        <p:nvPicPr>
          <p:cNvPr id="12" name="Graphic 11">
            <a:extLst>
              <a:ext uri="{FF2B5EF4-FFF2-40B4-BE49-F238E27FC236}">
                <a16:creationId xmlns:a16="http://schemas.microsoft.com/office/drawing/2014/main" id="{E18DDC85-4443-4345-2BD8-C1D55B0129C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0365" y="3314505"/>
            <a:ext cx="585216" cy="585216"/>
          </a:xfrm>
          <a:prstGeom prst="rect">
            <a:avLst/>
          </a:prstGeom>
        </p:spPr>
      </p:pic>
      <p:pic>
        <p:nvPicPr>
          <p:cNvPr id="13" name="Graphic 12">
            <a:extLst>
              <a:ext uri="{FF2B5EF4-FFF2-40B4-BE49-F238E27FC236}">
                <a16:creationId xmlns:a16="http://schemas.microsoft.com/office/drawing/2014/main" id="{BD89674B-7DEB-685E-BB5D-236C0CA49E6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57931" y="4079249"/>
            <a:ext cx="585216" cy="585216"/>
          </a:xfrm>
          <a:prstGeom prst="rect">
            <a:avLst/>
          </a:prstGeom>
        </p:spPr>
      </p:pic>
      <p:sp>
        <p:nvSpPr>
          <p:cNvPr id="14" name="TextBox 13">
            <a:extLst>
              <a:ext uri="{FF2B5EF4-FFF2-40B4-BE49-F238E27FC236}">
                <a16:creationId xmlns:a16="http://schemas.microsoft.com/office/drawing/2014/main" id="{4A9E9D58-6DBB-0B95-BB81-B27D6F8AE03D}"/>
              </a:ext>
            </a:extLst>
          </p:cNvPr>
          <p:cNvSpPr txBox="1"/>
          <p:nvPr/>
        </p:nvSpPr>
        <p:spPr>
          <a:xfrm flipH="1">
            <a:off x="1358899" y="3987136"/>
            <a:ext cx="7791762" cy="769441"/>
          </a:xfrm>
          <a:prstGeom prst="rect">
            <a:avLst/>
          </a:prstGeom>
          <a:noFill/>
        </p:spPr>
        <p:txBody>
          <a:bodyPr wrap="square" rtlCol="0">
            <a:spAutoFit/>
          </a:bodyPr>
          <a:lstStyle/>
          <a:p>
            <a:r>
              <a:rPr lang="ar-JO" sz="1600" b="1">
                <a:solidFill>
                  <a:srgbClr val="7D49C7"/>
                </a:solidFill>
                <a:latin typeface="DIN Next LT Arabic" panose="020B0503020203050203" pitchFamily="34" charset="-78"/>
                <a:cs typeface="DIN Next LT Arabic" panose="020B0503020203050203" pitchFamily="34" charset="-78"/>
              </a:rPr>
              <a:t>19</a:t>
            </a:r>
            <a:endParaRPr lang="en-US" sz="1600" b="1">
              <a:solidFill>
                <a:srgbClr val="7D49C7"/>
              </a:solidFill>
              <a:latin typeface="DIN Next LT Arabic" panose="020B0503020203050203" pitchFamily="34" charset="-78"/>
              <a:cs typeface="DIN Next LT Arabic" panose="020B0503020203050203" pitchFamily="34" charset="-78"/>
            </a:endParaRPr>
          </a:p>
          <a:p>
            <a:r>
              <a:rPr lang="ar-JO" sz="1400">
                <a:latin typeface="DIN Next LT Arabic" panose="020B0503020203050203" pitchFamily="34" charset="-78"/>
                <a:cs typeface="DIN Next LT Arabic" panose="020B0503020203050203" pitchFamily="34" charset="-78"/>
              </a:rPr>
              <a:t>The company provides the necessary training for employees to perform their job tasks and build capacities according to work requirements and as agreed upon with the client.</a:t>
            </a:r>
            <a:endParaRPr lang="ar-SA" sz="1400">
              <a:latin typeface="DIN Next LT Arabic" panose="020B0503020203050203" pitchFamily="34" charset="-78"/>
              <a:cs typeface="DIN Next LT Arabic" panose="020B0503020203050203" pitchFamily="34" charset="-78"/>
            </a:endParaRPr>
          </a:p>
        </p:txBody>
      </p:sp>
      <p:sp>
        <p:nvSpPr>
          <p:cNvPr id="15" name="TextBox 14">
            <a:extLst>
              <a:ext uri="{FF2B5EF4-FFF2-40B4-BE49-F238E27FC236}">
                <a16:creationId xmlns:a16="http://schemas.microsoft.com/office/drawing/2014/main" id="{C82041A2-C2D8-7A1C-AFF0-969D3EE88654}"/>
              </a:ext>
            </a:extLst>
          </p:cNvPr>
          <p:cNvSpPr txBox="1"/>
          <p:nvPr/>
        </p:nvSpPr>
        <p:spPr>
          <a:xfrm flipH="1">
            <a:off x="1358899" y="5175209"/>
            <a:ext cx="8477678" cy="769441"/>
          </a:xfrm>
          <a:prstGeom prst="rect">
            <a:avLst/>
          </a:prstGeom>
          <a:noFill/>
        </p:spPr>
        <p:txBody>
          <a:bodyPr wrap="square" rtlCol="0">
            <a:spAutoFit/>
          </a:bodyPr>
          <a:lstStyle/>
          <a:p>
            <a:r>
              <a:rPr lang="ar-JO" sz="1600" b="1">
                <a:solidFill>
                  <a:srgbClr val="7D49C7"/>
                </a:solidFill>
                <a:latin typeface="DIN Next LT Arabic" panose="020B0503020203050203" pitchFamily="34" charset="-78"/>
                <a:cs typeface="DIN Next LT Arabic" panose="020B0503020203050203" pitchFamily="34" charset="-78"/>
              </a:rPr>
              <a:t>20</a:t>
            </a:r>
            <a:endParaRPr lang="en-US" sz="1600" b="1">
              <a:solidFill>
                <a:srgbClr val="7D49C7"/>
              </a:solidFill>
              <a:latin typeface="DIN Next LT Arabic" panose="020B0503020203050203" pitchFamily="34" charset="-78"/>
              <a:cs typeface="DIN Next LT Arabic" panose="020B0503020203050203" pitchFamily="34" charset="-78"/>
            </a:endParaRPr>
          </a:p>
          <a:p>
            <a:r>
              <a:rPr lang="ar-JO" sz="1400">
                <a:latin typeface="DIN Next LT Arabic" panose="020B0503020203050203" pitchFamily="34" charset="-78"/>
                <a:cs typeface="DIN Next LT Arabic" panose="020B0503020203050203" pitchFamily="34" charset="-78"/>
              </a:rPr>
              <a:t>The company provides health insurance benefits according to the grades approved in the company, in line with the job levels and company policies, and based on the agreement with the client.</a:t>
            </a:r>
            <a:endParaRPr lang="ar-SA" sz="1400">
              <a:latin typeface="DIN Next LT Arabic" panose="020B0503020203050203" pitchFamily="34" charset="-78"/>
              <a:cs typeface="DIN Next LT Arabic" panose="020B0503020203050203" pitchFamily="34" charset="-78"/>
            </a:endParaRPr>
          </a:p>
        </p:txBody>
      </p:sp>
    </p:spTree>
    <p:custDataLst>
      <p:tags r:id="rId1"/>
    </p:custDataLst>
    <p:extLst>
      <p:ext uri="{BB962C8B-B14F-4D97-AF65-F5344CB8AC3E}">
        <p14:creationId xmlns:p14="http://schemas.microsoft.com/office/powerpoint/2010/main" val="4062985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Scope of the project</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Execution Methodology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Project Implementation Timeline</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Organizational Structure and Team</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About Digital Future Company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926477"/>
            <a:ext cx="227406" cy="246004"/>
          </a:xfrm>
          <a:prstGeom prst="rect">
            <a:avLst/>
          </a:prstGeom>
        </p:spPr>
      </p:pic>
    </p:spTree>
    <p:extLst>
      <p:ext uri="{BB962C8B-B14F-4D97-AF65-F5344CB8AC3E}">
        <p14:creationId xmlns:p14="http://schemas.microsoft.com/office/powerpoint/2010/main" val="85133506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A800B1-98A7-4BFD-488C-5BF01B2DD70A}"/>
              </a:ext>
            </a:extLst>
          </p:cNvPr>
          <p:cNvSpPr>
            <a:spLocks noGrp="1"/>
          </p:cNvSpPr>
          <p:nvPr>
            <p:ph type="body" sz="quarter" idx="4294967295"/>
          </p:nvPr>
        </p:nvSpPr>
        <p:spPr>
          <a:xfrm>
            <a:off x="2568506" y="328890"/>
            <a:ext cx="9338273" cy="584771"/>
          </a:xfrm>
        </p:spPr>
        <p:txBody>
          <a:bodyPr>
            <a:normAutofit/>
          </a:bodyPr>
          <a:lstStyle/>
          <a:p>
            <a:pPr marL="0" indent="0" algn="l" rtl="0">
              <a:spcBef>
                <a:spcPct val="0"/>
              </a:spcBef>
              <a:buSzTx/>
              <a:buNone/>
              <a:defRPr/>
            </a:pPr>
            <a:r>
              <a:rPr lang="ar-SA" sz="2400" kern="1200">
                <a:solidFill>
                  <a:srgbClr val="C90F8D"/>
                </a:solidFill>
                <a:ea typeface="+mj-ea"/>
                <a:sym typeface="Helvetica"/>
              </a:rPr>
              <a:t>Project Timeline</a:t>
            </a:r>
          </a:p>
        </p:txBody>
      </p:sp>
      <p:graphicFrame>
        <p:nvGraphicFramePr>
          <p:cNvPr id="10" name="Table 9">
            <a:extLst>
              <a:ext uri="{FF2B5EF4-FFF2-40B4-BE49-F238E27FC236}">
                <a16:creationId xmlns:a16="http://schemas.microsoft.com/office/drawing/2014/main" id="{7C8AD7A5-AF96-F045-2B55-1500E1DB72B6}"/>
              </a:ext>
            </a:extLst>
          </p:cNvPr>
          <p:cNvGraphicFramePr>
            <a:graphicFrameLocks noGrp="1"/>
          </p:cNvGraphicFramePr>
          <p:nvPr/>
        </p:nvGraphicFramePr>
        <p:xfrm>
          <a:off x="1085698" y="1507054"/>
          <a:ext cx="10721486" cy="3529540"/>
        </p:xfrm>
        <a:graphic>
          <a:graphicData uri="http://schemas.openxmlformats.org/drawingml/2006/table">
            <a:tbl>
              <a:tblPr/>
              <a:tblGrid>
                <a:gridCol w="478698">
                  <a:extLst>
                    <a:ext uri="{9D8B030D-6E8A-4147-A177-3AD203B41FA5}">
                      <a16:colId xmlns:a16="http://schemas.microsoft.com/office/drawing/2014/main" val="3577466025"/>
                    </a:ext>
                  </a:extLst>
                </a:gridCol>
                <a:gridCol w="478698">
                  <a:extLst>
                    <a:ext uri="{9D8B030D-6E8A-4147-A177-3AD203B41FA5}">
                      <a16:colId xmlns:a16="http://schemas.microsoft.com/office/drawing/2014/main" val="2778263494"/>
                    </a:ext>
                  </a:extLst>
                </a:gridCol>
                <a:gridCol w="478698">
                  <a:extLst>
                    <a:ext uri="{9D8B030D-6E8A-4147-A177-3AD203B41FA5}">
                      <a16:colId xmlns:a16="http://schemas.microsoft.com/office/drawing/2014/main" val="825627021"/>
                    </a:ext>
                  </a:extLst>
                </a:gridCol>
                <a:gridCol w="478698">
                  <a:extLst>
                    <a:ext uri="{9D8B030D-6E8A-4147-A177-3AD203B41FA5}">
                      <a16:colId xmlns:a16="http://schemas.microsoft.com/office/drawing/2014/main" val="2185388104"/>
                    </a:ext>
                  </a:extLst>
                </a:gridCol>
                <a:gridCol w="478698">
                  <a:extLst>
                    <a:ext uri="{9D8B030D-6E8A-4147-A177-3AD203B41FA5}">
                      <a16:colId xmlns:a16="http://schemas.microsoft.com/office/drawing/2014/main" val="3635096623"/>
                    </a:ext>
                  </a:extLst>
                </a:gridCol>
                <a:gridCol w="478698">
                  <a:extLst>
                    <a:ext uri="{9D8B030D-6E8A-4147-A177-3AD203B41FA5}">
                      <a16:colId xmlns:a16="http://schemas.microsoft.com/office/drawing/2014/main" val="3704872589"/>
                    </a:ext>
                  </a:extLst>
                </a:gridCol>
                <a:gridCol w="478698">
                  <a:extLst>
                    <a:ext uri="{9D8B030D-6E8A-4147-A177-3AD203B41FA5}">
                      <a16:colId xmlns:a16="http://schemas.microsoft.com/office/drawing/2014/main" val="2134041343"/>
                    </a:ext>
                  </a:extLst>
                </a:gridCol>
                <a:gridCol w="478698">
                  <a:extLst>
                    <a:ext uri="{9D8B030D-6E8A-4147-A177-3AD203B41FA5}">
                      <a16:colId xmlns:a16="http://schemas.microsoft.com/office/drawing/2014/main" val="421306950"/>
                    </a:ext>
                  </a:extLst>
                </a:gridCol>
                <a:gridCol w="478698">
                  <a:extLst>
                    <a:ext uri="{9D8B030D-6E8A-4147-A177-3AD203B41FA5}">
                      <a16:colId xmlns:a16="http://schemas.microsoft.com/office/drawing/2014/main" val="1907160473"/>
                    </a:ext>
                  </a:extLst>
                </a:gridCol>
                <a:gridCol w="478698">
                  <a:extLst>
                    <a:ext uri="{9D8B030D-6E8A-4147-A177-3AD203B41FA5}">
                      <a16:colId xmlns:a16="http://schemas.microsoft.com/office/drawing/2014/main" val="241679503"/>
                    </a:ext>
                  </a:extLst>
                </a:gridCol>
                <a:gridCol w="478698">
                  <a:extLst>
                    <a:ext uri="{9D8B030D-6E8A-4147-A177-3AD203B41FA5}">
                      <a16:colId xmlns:a16="http://schemas.microsoft.com/office/drawing/2014/main" val="1752319477"/>
                    </a:ext>
                  </a:extLst>
                </a:gridCol>
                <a:gridCol w="478698">
                  <a:extLst>
                    <a:ext uri="{9D8B030D-6E8A-4147-A177-3AD203B41FA5}">
                      <a16:colId xmlns:a16="http://schemas.microsoft.com/office/drawing/2014/main" val="3811708383"/>
                    </a:ext>
                  </a:extLst>
                </a:gridCol>
                <a:gridCol w="478698">
                  <a:extLst>
                    <a:ext uri="{9D8B030D-6E8A-4147-A177-3AD203B41FA5}">
                      <a16:colId xmlns:a16="http://schemas.microsoft.com/office/drawing/2014/main" val="3945535994"/>
                    </a:ext>
                  </a:extLst>
                </a:gridCol>
                <a:gridCol w="478698">
                  <a:extLst>
                    <a:ext uri="{9D8B030D-6E8A-4147-A177-3AD203B41FA5}">
                      <a16:colId xmlns:a16="http://schemas.microsoft.com/office/drawing/2014/main" val="3653156825"/>
                    </a:ext>
                  </a:extLst>
                </a:gridCol>
                <a:gridCol w="478698">
                  <a:extLst>
                    <a:ext uri="{9D8B030D-6E8A-4147-A177-3AD203B41FA5}">
                      <a16:colId xmlns:a16="http://schemas.microsoft.com/office/drawing/2014/main" val="3385086591"/>
                    </a:ext>
                  </a:extLst>
                </a:gridCol>
                <a:gridCol w="569222">
                  <a:extLst>
                    <a:ext uri="{9D8B030D-6E8A-4147-A177-3AD203B41FA5}">
                      <a16:colId xmlns:a16="http://schemas.microsoft.com/office/drawing/2014/main" val="3269316632"/>
                    </a:ext>
                  </a:extLst>
                </a:gridCol>
                <a:gridCol w="2971794">
                  <a:extLst>
                    <a:ext uri="{9D8B030D-6E8A-4147-A177-3AD203B41FA5}">
                      <a16:colId xmlns:a16="http://schemas.microsoft.com/office/drawing/2014/main" val="2555234407"/>
                    </a:ext>
                  </a:extLst>
                </a:gridCol>
              </a:tblGrid>
              <a:tr h="676645">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Fourth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Third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Second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First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a:txBody>
                    <a:bodyPr/>
                    <a:lstStyle/>
                    <a:p>
                      <a:pPr algn="l"/>
                      <a:r>
                        <a:rPr lang="ar-SA" sz="1800" b="1">
                          <a:solidFill>
                            <a:srgbClr val="002060"/>
                          </a:solidFill>
                          <a:latin typeface="Sakkal Majalla" panose="02000000000000000000" pitchFamily="2" charset="-78"/>
                          <a:cs typeface="Sakkal Majalla" panose="02000000000000000000" pitchFamily="2" charset="-78"/>
                        </a:rPr>
                        <a:t>The year</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81858801"/>
                  </a:ext>
                </a:extLst>
              </a:tr>
              <a:tr h="781276">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800" b="1">
                          <a:solidFill>
                            <a:srgbClr val="002060"/>
                          </a:solidFill>
                          <a:latin typeface="Sakkal Majalla" panose="02000000000000000000" pitchFamily="2" charset="-78"/>
                          <a:cs typeface="Sakkal Majalla" panose="02000000000000000000" pitchFamily="2" charset="-78"/>
                        </a:rPr>
                        <a:t>The stage</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extLst>
                  <a:ext uri="{0D108BD9-81ED-4DB2-BD59-A6C34878D82A}">
                    <a16:rowId xmlns:a16="http://schemas.microsoft.com/office/drawing/2014/main" val="368374400"/>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l"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Evaluation</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37702458"/>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l"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Operation</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2247061017"/>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l"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Delivery</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637073214"/>
                  </a:ext>
                </a:extLst>
              </a:tr>
            </a:tbl>
          </a:graphicData>
        </a:graphic>
      </p:graphicFrame>
      <p:sp>
        <p:nvSpPr>
          <p:cNvPr id="12" name="Rectangle: Rounded Corners 11">
            <a:extLst>
              <a:ext uri="{FF2B5EF4-FFF2-40B4-BE49-F238E27FC236}">
                <a16:creationId xmlns:a16="http://schemas.microsoft.com/office/drawing/2014/main" id="{CBCDC434-EADC-5E51-DC4B-A33EA4BEF218}"/>
              </a:ext>
            </a:extLst>
          </p:cNvPr>
          <p:cNvSpPr/>
          <p:nvPr/>
        </p:nvSpPr>
        <p:spPr>
          <a:xfrm>
            <a:off x="7875271" y="3188784"/>
            <a:ext cx="829752" cy="240216"/>
          </a:xfrm>
          <a:prstGeom prst="roundRect">
            <a:avLst/>
          </a:prstGeom>
          <a:solidFill>
            <a:srgbClr val="00B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4" name="Rectangle: Rounded Corners 33">
            <a:extLst>
              <a:ext uri="{FF2B5EF4-FFF2-40B4-BE49-F238E27FC236}">
                <a16:creationId xmlns:a16="http://schemas.microsoft.com/office/drawing/2014/main" id="{D757A0D5-0839-42CA-925D-3D02E255AB77}"/>
              </a:ext>
            </a:extLst>
          </p:cNvPr>
          <p:cNvSpPr/>
          <p:nvPr/>
        </p:nvSpPr>
        <p:spPr>
          <a:xfrm>
            <a:off x="1048654" y="3851631"/>
            <a:ext cx="7785007" cy="2402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5" name="Rectangle: Rounded Corners 34">
            <a:extLst>
              <a:ext uri="{FF2B5EF4-FFF2-40B4-BE49-F238E27FC236}">
                <a16:creationId xmlns:a16="http://schemas.microsoft.com/office/drawing/2014/main" id="{33F2D5D9-9F8F-3601-F367-0FC5E0C0E5F2}"/>
              </a:ext>
            </a:extLst>
          </p:cNvPr>
          <p:cNvSpPr/>
          <p:nvPr/>
        </p:nvSpPr>
        <p:spPr>
          <a:xfrm>
            <a:off x="1131571" y="4542867"/>
            <a:ext cx="829752" cy="240216"/>
          </a:xfrm>
          <a:prstGeom prst="roundRect">
            <a:avLst/>
          </a:prstGeom>
          <a:solidFill>
            <a:srgbClr val="CF2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cxnSp>
        <p:nvCxnSpPr>
          <p:cNvPr id="37" name="Straight Connector 36">
            <a:extLst>
              <a:ext uri="{FF2B5EF4-FFF2-40B4-BE49-F238E27FC236}">
                <a16:creationId xmlns:a16="http://schemas.microsoft.com/office/drawing/2014/main" id="{4EC96111-3B2F-E34A-750E-79F9157B9E3A}"/>
              </a:ext>
            </a:extLst>
          </p:cNvPr>
          <p:cNvCxnSpPr>
            <a:cxnSpLocks/>
          </p:cNvCxnSpPr>
          <p:nvPr/>
        </p:nvCxnSpPr>
        <p:spPr>
          <a:xfrm>
            <a:off x="2228850" y="4662975"/>
            <a:ext cx="5554980" cy="0"/>
          </a:xfrm>
          <a:prstGeom prst="line">
            <a:avLst/>
          </a:prstGeom>
          <a:noFill/>
          <a:ln w="25400" cap="flat">
            <a:solidFill>
              <a:srgbClr val="CF2799"/>
            </a:solidFill>
            <a:prstDash val="dash"/>
            <a:round/>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B1B901B4-44BE-7F18-8C90-1C1BA49AFCE2}"/>
              </a:ext>
            </a:extLst>
          </p:cNvPr>
          <p:cNvSpPr txBox="1"/>
          <p:nvPr/>
        </p:nvSpPr>
        <p:spPr>
          <a:xfrm>
            <a:off x="4339754" y="4478311"/>
            <a:ext cx="2182645" cy="36932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defTabSz="914400" fontAlgn="auto" latinLnBrk="0" hangingPunct="0">
              <a:lnSpc>
                <a:spcPct val="100000"/>
              </a:lnSpc>
              <a:spcBef>
                <a:spcPts val="0"/>
              </a:spcBef>
              <a:spcAft>
                <a:spcPts val="0"/>
              </a:spcAft>
              <a:buClrTx/>
              <a:buSzTx/>
              <a:buFontTx/>
              <a:buNone/>
              <a:tabLst/>
            </a:pPr>
            <a:r>
              <a:rPr kumimoji="0" lang="ar-SA" sz="1800" b="0" i="0" u="none" strike="noStrike" cap="none" spc="0" normalizeH="0" baseline="0">
                <a:ln>
                  <a:noFill/>
                </a:ln>
                <a:solidFill>
                  <a:srgbClr val="000000"/>
                </a:solidFill>
                <a:effectLst/>
                <a:uFillTx/>
                <a:latin typeface="+mj-lt"/>
                <a:ea typeface="+mj-ea"/>
                <a:cs typeface="+mj-cs"/>
                <a:sym typeface="Helvetica"/>
              </a:rPr>
              <a:t>On-the-job guidance</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45915194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Scope of work of the project</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schedule</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Organizational Structure and Team</a:t>
            </a:r>
            <a:endParaRPr lang="en-US" sz="2000" kern="1200">
              <a:solidFill>
                <a:srgbClr val="181938"/>
              </a:solidFill>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About Digital Future Company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3383682"/>
            <a:ext cx="227406" cy="246004"/>
          </a:xfrm>
          <a:prstGeom prst="rect">
            <a:avLst/>
          </a:prstGeom>
        </p:spPr>
      </p:pic>
    </p:spTree>
    <p:extLst>
      <p:ext uri="{BB962C8B-B14F-4D97-AF65-F5344CB8AC3E}">
        <p14:creationId xmlns:p14="http://schemas.microsoft.com/office/powerpoint/2010/main" val="154671142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544889"/>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 company includes a wide range of local and global expertise that will be provided to achieve the desired impact of the project.</a:t>
            </a:r>
            <a:r>
              <a:rPr kumimoji="0" lang="en-US" sz="2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endParaRPr kumimoji="0" lang="ar-SA" sz="2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6" name="Text Placeholder 1">
            <a:extLst>
              <a:ext uri="{FF2B5EF4-FFF2-40B4-BE49-F238E27FC236}">
                <a16:creationId xmlns:a16="http://schemas.microsoft.com/office/drawing/2014/main" id="{EB362A60-D950-C4E9-4FE6-5C07FE8F8B33}"/>
              </a:ext>
            </a:extLst>
          </p:cNvPr>
          <p:cNvSpPr txBox="1">
            <a:spLocks/>
          </p:cNvSpPr>
          <p:nvPr/>
        </p:nvSpPr>
        <p:spPr>
          <a:xfrm>
            <a:off x="4114119" y="2958018"/>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Rana Khalil</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8" name="TextBox 7">
            <a:extLst>
              <a:ext uri="{FF2B5EF4-FFF2-40B4-BE49-F238E27FC236}">
                <a16:creationId xmlns:a16="http://schemas.microsoft.com/office/drawing/2014/main" id="{303C7C4B-77A3-57D6-7306-7F7ABD71B6C4}"/>
              </a:ext>
            </a:extLst>
          </p:cNvPr>
          <p:cNvSpPr txBox="1"/>
          <p:nvPr/>
        </p:nvSpPr>
        <p:spPr>
          <a:xfrm>
            <a:off x="4286076" y="3180903"/>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Quality Management Consultant</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9" name="Text Placeholder 1">
            <a:extLst>
              <a:ext uri="{FF2B5EF4-FFF2-40B4-BE49-F238E27FC236}">
                <a16:creationId xmlns:a16="http://schemas.microsoft.com/office/drawing/2014/main" id="{46820683-FB41-1469-32DD-F5189D22730E}"/>
              </a:ext>
            </a:extLst>
          </p:cNvPr>
          <p:cNvSpPr txBox="1">
            <a:spLocks/>
          </p:cNvSpPr>
          <p:nvPr/>
        </p:nvSpPr>
        <p:spPr>
          <a:xfrm>
            <a:off x="6460785" y="2958018"/>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Muhammad Adnan, interrogator</a:t>
            </a:r>
          </a:p>
        </p:txBody>
      </p:sp>
      <p:sp>
        <p:nvSpPr>
          <p:cNvPr id="10" name="TextBox 9">
            <a:extLst>
              <a:ext uri="{FF2B5EF4-FFF2-40B4-BE49-F238E27FC236}">
                <a16:creationId xmlns:a16="http://schemas.microsoft.com/office/drawing/2014/main" id="{9ADBEF09-592D-C296-C556-EEDB7968DEDC}"/>
              </a:ext>
            </a:extLst>
          </p:cNvPr>
          <p:cNvSpPr txBox="1"/>
          <p:nvPr/>
        </p:nvSpPr>
        <p:spPr>
          <a:xfrm>
            <a:off x="6559966" y="3180903"/>
            <a:ext cx="1659014"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Business Continuity and Cybersecurity Consultant</a:t>
            </a:r>
          </a:p>
        </p:txBody>
      </p:sp>
      <p:sp>
        <p:nvSpPr>
          <p:cNvPr id="24" name="Text Placeholder 1">
            <a:extLst>
              <a:ext uri="{FF2B5EF4-FFF2-40B4-BE49-F238E27FC236}">
                <a16:creationId xmlns:a16="http://schemas.microsoft.com/office/drawing/2014/main" id="{7CC9A0E2-F60B-3A8B-B89E-EED9D616DB70}"/>
              </a:ext>
            </a:extLst>
          </p:cNvPr>
          <p:cNvSpPr txBox="1">
            <a:spLocks/>
          </p:cNvSpPr>
          <p:nvPr/>
        </p:nvSpPr>
        <p:spPr>
          <a:xfrm>
            <a:off x="7729554" y="5185774"/>
            <a:ext cx="1905631"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Anas Nabulsi</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25" name="TextBox 24">
            <a:extLst>
              <a:ext uri="{FF2B5EF4-FFF2-40B4-BE49-F238E27FC236}">
                <a16:creationId xmlns:a16="http://schemas.microsoft.com/office/drawing/2014/main" id="{EDBBE74B-BF09-06F7-263E-CD4AA3D2F66F}"/>
              </a:ext>
            </a:extLst>
          </p:cNvPr>
          <p:cNvSpPr txBox="1"/>
          <p:nvPr/>
        </p:nvSpPr>
        <p:spPr>
          <a:xfrm>
            <a:off x="7985808" y="5408659"/>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Specialist</a:t>
            </a:r>
            <a:r>
              <a:rPr kumimoji="0" lang="en-US"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ITIL</a:t>
            </a:r>
          </a:p>
        </p:txBody>
      </p:sp>
      <p:sp>
        <p:nvSpPr>
          <p:cNvPr id="30" name="Text Placeholder 1">
            <a:extLst>
              <a:ext uri="{FF2B5EF4-FFF2-40B4-BE49-F238E27FC236}">
                <a16:creationId xmlns:a16="http://schemas.microsoft.com/office/drawing/2014/main" id="{6929BEA3-F3E7-7CEC-5A26-9F1AB9698E84}"/>
              </a:ext>
            </a:extLst>
          </p:cNvPr>
          <p:cNvSpPr txBox="1">
            <a:spLocks/>
          </p:cNvSpPr>
          <p:nvPr/>
        </p:nvSpPr>
        <p:spPr>
          <a:xfrm>
            <a:off x="8678193" y="2937513"/>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Naguib Nasser</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31" name="TextBox 30">
            <a:extLst>
              <a:ext uri="{FF2B5EF4-FFF2-40B4-BE49-F238E27FC236}">
                <a16:creationId xmlns:a16="http://schemas.microsoft.com/office/drawing/2014/main" id="{2A8E6F4E-82FD-D7BD-A621-5EC87B28CD1D}"/>
              </a:ext>
            </a:extLst>
          </p:cNvPr>
          <p:cNvSpPr txBox="1"/>
          <p:nvPr/>
        </p:nvSpPr>
        <p:spPr>
          <a:xfrm>
            <a:off x="8850150" y="3160398"/>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Enterprise Architect</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34" name="Picture 2" descr="profile image">
            <a:extLst>
              <a:ext uri="{FF2B5EF4-FFF2-40B4-BE49-F238E27FC236}">
                <a16:creationId xmlns:a16="http://schemas.microsoft.com/office/drawing/2014/main" id="{0157FCED-BBB3-3153-382C-2AF9DC558FA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045978" y="1556735"/>
            <a:ext cx="1269335" cy="1269335"/>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192AE02-42AE-1750-5F72-67EC172B63F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581" t="9766" r="20979" b="48954"/>
          <a:stretch/>
        </p:blipFill>
        <p:spPr bwMode="auto">
          <a:xfrm>
            <a:off x="6868561" y="1595788"/>
            <a:ext cx="1261164" cy="1271016"/>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D1CC7A3-9A6C-5884-ABD1-B9B75FD278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9667" b="9667"/>
          <a:stretch/>
        </p:blipFill>
        <p:spPr bwMode="auto">
          <a:xfrm>
            <a:off x="2031651" y="1608538"/>
            <a:ext cx="1270237" cy="1280160"/>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8" name="Text Placeholder 1">
            <a:extLst>
              <a:ext uri="{FF2B5EF4-FFF2-40B4-BE49-F238E27FC236}">
                <a16:creationId xmlns:a16="http://schemas.microsoft.com/office/drawing/2014/main" id="{25DEDE30-6111-56C1-8A5E-A0548E02FAEF}"/>
              </a:ext>
            </a:extLst>
          </p:cNvPr>
          <p:cNvSpPr txBox="1">
            <a:spLocks/>
          </p:cNvSpPr>
          <p:nvPr/>
        </p:nvSpPr>
        <p:spPr>
          <a:xfrm>
            <a:off x="1723657" y="2953558"/>
            <a:ext cx="1905631"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Mohannad Fahd Al-Mashari</a:t>
            </a:r>
          </a:p>
        </p:txBody>
      </p:sp>
      <p:sp>
        <p:nvSpPr>
          <p:cNvPr id="39" name="TextBox 38">
            <a:extLst>
              <a:ext uri="{FF2B5EF4-FFF2-40B4-BE49-F238E27FC236}">
                <a16:creationId xmlns:a16="http://schemas.microsoft.com/office/drawing/2014/main" id="{E22EBDDC-F281-EDE3-8E5E-29EDC3D23418}"/>
              </a:ext>
            </a:extLst>
          </p:cNvPr>
          <p:cNvSpPr txBox="1"/>
          <p:nvPr/>
        </p:nvSpPr>
        <p:spPr>
          <a:xfrm>
            <a:off x="1979911" y="3176443"/>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Data Analyst</a:t>
            </a:r>
          </a:p>
        </p:txBody>
      </p:sp>
      <p:pic>
        <p:nvPicPr>
          <p:cNvPr id="42" name="Picture 41">
            <a:extLst>
              <a:ext uri="{FF2B5EF4-FFF2-40B4-BE49-F238E27FC236}">
                <a16:creationId xmlns:a16="http://schemas.microsoft.com/office/drawing/2014/main" id="{6B6438ED-9F43-5932-EF37-4C8CEE2E629D}"/>
              </a:ext>
            </a:extLst>
          </p:cNvPr>
          <p:cNvPicPr>
            <a:picLocks noChangeAspect="1"/>
          </p:cNvPicPr>
          <p:nvPr/>
        </p:nvPicPr>
        <p:blipFill>
          <a:blip r:embed="rId6"/>
          <a:stretch>
            <a:fillRect/>
          </a:stretch>
        </p:blipFill>
        <p:spPr>
          <a:xfrm>
            <a:off x="4380891" y="1610276"/>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Picture 6">
            <a:extLst>
              <a:ext uri="{FF2B5EF4-FFF2-40B4-BE49-F238E27FC236}">
                <a16:creationId xmlns:a16="http://schemas.microsoft.com/office/drawing/2014/main" id="{FD4EA0D8-3CB9-4529-7CC4-F46B2757A22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028182" y="3769699"/>
            <a:ext cx="1286862"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Text Placeholder 1">
            <a:extLst>
              <a:ext uri="{FF2B5EF4-FFF2-40B4-BE49-F238E27FC236}">
                <a16:creationId xmlns:a16="http://schemas.microsoft.com/office/drawing/2014/main" id="{48263B81-3201-2C1F-E721-D00944455BF3}"/>
              </a:ext>
            </a:extLst>
          </p:cNvPr>
          <p:cNvSpPr txBox="1">
            <a:spLocks/>
          </p:cNvSpPr>
          <p:nvPr/>
        </p:nvSpPr>
        <p:spPr>
          <a:xfrm>
            <a:off x="2940286" y="5119211"/>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Ramzi Ahmed</a:t>
            </a:r>
            <a:endParaRPr kumimoji="0" lang="en-US"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45" name="TextBox 44">
            <a:extLst>
              <a:ext uri="{FF2B5EF4-FFF2-40B4-BE49-F238E27FC236}">
                <a16:creationId xmlns:a16="http://schemas.microsoft.com/office/drawing/2014/main" id="{A04E0194-47B1-1CBA-6B1D-0FDF53AF79D6}"/>
              </a:ext>
            </a:extLst>
          </p:cNvPr>
          <p:cNvSpPr txBox="1"/>
          <p:nvPr/>
        </p:nvSpPr>
        <p:spPr>
          <a:xfrm>
            <a:off x="3198618" y="5326068"/>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Technical Asset Management Specialist</a:t>
            </a:r>
          </a:p>
        </p:txBody>
      </p:sp>
      <p:pic>
        <p:nvPicPr>
          <p:cNvPr id="46" name="Picture 45">
            <a:extLst>
              <a:ext uri="{FF2B5EF4-FFF2-40B4-BE49-F238E27FC236}">
                <a16:creationId xmlns:a16="http://schemas.microsoft.com/office/drawing/2014/main" id="{ADBA8648-D9D5-5F58-1578-3E6199CD26E2}"/>
              </a:ext>
            </a:extLst>
          </p:cNvPr>
          <p:cNvPicPr>
            <a:picLocks noChangeAspect="1"/>
          </p:cNvPicPr>
          <p:nvPr/>
        </p:nvPicPr>
        <p:blipFill>
          <a:blip r:embed="rId6"/>
          <a:stretch>
            <a:fillRect/>
          </a:stretch>
        </p:blipFill>
        <p:spPr>
          <a:xfrm>
            <a:off x="3315269" y="3731391"/>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4">
            <a:extLst>
              <a:ext uri="{FF2B5EF4-FFF2-40B4-BE49-F238E27FC236}">
                <a16:creationId xmlns:a16="http://schemas.microsoft.com/office/drawing/2014/main" id="{6B8FDA97-F047-77DD-113B-14D1BCF0EEE9}"/>
              </a:ext>
            </a:extLst>
          </p:cNvPr>
          <p:cNvSpPr txBox="1">
            <a:spLocks/>
          </p:cNvSpPr>
          <p:nvPr/>
        </p:nvSpPr>
        <p:spPr>
          <a:xfrm>
            <a:off x="565819" y="6054858"/>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In addition to</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12</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Available human resources in the authority as mentioned in the appendix.</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KAPT-DI-ITSM-RFP</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Clause</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7.2</a:t>
            </a:r>
            <a:r>
              <a:rPr kumimoji="0" lang="ar-JO"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They will be recruited to work within the scope of the project.</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Comprehensive</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CIO, CTO</a:t>
            </a:r>
            <a:endPar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Tree>
    <p:extLst>
      <p:ext uri="{BB962C8B-B14F-4D97-AF65-F5344CB8AC3E}">
        <p14:creationId xmlns:p14="http://schemas.microsoft.com/office/powerpoint/2010/main" val="2105733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AE0AA-BAAF-7BE4-26F0-331AB74308FC}"/>
            </a:ext>
          </a:extLst>
        </p:cNvPr>
        <p:cNvGrpSpPr/>
        <p:nvPr/>
      </p:nvGrpSpPr>
      <p:grpSpPr>
        <a:xfrm>
          <a:off x="0" y="0"/>
          <a:ext cx="0" cy="0"/>
          <a:chOff x="0" y="0"/>
          <a:chExt cx="0" cy="0"/>
        </a:xfrm>
      </p:grpSpPr>
      <p:graphicFrame>
        <p:nvGraphicFramePr>
          <p:cNvPr id="26" name="Table 3">
            <a:extLst>
              <a:ext uri="{FF2B5EF4-FFF2-40B4-BE49-F238E27FC236}">
                <a16:creationId xmlns:a16="http://schemas.microsoft.com/office/drawing/2014/main" id="{9461C404-F9D0-209F-19D8-46F8A11F0A45}"/>
              </a:ext>
            </a:extLst>
          </p:cNvPr>
          <p:cNvGraphicFramePr>
            <a:graphicFrameLocks noGrp="1"/>
          </p:cNvGraphicFramePr>
          <p:nvPr>
            <p:extLst>
              <p:ext uri="{D42A27DB-BD31-4B8C-83A1-F6EECF244321}">
                <p14:modId xmlns:p14="http://schemas.microsoft.com/office/powerpoint/2010/main" val="3650014318"/>
              </p:ext>
            </p:extLst>
          </p:nvPr>
        </p:nvGraphicFramePr>
        <p:xfrm>
          <a:off x="745787" y="798550"/>
          <a:ext cx="10661515" cy="5261772"/>
        </p:xfrm>
        <a:graphic>
          <a:graphicData uri="http://schemas.openxmlformats.org/drawingml/2006/table">
            <a:tbl>
              <a:tblPr firstRow="1" bandRow="1">
                <a:tableStyleId>{5940675A-B579-460E-94D1-54222C63F5DA}</a:tableStyleId>
              </a:tblPr>
              <a:tblGrid>
                <a:gridCol w="7472075">
                  <a:extLst>
                    <a:ext uri="{9D8B030D-6E8A-4147-A177-3AD203B41FA5}">
                      <a16:colId xmlns:a16="http://schemas.microsoft.com/office/drawing/2014/main" val="2753461055"/>
                    </a:ext>
                  </a:extLst>
                </a:gridCol>
                <a:gridCol w="1075077">
                  <a:extLst>
                    <a:ext uri="{9D8B030D-6E8A-4147-A177-3AD203B41FA5}">
                      <a16:colId xmlns:a16="http://schemas.microsoft.com/office/drawing/2014/main" val="2827170178"/>
                    </a:ext>
                  </a:extLst>
                </a:gridCol>
                <a:gridCol w="2114363">
                  <a:extLst>
                    <a:ext uri="{9D8B030D-6E8A-4147-A177-3AD203B41FA5}">
                      <a16:colId xmlns:a16="http://schemas.microsoft.com/office/drawing/2014/main" val="993851605"/>
                    </a:ext>
                  </a:extLst>
                </a:gridCol>
              </a:tblGrid>
              <a:tr h="1268457">
                <a:tc>
                  <a:txBody>
                    <a:body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None/>
                        <a:tabLst/>
                        <a:defRPr/>
                      </a:pPr>
                      <a:r>
                        <a:rPr lang="en-US" sz="800" b="1" kern="1200" baseline="0">
                          <a:solidFill>
                            <a:schemeClr val="tx1"/>
                          </a:solidFill>
                          <a:latin typeface="Tajawal" panose="00000500000000000000" pitchFamily="2" charset="-78"/>
                          <a:ea typeface="+mn-ea"/>
                          <a:cs typeface="Tajawal" panose="00000500000000000000" pitchFamily="2" charset="-78"/>
                        </a:rPr>
                        <a:t>التعليم</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Master of Business Administration (MBA) - University of South Wales, UK</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Bachelor of Computer Information Systems - Al-Hussein Bin Talal University, Jordan</a:t>
                      </a: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None/>
                        <a:tabLst/>
                        <a:defRPr/>
                      </a:pPr>
                      <a:r>
                        <a:rPr lang="en-US" sz="800" b="1" baseline="0">
                          <a:solidFill>
                            <a:schemeClr val="tx1"/>
                          </a:solidFill>
                          <a:latin typeface="Tajawal" panose="00000500000000000000" pitchFamily="2" charset="-78"/>
                          <a:cs typeface="Tajawal" panose="00000500000000000000" pitchFamily="2" charset="-78"/>
                        </a:rPr>
                        <a:t>Certificates</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TOGAF 9 Certified Level</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COBIT® 5 Foundation</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ITIL® V3 Foundation</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PRINCE2® Practitioner</a:t>
                      </a:r>
                    </a:p>
                    <a:p>
                      <a:pPr marL="227013" marR="0" lvl="0" indent="-227013" algn="l" defTabSz="914400" rtl="0" eaLnBrk="1" fontAlgn="auto" latinLnBrk="0" hangingPunct="1">
                        <a:lnSpc>
                          <a:spcPct val="120000"/>
                        </a:lnSpc>
                        <a:spcBef>
                          <a:spcPts val="0"/>
                        </a:spcBef>
                        <a:spcAft>
                          <a:spcPts val="0"/>
                        </a:spcAft>
                        <a:buClrTx/>
                        <a:buSzTx/>
                        <a:buFont typeface="Wingdings" panose="05000000000000000000" pitchFamily="2" charset="2"/>
                        <a:buChar char="§"/>
                        <a:tabLst/>
                        <a:defRPr/>
                      </a:pPr>
                      <a:r>
                        <a:rPr lang="en-US" sz="800" b="0" baseline="0">
                          <a:solidFill>
                            <a:schemeClr val="tx1"/>
                          </a:solidFill>
                          <a:latin typeface="Tajawal" panose="00000500000000000000" pitchFamily="2" charset="-78"/>
                          <a:cs typeface="Tajawal" panose="00000500000000000000" pitchFamily="2" charset="-78"/>
                        </a:rPr>
                        <a:t>CDMP Associate</a:t>
                      </a:r>
                    </a:p>
                  </a:txBody>
                  <a:tcPr marL="52720" marR="52720" marT="26361" marB="26361" anchor="ctr">
                    <a:noFill/>
                  </a:tcPr>
                </a:tc>
                <a:tc>
                  <a:txBody>
                    <a:bodyPr/>
                    <a:lstStyle/>
                    <a:p>
                      <a:pPr algn="l" rtl="1">
                        <a:lnSpc>
                          <a:spcPct val="120000"/>
                        </a:lnSpc>
                        <a:spcBef>
                          <a:spcPts val="0"/>
                        </a:spcBef>
                        <a:spcAft>
                          <a:spcPts val="0"/>
                        </a:spcAft>
                      </a:pPr>
                      <a:r>
                        <a:rPr lang="ar-SA" sz="800" b="1">
                          <a:solidFill>
                            <a:schemeClr val="tx1"/>
                          </a:solidFill>
                          <a:latin typeface="Tajawal" panose="00000500000000000000" pitchFamily="2" charset="-78"/>
                          <a:cs typeface="Tajawal" panose="00000500000000000000" pitchFamily="2" charset="-78"/>
                        </a:rPr>
                        <a:t>Academic Qualifications and Professional Certifications</a:t>
                      </a:r>
                    </a:p>
                  </a:txBody>
                  <a:tcPr marL="52720" marR="52720" marT="26361" marB="26361">
                    <a:noFill/>
                  </a:tcPr>
                </a:tc>
                <a:tc rowSpan="2">
                  <a:txBody>
                    <a:bodyPr/>
                    <a:lstStyle/>
                    <a:p>
                      <a:pPr algn="l" rtl="1">
                        <a:lnSpc>
                          <a:spcPct val="120000"/>
                        </a:lnSpc>
                        <a:spcBef>
                          <a:spcPts val="0"/>
                        </a:spcBef>
                        <a:spcAft>
                          <a:spcPts val="0"/>
                        </a:spcAft>
                      </a:pPr>
                      <a:endParaRPr lang="ar-SA" sz="1600" b="1" dirty="0">
                        <a:solidFill>
                          <a:schemeClr val="bg1"/>
                        </a:solidFill>
                        <a:latin typeface="Sakkal Majalla" panose="02000000000000000000" pitchFamily="2" charset="-78"/>
                        <a:cs typeface="Sakkal Majalla" panose="02000000000000000000" pitchFamily="2" charset="-78"/>
                      </a:endParaRPr>
                    </a:p>
                    <a:p>
                      <a:pPr algn="l" rtl="1">
                        <a:lnSpc>
                          <a:spcPct val="120000"/>
                        </a:lnSpc>
                        <a:spcBef>
                          <a:spcPts val="0"/>
                        </a:spcBef>
                        <a:spcAft>
                          <a:spcPts val="0"/>
                        </a:spcAft>
                      </a:pPr>
                      <a:r>
                        <a:rPr lang="en-US" sz="1800" b="1" dirty="0">
                          <a:solidFill>
                            <a:schemeClr val="bg1"/>
                          </a:solidFill>
                          <a:latin typeface="Sakkal Majalla" panose="02000000000000000000" pitchFamily="2" charset="-78"/>
                          <a:cs typeface="Sakkal Majalla" panose="02000000000000000000" pitchFamily="2" charset="-78"/>
                        </a:rPr>
                        <a:t>Najeeb Nasser</a:t>
                      </a:r>
                    </a:p>
                    <a:p>
                      <a:pPr algn="l" rtl="1">
                        <a:lnSpc>
                          <a:spcPct val="120000"/>
                        </a:lnSpc>
                        <a:spcBef>
                          <a:spcPts val="0"/>
                        </a:spcBef>
                        <a:spcAft>
                          <a:spcPts val="0"/>
                        </a:spcAft>
                      </a:pPr>
                      <a:endParaRPr lang="ar-SA" sz="1800" b="1" dirty="0">
                        <a:solidFill>
                          <a:schemeClr val="bg1"/>
                        </a:solidFill>
                        <a:latin typeface="Sakkal Majalla" panose="02000000000000000000" pitchFamily="2" charset="-78"/>
                        <a:cs typeface="Sakkal Majalla" panose="02000000000000000000" pitchFamily="2" charset="-78"/>
                      </a:endParaRPr>
                    </a:p>
                    <a:p>
                      <a:pPr algn="l" rtl="1">
                        <a:lnSpc>
                          <a:spcPct val="120000"/>
                        </a:lnSpc>
                        <a:spcBef>
                          <a:spcPts val="0"/>
                        </a:spcBef>
                        <a:spcAft>
                          <a:spcPts val="0"/>
                        </a:spcAft>
                      </a:pPr>
                      <a:r>
                        <a:rPr lang="en-US" sz="1800" b="1" dirty="0">
                          <a:solidFill>
                            <a:schemeClr val="bg1"/>
                          </a:solidFill>
                          <a:latin typeface="Sakkal Majalla" panose="02000000000000000000" pitchFamily="2" charset="-78"/>
                          <a:cs typeface="Sakkal Majalla" panose="02000000000000000000" pitchFamily="2" charset="-78"/>
                        </a:rPr>
                        <a:t>EA Specialist</a:t>
                      </a:r>
                      <a:endParaRPr lang="ar-SA" sz="1800" b="1" dirty="0">
                        <a:solidFill>
                          <a:schemeClr val="bg1"/>
                        </a:solidFill>
                        <a:latin typeface="Sakkal Majalla" panose="02000000000000000000" pitchFamily="2" charset="-78"/>
                        <a:cs typeface="Sakkal Majalla" panose="02000000000000000000" pitchFamily="2" charset="-78"/>
                      </a:endParaRPr>
                    </a:p>
                  </a:txBody>
                  <a:tcPr marL="52720" marR="52720" marT="26361" marB="26361">
                    <a:solidFill>
                      <a:srgbClr val="002060"/>
                    </a:solidFill>
                  </a:tcPr>
                </a:tc>
                <a:extLst>
                  <a:ext uri="{0D108BD9-81ED-4DB2-BD59-A6C34878D82A}">
                    <a16:rowId xmlns:a16="http://schemas.microsoft.com/office/drawing/2014/main" val="1271800422"/>
                  </a:ext>
                </a:extLst>
              </a:tr>
              <a:tr h="3905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1">
                          <a:solidFill>
                            <a:schemeClr val="tx1"/>
                          </a:solidFill>
                        </a:rPr>
                        <a:t>Director, Digital &amp; Transformation Practice – Digital Future</a:t>
                      </a:r>
                      <a:endParaRPr lang="en-US" sz="750">
                        <a:solidFill>
                          <a:schemeClr val="tx1"/>
                        </a:solidFill>
                      </a:endParaRPr>
                    </a:p>
                    <a:p>
                      <a:pPr marL="171450" indent="-171450" algn="l">
                        <a:buFont typeface="Arial" panose="020B0604020202020204" pitchFamily="34" charset="0"/>
                        <a:buChar char="•"/>
                      </a:pPr>
                      <a:r>
                        <a:rPr lang="en-US" sz="750" kern="1200">
                          <a:solidFill>
                            <a:schemeClr val="tx1"/>
                          </a:solidFill>
                          <a:latin typeface="+mn-lt"/>
                          <a:ea typeface="+mn-ea"/>
                          <a:cs typeface="+mn-cs"/>
                        </a:rPr>
                        <a:t>تطوير وتنفيذ استراتيجيات التحول الرقمي، وقيادة الفرق متعددة التخصصات لتحقيق الأهداف الاستراتيجية ودفع أجندة التحول الرقمي.</a:t>
                      </a:r>
                    </a:p>
                    <a:p>
                      <a:pPr marL="171450" indent="-171450" algn="l">
                        <a:buFont typeface="Arial" panose="020B0604020202020204" pitchFamily="34" charset="0"/>
                        <a:buChar char="•"/>
                      </a:pPr>
                      <a:r>
                        <a:rPr lang="en-US" sz="750" kern="1200">
                          <a:solidFill>
                            <a:schemeClr val="tx1"/>
                          </a:solidFill>
                          <a:latin typeface="+mn-lt"/>
                          <a:ea typeface="+mn-ea"/>
                          <a:cs typeface="+mn-cs"/>
                        </a:rPr>
                        <a:t>تنمية علاقات قوية مع العملاء، وتقديم حلول رقمية مخصصة، ودفع تبني التقنيات المبتكرة للبقاء في المقدمة فيما يتعلق بالاتجاهات الرقمية الناشئة.</a:t>
                      </a:r>
                    </a:p>
                    <a:p>
                      <a:pPr marL="171450" indent="-171450" algn="l">
                        <a:buFont typeface="Arial" panose="020B0604020202020204" pitchFamily="34" charset="0"/>
                        <a:buChar char="•"/>
                      </a:pPr>
                      <a:r>
                        <a:rPr lang="en-US" sz="750" kern="1200">
                          <a:solidFill>
                            <a:schemeClr val="tx1"/>
                          </a:solidFill>
                          <a:latin typeface="+mn-lt"/>
                          <a:ea typeface="+mn-ea"/>
                          <a:cs typeface="+mn-cs"/>
                        </a:rPr>
                        <a:t>Supervise the implementation of projects, ensure timely delivery within budget, mentor high-performing teams, foster a collaborative environment, and continuously optimize processes.</a:t>
                      </a:r>
                    </a:p>
                    <a:p>
                      <a:pPr algn="l"/>
                      <a:r>
                        <a:rPr lang="en-US" sz="750" b="1">
                          <a:solidFill>
                            <a:schemeClr val="tx1"/>
                          </a:solidFill>
                        </a:rPr>
                        <a:t>Senior Manager - Elixir, McKinsey &amp; Company</a:t>
                      </a:r>
                      <a:endParaRPr lang="en-US" sz="750">
                        <a:solidFill>
                          <a:schemeClr val="tx1"/>
                        </a:solidFill>
                      </a:endParaRPr>
                    </a:p>
                    <a:p>
                      <a:pPr marL="171450" indent="-171450" algn="l">
                        <a:buFont typeface="Arial" panose="020B0604020202020204" pitchFamily="34" charset="0"/>
                        <a:buChar char="•"/>
                      </a:pPr>
                      <a:r>
                        <a:rPr lang="en-US" sz="750">
                          <a:solidFill>
                            <a:schemeClr val="tx1"/>
                          </a:solidFill>
                        </a:rPr>
                        <a:t>Led a BOT project for an EPMO project for one of the mega-companies in Saudi Arabia.</a:t>
                      </a:r>
                    </a:p>
                    <a:p>
                      <a:pPr marL="171450" indent="-171450" algn="l">
                        <a:buFont typeface="Arial" panose="020B0604020202020204" pitchFamily="34" charset="0"/>
                        <a:buChar char="•"/>
                      </a:pPr>
                      <a:r>
                        <a:rPr lang="en-US" sz="750">
                          <a:solidFill>
                            <a:schemeClr val="tx1"/>
                          </a:solidFill>
                        </a:rPr>
                        <a:t>Led the establishment of a national data office in the Kingdom of Saudi Arabia.</a:t>
                      </a:r>
                    </a:p>
                    <a:p>
                      <a:pPr marL="171450" indent="-171450" algn="l">
                        <a:buFont typeface="Arial" panose="020B0604020202020204" pitchFamily="34" charset="0"/>
                        <a:buChar char="•"/>
                      </a:pPr>
                      <a:r>
                        <a:rPr lang="en-US" sz="750">
                          <a:solidFill>
                            <a:schemeClr val="tx1"/>
                          </a:solidFill>
                        </a:rPr>
                        <a:t>Participated in defining and activating the cloud strategy in KSA.</a:t>
                      </a:r>
                    </a:p>
                    <a:p>
                      <a:pPr marL="0" indent="0" algn="l">
                        <a:buFont typeface="Arial" panose="020B0604020202020204" pitchFamily="34" charset="0"/>
                        <a:buNone/>
                      </a:pPr>
                      <a:r>
                        <a:rPr lang="en-US" sz="750" b="1" kern="1200">
                          <a:solidFill>
                            <a:schemeClr val="tx1"/>
                          </a:solidFill>
                          <a:latin typeface="+mn-lt"/>
                          <a:ea typeface="+mn-ea"/>
                          <a:cs typeface="+mn-cs"/>
                        </a:rPr>
                        <a:t>Consulting Manager - Digital Future</a:t>
                      </a:r>
                    </a:p>
                    <a:p>
                      <a:pPr marL="171450" indent="-171450" algn="l">
                        <a:buFont typeface="Arial" panose="020B0604020202020204" pitchFamily="34" charset="0"/>
                        <a:buChar char="•"/>
                      </a:pPr>
                      <a:r>
                        <a:rPr lang="en-US" sz="750">
                          <a:solidFill>
                            <a:schemeClr val="tx1"/>
                          </a:solidFill>
                        </a:rPr>
                        <a:t>Led the establishment and operation of an enterprise office for one of the key ministries in Saudi Arabia.</a:t>
                      </a:r>
                    </a:p>
                    <a:p>
                      <a:pPr marL="171450" indent="-171450" algn="l">
                        <a:buFont typeface="Arial" panose="020B0604020202020204" pitchFamily="34" charset="0"/>
                        <a:buChar char="•"/>
                      </a:pPr>
                      <a:r>
                        <a:rPr lang="en-US" sz="750" kern="1200">
                          <a:solidFill>
                            <a:schemeClr val="tx1"/>
                          </a:solidFill>
                          <a:latin typeface="+mn-lt"/>
                          <a:ea typeface="+mn-ea"/>
                          <a:cs typeface="+mn-cs"/>
                        </a:rPr>
                        <a:t>قاد مبادرة لنشر استراتيجية التحول الرقمي وحدد أكثر من 40 مبادرة ومشروع رئيسي لدعم التوجهات الاستراتيجية.</a:t>
                      </a:r>
                    </a:p>
                    <a:p>
                      <a:pPr marL="171450" indent="-171450" algn="l">
                        <a:buFont typeface="Arial" panose="020B0604020202020204" pitchFamily="34" charset="0"/>
                        <a:buChar char="•"/>
                      </a:pPr>
                      <a:r>
                        <a:rPr lang="en-US" sz="750" kern="1200">
                          <a:solidFill>
                            <a:schemeClr val="tx1"/>
                          </a:solidFill>
                          <a:latin typeface="+mn-lt"/>
                          <a:ea typeface="+mn-ea"/>
                          <a:cs typeface="+mn-cs"/>
                        </a:rPr>
                        <a:t>Led the establishment of a cybersecurity unit at a large university in KSA.</a:t>
                      </a:r>
                    </a:p>
                    <a:p>
                      <a:pPr algn="l"/>
                      <a:r>
                        <a:rPr lang="en-US" sz="750" b="1">
                          <a:solidFill>
                            <a:schemeClr val="tx1"/>
                          </a:solidFill>
                        </a:rPr>
                        <a:t>Digital Solution Architect, Tamkeen Technologies</a:t>
                      </a:r>
                      <a:endParaRPr lang="en-US" sz="750">
                        <a:solidFill>
                          <a:schemeClr val="tx1"/>
                        </a:solidFill>
                      </a:endParaRPr>
                    </a:p>
                    <a:p>
                      <a:pPr marL="171450" indent="-171450" algn="l">
                        <a:buFont typeface="Arial" panose="020B0604020202020204" pitchFamily="34" charset="0"/>
                        <a:buChar char="•"/>
                      </a:pPr>
                      <a:r>
                        <a:rPr lang="en-US" sz="750" kern="1200">
                          <a:solidFill>
                            <a:schemeClr val="tx1"/>
                          </a:solidFill>
                          <a:latin typeface="+mn-lt"/>
                          <a:ea typeface="+mn-ea"/>
                          <a:cs typeface="+mn-cs"/>
                        </a:rPr>
                        <a:t>Delivered and owned the solution of the MVP or pilots during the presales stage.</a:t>
                      </a:r>
                    </a:p>
                    <a:p>
                      <a:pPr marL="171450" indent="-171450" algn="l">
                        <a:buFont typeface="Arial" panose="020B0604020202020204" pitchFamily="34" charset="0"/>
                        <a:buChar char="•"/>
                      </a:pPr>
                      <a:r>
                        <a:rPr lang="en-US" sz="750" kern="1200">
                          <a:solidFill>
                            <a:schemeClr val="tx1"/>
                          </a:solidFill>
                          <a:latin typeface="+mn-lt"/>
                          <a:ea typeface="+mn-ea"/>
                          <a:cs typeface="+mn-cs"/>
                        </a:rPr>
                        <a:t>روجت لطرق جديدة للعمل مع تسريع المنتج الرشيق، النموذج الأولي السريع، رؤى المستهلك، واتخاذ القرارات المدعومة بالبيانات.</a:t>
                      </a:r>
                    </a:p>
                    <a:p>
                      <a:pPr marL="171450" indent="-171450" algn="l">
                        <a:buFont typeface="Arial" panose="020B0604020202020204" pitchFamily="34" charset="0"/>
                        <a:buChar char="•"/>
                      </a:pPr>
                      <a:r>
                        <a:rPr lang="en-US" sz="750" kern="1200">
                          <a:solidFill>
                            <a:schemeClr val="tx1"/>
                          </a:solidFill>
                          <a:latin typeface="+mn-lt"/>
                          <a:ea typeface="+mn-ea"/>
                          <a:cs typeface="+mn-cs"/>
                        </a:rPr>
                        <a:t>فهم نقاط الألم واحتياجات عملاء تمكين واقترح أفضل الحلول.</a:t>
                      </a:r>
                    </a:p>
                    <a:p>
                      <a:pPr marL="171450" indent="-171450" algn="l">
                        <a:buFont typeface="Arial" panose="020B0604020202020204" pitchFamily="34" charset="0"/>
                        <a:buChar char="•"/>
                      </a:pPr>
                      <a:r>
                        <a:rPr lang="en-US" sz="750" kern="1200">
                          <a:solidFill>
                            <a:schemeClr val="tx1"/>
                          </a:solidFill>
                          <a:latin typeface="+mn-lt"/>
                          <a:ea typeface="+mn-ea"/>
                          <a:cs typeface="+mn-cs"/>
                        </a:rPr>
                        <a:t>رأس تعزيز تطبيق مفاهيم الهندسة الرقمية، بما في ذلك DevOps، والهندسة المعمارية المعتمدة على الخدمات الصغيرة والسحابة الأصلية، والنمذجة الكاملة للتكديس.</a:t>
                      </a:r>
                    </a:p>
                    <a:p>
                      <a:pPr marL="171450" indent="-171450" algn="l">
                        <a:buFont typeface="Arial" panose="020B0604020202020204" pitchFamily="34" charset="0"/>
                        <a:buChar char="•"/>
                      </a:pPr>
                      <a:r>
                        <a:rPr lang="en-US" sz="750" kern="1200">
                          <a:solidFill>
                            <a:schemeClr val="tx1"/>
                          </a:solidFill>
                          <a:latin typeface="+mn-lt"/>
                          <a:ea typeface="+mn-ea"/>
                          <a:cs typeface="+mn-cs"/>
                        </a:rPr>
                        <a:t>عززت الشراكات والتحالفات مع التقنيات الرائدة مثل Pega و UiPath و F5 (nginx).</a:t>
                      </a:r>
                    </a:p>
                    <a:p>
                      <a:pPr marL="171450" indent="-171450" algn="l">
                        <a:buFont typeface="Arial" panose="020B0604020202020204" pitchFamily="34" charset="0"/>
                        <a:buChar char="•"/>
                      </a:pPr>
                      <a:r>
                        <a:rPr lang="en-US" sz="750" kern="1200">
                          <a:solidFill>
                            <a:schemeClr val="tx1"/>
                          </a:solidFill>
                          <a:latin typeface="+mn-lt"/>
                          <a:ea typeface="+mn-ea"/>
                          <a:cs typeface="+mn-cs"/>
                        </a:rPr>
                        <a:t>حافظت عروض وتمكين على التوجهات استنادًا إلى رؤى محللي الصناعة، ونشاط المنافسين، وتطور النظام البيئي للصناعة.</a:t>
                      </a:r>
                    </a:p>
                    <a:p>
                      <a:pPr algn="l"/>
                      <a:r>
                        <a:rPr lang="en-US" sz="750" b="1">
                          <a:solidFill>
                            <a:schemeClr val="tx1"/>
                          </a:solidFill>
                        </a:rPr>
                        <a:t>Technical Project Lead, Saudi Customs (NCBS)</a:t>
                      </a:r>
                      <a:endParaRPr lang="en-US" sz="750">
                        <a:solidFill>
                          <a:schemeClr val="tx1"/>
                        </a:solidFill>
                      </a:endParaRP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The text is already in English.</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دعم مشاريع التحول الرقمي من خلال تقييم وتوصية بحلول وتقنيات مبتكرة.</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Planned, executed, and finalized solutions related to new and existing products, modules, and services.</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Participated in the EA domain governance model of Business, Application, Data, and Technology.</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شارك أفضل الممارسات والدروس المستفادة، مع تحديث متطلبات هندسة النظام التقني باستمرار بناءً على تغير التقنيات والمعرفة بالمنتجات والحلول الحالية والمرتقبة من الموردين.</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Recommended and participated in the development of architecture blueprints for related systems</a:t>
                      </a:r>
                      <a:r>
                        <a:rPr lang="en-US" sz="750">
                          <a:solidFill>
                            <a:schemeClr val="tx1"/>
                          </a:solidFill>
                        </a:rPr>
                        <a:t>.</a:t>
                      </a:r>
                    </a:p>
                    <a:p>
                      <a:pPr algn="l"/>
                      <a:r>
                        <a:rPr lang="en-US" sz="750" b="1">
                          <a:solidFill>
                            <a:schemeClr val="tx1"/>
                          </a:solidFill>
                        </a:rPr>
                        <a:t>Software Development Team Leader, Tamkeen Technologies</a:t>
                      </a:r>
                      <a:endParaRPr lang="en-US" sz="750">
                        <a:solidFill>
                          <a:schemeClr val="tx1"/>
                        </a:solidFill>
                      </a:endParaRP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قمت بتخطيط المشروع وتقدير الجهود.</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أجرى تصميم وهندسة الحلول.</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شارك في إعداد المقترحات.</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أدار فريق التطوير.</a:t>
                      </a:r>
                    </a:p>
                    <a:p>
                      <a:pPr marL="171450" indent="-171450" algn="l" defTabSz="914400" rtl="0" eaLnBrk="1" latinLnBrk="0" hangingPunct="1">
                        <a:buFont typeface="Arial" panose="020B0604020202020204" pitchFamily="34" charset="0"/>
                        <a:buChar char="•"/>
                      </a:pPr>
                      <a:r>
                        <a:rPr lang="en-US" sz="750" kern="1200">
                          <a:solidFill>
                            <a:schemeClr val="tx1"/>
                          </a:solidFill>
                          <a:latin typeface="+mn-lt"/>
                          <a:ea typeface="+mn-ea"/>
                          <a:cs typeface="+mn-cs"/>
                        </a:rPr>
                        <a:t>Designed, developed, and implemented web services using Microsoft tools and</a:t>
                      </a:r>
                      <a:r>
                        <a:rPr lang="en-US" sz="800" kern="1200">
                          <a:solidFill>
                            <a:schemeClr val="tx1"/>
                          </a:solidFill>
                          <a:latin typeface="+mn-lt"/>
                          <a:ea typeface="+mn-ea"/>
                          <a:cs typeface="+mn-cs"/>
                        </a:rPr>
                        <a:t>التقنيات.</a:t>
                      </a:r>
                    </a:p>
                  </a:txBody>
                  <a:tcPr marL="52720" marR="52720" marT="26361" marB="26361" anchor="ctr">
                    <a:noFill/>
                  </a:tcPr>
                </a:tc>
                <a:tc>
                  <a:txBody>
                    <a:bodyPr/>
                    <a:lstStyle/>
                    <a:p>
                      <a:pPr algn="l" rtl="1">
                        <a:lnSpc>
                          <a:spcPct val="120000"/>
                        </a:lnSpc>
                        <a:spcBef>
                          <a:spcPts val="0"/>
                        </a:spcBef>
                        <a:spcAft>
                          <a:spcPts val="0"/>
                        </a:spcAft>
                      </a:pPr>
                      <a:r>
                        <a:rPr lang="ar-SA" sz="800" b="1" dirty="0">
                          <a:solidFill>
                            <a:schemeClr val="tx1"/>
                          </a:solidFill>
                          <a:latin typeface="Tajawal" panose="00000500000000000000" pitchFamily="2" charset="-78"/>
                          <a:cs typeface="Tajawal" panose="00000500000000000000" pitchFamily="2" charset="-78"/>
                        </a:rPr>
                        <a:t>Professional Experience</a:t>
                      </a:r>
                    </a:p>
                  </a:txBody>
                  <a:tcPr marL="52720" marR="52720" marT="26361" marB="26361">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bl>
          </a:graphicData>
        </a:graphic>
      </p:graphicFrame>
      <p:pic>
        <p:nvPicPr>
          <p:cNvPr id="9" name="Picture 2" descr="profile image">
            <a:extLst>
              <a:ext uri="{FF2B5EF4-FFF2-40B4-BE49-F238E27FC236}">
                <a16:creationId xmlns:a16="http://schemas.microsoft.com/office/drawing/2014/main" id="{A1ABC409-2EE2-B68B-4092-52A904E87A9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756125" y="4197562"/>
            <a:ext cx="1269335" cy="1269335"/>
          </a:xfrm>
          <a:prstGeom prst="ellipse">
            <a:avLst/>
          </a:prstGeom>
          <a:ln w="3175"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586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1051692556"/>
              </p:ext>
            </p:extLst>
          </p:nvPr>
        </p:nvGraphicFramePr>
        <p:xfrm>
          <a:off x="627532" y="877476"/>
          <a:ext cx="11128248" cy="5426709"/>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1347256">
                <a:tc>
                  <a:txBody>
                    <a:bodyPr/>
                    <a:lstStyle/>
                    <a:p>
                      <a:pPr marL="0" indent="0" algn="l" rtl="1">
                        <a:lnSpc>
                          <a:spcPct val="100000"/>
                        </a:lnSpc>
                        <a:spcBef>
                          <a:spcPts val="0"/>
                        </a:spcBef>
                        <a:spcAft>
                          <a:spcPts val="0"/>
                        </a:spcAft>
                        <a:buFont typeface="Wingdings" panose="05000000000000000000" pitchFamily="2" charset="2"/>
                        <a:buNone/>
                      </a:pPr>
                      <a:r>
                        <a:rPr lang="ar-SA" sz="900" b="0">
                          <a:latin typeface="Sakkal Majalla" panose="02000000000000000000" pitchFamily="2" charset="-78"/>
                          <a:cs typeface="Sakkal Majalla" panose="02000000000000000000" pitchFamily="2" charset="-78"/>
                        </a:rPr>
                        <a:t>A</a:t>
                      </a:r>
                      <a:r>
                        <a:rPr lang="ar-SA" sz="900" b="1">
                          <a:latin typeface="Sakkal Majalla" panose="02000000000000000000" pitchFamily="2" charset="-78"/>
                          <a:cs typeface="Sakkal Majalla" panose="02000000000000000000" pitchFamily="2" charset="-78"/>
                        </a:rPr>
                        <a:t>Academic qualifications:</a:t>
                      </a:r>
                      <a:endParaRPr lang="ar-SA" sz="900" b="1">
                        <a:solidFill>
                          <a:schemeClr val="bg1">
                            <a:lumMod val="50000"/>
                          </a:schemeClr>
                        </a:solidFill>
                        <a:latin typeface="Sakkal Majalla" panose="02000000000000000000" pitchFamily="2" charset="-78"/>
                        <a:cs typeface="Sakkal Majalla" panose="02000000000000000000" pitchFamily="2" charset="-78"/>
                      </a:endParaRPr>
                    </a:p>
                    <a:p>
                      <a:pPr marL="227013" indent="-227013" algn="l"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Master's in "Data Science" – University of North Texas – Year of graduation 2021.</a:t>
                      </a:r>
                    </a:p>
                    <a:p>
                      <a:pPr marL="227013" marR="0" lvl="0"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Master's in "Project Management" – University of Bolton – Graduation Year 2019.</a:t>
                      </a:r>
                    </a:p>
                    <a:p>
                      <a:pPr marL="227013" marR="0" lvl="0"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Bachelor's in "Information Technology" – Southern New Hampshire University – Graduation Year 2015.</a:t>
                      </a:r>
                    </a:p>
                    <a:p>
                      <a:pPr marL="0" indent="0" algn="l" rtl="1">
                        <a:lnSpc>
                          <a:spcPct val="100000"/>
                        </a:lnSpc>
                        <a:spcBef>
                          <a:spcPts val="0"/>
                        </a:spcBef>
                        <a:spcAft>
                          <a:spcPts val="0"/>
                        </a:spcAft>
                        <a:buFont typeface="Wingdings" panose="05000000000000000000" pitchFamily="2" charset="2"/>
                        <a:buNone/>
                      </a:pPr>
                      <a:r>
                        <a:rPr lang="ar-SA" sz="900" b="1" baseline="0">
                          <a:latin typeface="Sakkal Majalla" panose="02000000000000000000" pitchFamily="2" charset="-78"/>
                          <a:cs typeface="Sakkal Majalla" panose="02000000000000000000" pitchFamily="2" charset="-78"/>
                        </a:rPr>
                        <a:t>Professional certifications,</a:t>
                      </a:r>
                      <a:endParaRPr lang="ar-SA" sz="900" b="1" baseline="0">
                        <a:solidFill>
                          <a:schemeClr val="bg1">
                            <a:lumMod val="50000"/>
                          </a:schemeClr>
                        </a:solidFill>
                        <a:latin typeface="Sakkal Majalla" panose="02000000000000000000" pitchFamily="2" charset="-78"/>
                        <a:cs typeface="Sakkal Majalla" panose="02000000000000000000" pitchFamily="2" charset="-78"/>
                      </a:endParaRPr>
                    </a:p>
                    <a:p>
                      <a:pPr marL="227013" marR="0" lvl="0"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Professional Data Management Specialist</a:t>
                      </a:r>
                      <a:r>
                        <a:rPr lang="en-US" sz="900" b="0" baseline="0">
                          <a:solidFill>
                            <a:schemeClr val="bg1">
                              <a:lumMod val="50000"/>
                            </a:schemeClr>
                          </a:solidFill>
                          <a:latin typeface="Sakkal Majalla" panose="02000000000000000000" pitchFamily="2" charset="-78"/>
                          <a:cs typeface="Sakkal Majalla" panose="02000000000000000000" pitchFamily="2" charset="-78"/>
                        </a:rPr>
                        <a:t>CDMP</a:t>
                      </a:r>
                      <a:r>
                        <a:rPr lang="ar-SA" sz="900" b="0" baseline="0">
                          <a:solidFill>
                            <a:schemeClr val="bg1">
                              <a:lumMod val="50000"/>
                            </a:schemeClr>
                          </a:solidFill>
                          <a:latin typeface="Sakkal Majalla" panose="02000000000000000000" pitchFamily="2" charset="-78"/>
                          <a:cs typeface="Sakkal Majalla" panose="02000000000000000000" pitchFamily="2" charset="-78"/>
                        </a:rPr>
                        <a:t>)</a:t>
                      </a:r>
                    </a:p>
                    <a:p>
                      <a:pPr marL="227013" marR="0" lvl="0"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bg1">
                              <a:lumMod val="50000"/>
                            </a:schemeClr>
                          </a:solidFill>
                          <a:latin typeface="Sakkal Majalla" panose="02000000000000000000" pitchFamily="2" charset="-78"/>
                          <a:cs typeface="Sakkal Majalla" panose="02000000000000000000" pitchFamily="2" charset="-78"/>
                        </a:rPr>
                        <a:t>Certified in IT Governance for Enterprises</a:t>
                      </a:r>
                      <a:r>
                        <a:rPr lang="en-US" sz="900" b="0" baseline="0">
                          <a:solidFill>
                            <a:schemeClr val="bg1">
                              <a:lumMod val="50000"/>
                            </a:schemeClr>
                          </a:solidFill>
                          <a:latin typeface="Sakkal Majalla" panose="02000000000000000000" pitchFamily="2" charset="-78"/>
                          <a:cs typeface="Sakkal Majalla" panose="02000000000000000000" pitchFamily="2" charset="-78"/>
                        </a:rPr>
                        <a:t>CGEIT</a:t>
                      </a:r>
                      <a:r>
                        <a:rPr lang="ar-SA" sz="900" b="0" baseline="0">
                          <a:solidFill>
                            <a:schemeClr val="bg1">
                              <a:lumMod val="50000"/>
                            </a:schemeClr>
                          </a:solidFill>
                          <a:latin typeface="Sakkal Majalla" panose="02000000000000000000" pitchFamily="2" charset="-78"/>
                          <a:cs typeface="Sakkal Majalla" panose="02000000000000000000" pitchFamily="2" charset="-78"/>
                        </a:rPr>
                        <a:t>)</a:t>
                      </a:r>
                      <a:endParaRPr lang="en-US" sz="900" b="0">
                        <a:latin typeface="Sakkal Majalla" panose="02000000000000000000" pitchFamily="2" charset="-78"/>
                        <a:cs typeface="Sakkal Majalla" panose="02000000000000000000" pitchFamily="2" charset="-78"/>
                      </a:endParaRPr>
                    </a:p>
                    <a:p>
                      <a:pPr marL="227013" indent="-227013" algn="l"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Certified Information Security Manager</a:t>
                      </a:r>
                      <a:r>
                        <a:rPr lang="en-US" sz="900" b="0" baseline="0">
                          <a:solidFill>
                            <a:schemeClr val="bg1">
                              <a:lumMod val="50000"/>
                            </a:schemeClr>
                          </a:solidFill>
                          <a:latin typeface="Sakkal Majalla" panose="02000000000000000000" pitchFamily="2" charset="-78"/>
                          <a:cs typeface="Sakkal Majalla" panose="02000000000000000000" pitchFamily="2" charset="-78"/>
                        </a:rPr>
                        <a:t>CISM</a:t>
                      </a:r>
                      <a:r>
                        <a:rPr lang="ar-SA" sz="900" b="0" baseline="0">
                          <a:solidFill>
                            <a:schemeClr val="bg1">
                              <a:lumMod val="50000"/>
                            </a:schemeClr>
                          </a:solidFill>
                          <a:latin typeface="Sakkal Majalla" panose="02000000000000000000" pitchFamily="2" charset="-78"/>
                          <a:cs typeface="Sakkal Majalla" panose="02000000000000000000" pitchFamily="2" charset="-78"/>
                        </a:rPr>
                        <a:t>) /</a:t>
                      </a:r>
                      <a:r>
                        <a:rPr lang="en-US" sz="900" b="0" baseline="0">
                          <a:solidFill>
                            <a:schemeClr val="bg1">
                              <a:lumMod val="50000"/>
                            </a:schemeClr>
                          </a:solidFill>
                          <a:latin typeface="Sakkal Majalla" panose="02000000000000000000" pitchFamily="2" charset="-78"/>
                          <a:cs typeface="Sakkal Majalla" panose="02000000000000000000" pitchFamily="2" charset="-78"/>
                        </a:rPr>
                        <a:t>ISO-9001, ISO-27001 Lead Auditor</a:t>
                      </a:r>
                      <a:endParaRPr lang="ar-SA" sz="900" b="0" baseline="0">
                        <a:solidFill>
                          <a:schemeClr val="bg1">
                            <a:lumMod val="50000"/>
                          </a:schemeClr>
                        </a:solidFill>
                        <a:latin typeface="Sakkal Majalla" panose="02000000000000000000" pitchFamily="2" charset="-78"/>
                        <a:cs typeface="Sakkal Majalla" panose="02000000000000000000" pitchFamily="2" charset="-78"/>
                      </a:endParaRPr>
                    </a:p>
                    <a:p>
                      <a:pPr marL="227013" indent="-227013" algn="l"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Professional Project Management</a:t>
                      </a:r>
                      <a:r>
                        <a:rPr lang="en-US" sz="900" b="0" baseline="0">
                          <a:solidFill>
                            <a:schemeClr val="bg1">
                              <a:lumMod val="50000"/>
                            </a:schemeClr>
                          </a:solidFill>
                          <a:latin typeface="Sakkal Majalla" panose="02000000000000000000" pitchFamily="2" charset="-78"/>
                          <a:cs typeface="Sakkal Majalla" panose="02000000000000000000" pitchFamily="2" charset="-78"/>
                        </a:rPr>
                        <a:t>(PMP)</a:t>
                      </a:r>
                      <a:r>
                        <a:rPr lang="ar-SA" sz="900" b="0" baseline="0">
                          <a:solidFill>
                            <a:schemeClr val="bg1">
                              <a:lumMod val="50000"/>
                            </a:schemeClr>
                          </a:solidFill>
                          <a:latin typeface="Sakkal Majalla" panose="02000000000000000000" pitchFamily="2" charset="-78"/>
                          <a:cs typeface="Sakkal Majalla" panose="02000000000000000000" pitchFamily="2" charset="-78"/>
                        </a:rPr>
                        <a:t>Agile Project Management</a:t>
                      </a:r>
                      <a:r>
                        <a:rPr lang="en-US" sz="900" b="0" baseline="0">
                          <a:solidFill>
                            <a:schemeClr val="bg1">
                              <a:lumMod val="50000"/>
                            </a:schemeClr>
                          </a:solidFill>
                          <a:latin typeface="Sakkal Majalla" panose="02000000000000000000" pitchFamily="2" charset="-78"/>
                          <a:cs typeface="Sakkal Majalla" panose="02000000000000000000" pitchFamily="2" charset="-78"/>
                        </a:rPr>
                        <a:t>PMI-ACP</a:t>
                      </a:r>
                      <a:r>
                        <a:rPr lang="ar-SA" sz="900" b="0" baseline="0">
                          <a:solidFill>
                            <a:schemeClr val="bg1">
                              <a:lumMod val="50000"/>
                            </a:schemeClr>
                          </a:solidFill>
                          <a:latin typeface="Sakkal Majalla" panose="02000000000000000000" pitchFamily="2" charset="-78"/>
                          <a:cs typeface="Sakkal Majalla" panose="02000000000000000000" pitchFamily="2" charset="-78"/>
                        </a:rPr>
                        <a:t>)</a:t>
                      </a:r>
                    </a:p>
                    <a:p>
                      <a:pPr marL="227013" indent="-227013" algn="l" rtl="1">
                        <a:lnSpc>
                          <a:spcPct val="100000"/>
                        </a:lnSpc>
                        <a:spcBef>
                          <a:spcPts val="0"/>
                        </a:spcBef>
                        <a:spcAft>
                          <a:spcPts val="0"/>
                        </a:spcAft>
                        <a:buFont typeface="Wingdings" panose="05000000000000000000" pitchFamily="2" charset="2"/>
                        <a:buChar char="§"/>
                      </a:pPr>
                      <a:r>
                        <a:rPr lang="ar-SA" sz="900" b="0" baseline="0">
                          <a:solidFill>
                            <a:schemeClr val="bg1">
                              <a:lumMod val="50000"/>
                            </a:schemeClr>
                          </a:solidFill>
                          <a:latin typeface="Sakkal Majalla" panose="02000000000000000000" pitchFamily="2" charset="-78"/>
                          <a:cs typeface="Sakkal Majalla" panose="02000000000000000000" pitchFamily="2" charset="-78"/>
                        </a:rPr>
                        <a:t>Risk management</a:t>
                      </a:r>
                      <a:r>
                        <a:rPr lang="en-US" sz="900" b="0" baseline="0">
                          <a:solidFill>
                            <a:schemeClr val="bg1">
                              <a:lumMod val="50000"/>
                            </a:schemeClr>
                          </a:solidFill>
                          <a:latin typeface="Sakkal Majalla" panose="02000000000000000000" pitchFamily="2" charset="-78"/>
                          <a:cs typeface="Sakkal Majalla" panose="02000000000000000000" pitchFamily="2" charset="-78"/>
                        </a:rPr>
                        <a:t>RMP</a:t>
                      </a:r>
                      <a:r>
                        <a:rPr lang="ar-SA" sz="900" b="0" baseline="0">
                          <a:solidFill>
                            <a:schemeClr val="bg1">
                              <a:lumMod val="50000"/>
                            </a:schemeClr>
                          </a:solidFill>
                          <a:latin typeface="Sakkal Majalla" panose="02000000000000000000" pitchFamily="2" charset="-78"/>
                          <a:cs typeface="Sakkal Majalla" panose="02000000000000000000" pitchFamily="2" charset="-78"/>
                        </a:rPr>
                        <a:t>) / Business Analyst Professional (</a:t>
                      </a:r>
                      <a:r>
                        <a:rPr lang="en-US" sz="900" b="0" baseline="0">
                          <a:solidFill>
                            <a:schemeClr val="bg1">
                              <a:lumMod val="50000"/>
                            </a:schemeClr>
                          </a:solidFill>
                          <a:latin typeface="Sakkal Majalla" panose="02000000000000000000" pitchFamily="2" charset="-78"/>
                          <a:cs typeface="Sakkal Majalla" panose="02000000000000000000" pitchFamily="2" charset="-78"/>
                        </a:rPr>
                        <a:t>PMI-PBA</a:t>
                      </a:r>
                      <a:r>
                        <a:rPr lang="ar-SA" sz="900" b="0" baseline="0">
                          <a:solidFill>
                            <a:schemeClr val="bg1">
                              <a:lumMod val="50000"/>
                            </a:schemeClr>
                          </a:solidFill>
                          <a:latin typeface="Sakkal Majalla" panose="02000000000000000000" pitchFamily="2" charset="-78"/>
                          <a:cs typeface="Sakkal Majalla" panose="02000000000000000000" pitchFamily="2" charset="-78"/>
                        </a:rPr>
                        <a:t>)</a:t>
                      </a:r>
                    </a:p>
                  </a:txBody>
                  <a:tcPr marL="74295" marR="74295" marT="37148" marB="37148" anchor="ctr">
                    <a:noFill/>
                  </a:tcPr>
                </a:tc>
                <a:tc>
                  <a:txBody>
                    <a:bodyPr/>
                    <a:lstStyle/>
                    <a:p>
                      <a:pPr marL="0" algn="l"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Academic Qualifications and Professional Certificates</a:t>
                      </a:r>
                    </a:p>
                  </a:txBody>
                  <a:tcPr marL="74295" marR="74295" marT="37148" marB="37148" anchor="ctr">
                    <a:noFill/>
                  </a:tcPr>
                </a:tc>
                <a:tc rowSpan="3">
                  <a:txBody>
                    <a:bodyPr/>
                    <a:lstStyle/>
                    <a:p>
                      <a:pPr algn="l"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l" rtl="1">
                        <a:lnSpc>
                          <a:spcPct val="10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Muhammad Adnan, the interrogator</a:t>
                      </a:r>
                    </a:p>
                    <a:p>
                      <a:pPr algn="l"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l" rtl="1">
                        <a:lnSpc>
                          <a:spcPct val="100000"/>
                        </a:lnSpc>
                        <a:spcBef>
                          <a:spcPts val="0"/>
                        </a:spcBef>
                        <a:spcAft>
                          <a:spcPts val="0"/>
                        </a:spcAft>
                      </a:pPr>
                      <a:r>
                        <a:rPr kumimoji="0" lang="ar-SA" sz="2000" b="0"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Business Continuity and Cybersecurity Consultant</a:t>
                      </a:r>
                      <a:endParaRPr lang="ar-SA" sz="2000" b="1" dirty="0">
                        <a:solidFill>
                          <a:schemeClr val="bg1"/>
                        </a:solidFill>
                        <a:latin typeface="Sakkal Majalla" panose="02000000000000000000" pitchFamily="2" charset="-78"/>
                        <a:cs typeface="Sakkal Majalla" panose="020000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2391922">
                <a:tc>
                  <a:txBody>
                    <a:bodyPr/>
                    <a:lstStyle/>
                    <a:p>
                      <a:pPr marL="227013" marR="0" lvl="1"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Data Management Consultant / Digital Future Company within the following tasks:</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 am unable to fulfill the translation request based solely on the symbol "(". Could you please provide actual text for translation?</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2023</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The current time</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Establishing and activating data management offices in government entities and aligning with legislative bodies (National Data Management Office).</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We illuminate</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Activating digital transformation in government entities and complying with the measurement requirements in government entities.</a:t>
                      </a:r>
                      <a:r>
                        <a:rPr kumimoji="0" lang="en-US"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 </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It seems like there may have been a mistake in the text you provided. Could you please provide the text you wish to be translated?</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Measurement</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227013" marR="0" lvl="1"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Information Technology and Infrastructure Manager / National Center for Wildlife Development within the following tasks:</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2022</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2023</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Development of the infrastructure and establishment of the data center in the new building at the center.</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Development of procedures and services, activation of digital transformation applications and automation, and development of the current infrastructure at the center.</a:t>
                      </a:r>
                    </a:p>
                    <a:p>
                      <a:pPr marL="227013" marR="0" lvl="1"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Digital Transformation Manager / National Center for Environmental Compliance, among the following tasks</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2020</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 the time</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2022</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Establishing and activating information technology and digital transformation at the center and developing digital applications at the center.</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Developing and setting digital transformation plans, automating services, and proposing the necessary projects to achieve them.</a:t>
                      </a:r>
                    </a:p>
                    <a:p>
                      <a:pPr marL="227013" marR="0" lvl="1"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Cybersecurity Manager - Assigned / General Authority for Meteorology and Environmental Protection, among the following tasks: (</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2018</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 the time</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2020</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Activating cybersecurity at the authority, managing security and safety, enabling access permissions, and developing systems.</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Conducting cybersecurity awareness and training programs at the authority</a:t>
                      </a:r>
                    </a:p>
                    <a:p>
                      <a:pPr marL="227013" marR="0" lvl="1"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Programmer and Environmental Inspection Project Manager / National Center for Environmental Compliance Monitoring, within the following tasks:</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2015</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To time</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2020</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Development and activation of environmental inspection in the General Authority for Meteorology and Environmental Protection and development of the environmental inspection system.</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Participation in the privatization of the authority and activation of environmental centers</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Project management worth exceeding 300 million riyals</a:t>
                      </a:r>
                    </a:p>
                  </a:txBody>
                  <a:tcPr marL="74295" marR="74295" marT="37148" marB="37148" anchor="ctr">
                    <a:noFill/>
                  </a:tcPr>
                </a:tc>
                <a:tc>
                  <a:txBody>
                    <a:bodyPr/>
                    <a:lstStyle/>
                    <a:p>
                      <a:pPr marL="0" algn="l"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Work Experience</a:t>
                      </a:r>
                    </a:p>
                  </a:txBody>
                  <a:tcPr marL="74295" marR="74295" marT="37148" marB="37148" anchor="ctr">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1437637">
                <a:tc>
                  <a:txBody>
                    <a:bodyPr/>
                    <a:lstStyle/>
                    <a:p>
                      <a:pPr marL="227013" marR="0" lvl="1"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Projects for preparation, design, structuring, and governance of data (Royal Commission for Jubail and Yanbu), where qualification was achieved to:</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Among the top 52 government entities at the national level for activating the national data indicator.</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We illuminate</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t>
                      </a:r>
                    </a:p>
                    <a:p>
                      <a:pPr marL="227013" marR="0" lvl="1"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 project to provide consulting services and support for digital asset management (Saline Water Conversion Corporation), where the following were obtained:</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Center</a:t>
                      </a:r>
                      <a:r>
                        <a:rPr kumimoji="0" lang="ar-SA" sz="900" b="0" i="0" u="none" strike="noStrike" kern="1200" cap="none" spc="0" normalizeH="0" baseline="0" noProof="0">
                          <a:ln>
                            <a:noFill/>
                          </a:ln>
                          <a:solidFill>
                            <a:srgbClr val="1A4CC8"/>
                          </a:solidFill>
                          <a:effectLst/>
                          <a:uLnTx/>
                          <a:uFillTx/>
                          <a:latin typeface="Sakkal Majalla" panose="02000000000000000000" pitchFamily="2" charset="-78"/>
                          <a:ea typeface="+mn-ea"/>
                          <a:cs typeface="Sakkal Majalla" panose="02000000000000000000" pitchFamily="2" charset="-78"/>
                        </a:rPr>
                        <a:t>Third</a:t>
                      </a: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Among the best entities in implementing emerging technologies at the national level.</a:t>
                      </a:r>
                    </a:p>
                    <a:p>
                      <a:pPr marL="227013" marR="0" lvl="1"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Red Sea Exploration Project (National Center for Wildlife) and obtaining:</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7 Recent Discoveries and Research in the Red Sea Approved by UNESCO</a:t>
                      </a:r>
                    </a:p>
                    <a:p>
                      <a:pPr marL="227013" marR="0" lvl="1"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Project for the Development of the New Environmental System in the Kingdom (General Authority for Meteorology and Environmental Protection) and achieving</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rPr>
                        <a:t>An ecosystem with some of the strongest environmental systems and regulations in the world for environmental conservation.</a:t>
                      </a:r>
                    </a:p>
                  </a:txBody>
                  <a:tcPr marL="74295" marR="74295" marT="37148" marB="37148" anchor="ctr">
                    <a:noFill/>
                  </a:tcPr>
                </a:tc>
                <a:tc>
                  <a:txBody>
                    <a:bodyPr/>
                    <a:lstStyle/>
                    <a:p>
                      <a:pPr marL="0" algn="l" defTabSz="914400" rtl="1" eaLnBrk="1" latinLnBrk="0" hangingPunct="1">
                        <a:lnSpc>
                          <a:spcPct val="15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Key Achievements</a:t>
                      </a:r>
                    </a:p>
                  </a:txBody>
                  <a:tcPr marL="74295" marR="74295" marT="37148" marB="37148" anchor="ctr">
                    <a:noFill/>
                  </a:tcPr>
                </a:tc>
                <a:tc vMerge="1">
                  <a:txBody>
                    <a:bodyPr/>
                    <a:lstStyle/>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Current Job Title:</a:t>
                      </a:r>
                    </a:p>
                    <a:p>
                      <a:pPr algn="l"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(Job Title)</a:t>
                      </a:r>
                    </a:p>
                    <a:p>
                      <a:pPr algn="l"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current company name of the employee</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4" name="Oval 5">
            <a:extLst>
              <a:ext uri="{FF2B5EF4-FFF2-40B4-BE49-F238E27FC236}">
                <a16:creationId xmlns:a16="http://schemas.microsoft.com/office/drawing/2014/main" id="{7EBBA194-703C-3CFF-8AAA-0FE915BD0C47}"/>
              </a:ext>
            </a:extLst>
          </p:cNvPr>
          <p:cNvSpPr/>
          <p:nvPr/>
        </p:nvSpPr>
        <p:spPr>
          <a:xfrm>
            <a:off x="988798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2" name="Picture 1">
            <a:extLst>
              <a:ext uri="{FF2B5EF4-FFF2-40B4-BE49-F238E27FC236}">
                <a16:creationId xmlns:a16="http://schemas.microsoft.com/office/drawing/2014/main" id="{A2664D53-A9FB-E97A-96A3-F4A1AD71DF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81" t="9766" r="20979" b="48954"/>
          <a:stretch/>
        </p:blipFill>
        <p:spPr bwMode="auto">
          <a:xfrm>
            <a:off x="9909022" y="4257061"/>
            <a:ext cx="1320893" cy="13312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10845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2526454838"/>
              </p:ext>
            </p:extLst>
          </p:nvPr>
        </p:nvGraphicFramePr>
        <p:xfrm>
          <a:off x="648800" y="872726"/>
          <a:ext cx="11128248" cy="5434968"/>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993082">
                <a:tc>
                  <a:txBody>
                    <a:bodyPr/>
                    <a:lstStyle/>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[BSc] | [Princess Sumaya University for Technology] – [1992] [1996] [Computer Science] [GPA:</a:t>
                      </a:r>
                      <a:r>
                        <a:rPr lang="en-US" sz="900" b="0" kern="1200" baseline="0" err="1">
                          <a:solidFill>
                            <a:schemeClr val="tx1"/>
                          </a:solidFill>
                          <a:latin typeface="+mn-lt"/>
                          <a:ea typeface="+mn-ea"/>
                          <a:cs typeface="Tajawal" panose="00000500000000000000" pitchFamily="2" charset="-78"/>
                        </a:rPr>
                        <a:t>جيد جدًا</a:t>
                      </a:r>
                      <a:r>
                        <a:rPr lang="en-US" sz="900" b="0" kern="1200" baseline="0">
                          <a:solidFill>
                            <a:schemeClr val="tx1"/>
                          </a:solidFill>
                          <a:latin typeface="+mn-lt"/>
                          <a:ea typeface="+mn-ea"/>
                          <a:cs typeface="Tajawal" panose="00000500000000000000" pitchFamily="2" charset="-78"/>
                        </a:rPr>
                        <a:t>I'm sorry, but there doesn't seem to be any text provided for translation. Please provide the text you'd like translated from Arabic to English.</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دورة تدريبية معتمدة</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ISTQB Advanced Level: Test Analyst (CT AL-TA) certification.</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Leadership Skills and Change Management.</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Fire Fighting &amp; Fire Chemistry</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إدارة المخاطر</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Middle East and Adjoining Countries School on Internet Governance.</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أفضل الممارسات لإدارة مراكز البيانات.</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ISTQB Advanced Level: Test Analyst (CT AL-TA) training course.</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Certified Information Systems Security Professional (CISSP).</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ISTQB Advanced Level: Test Manager (CTAL-TM).</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Business &amp; Technical Writing Course.</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إدارة الأداء.</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Certified Ethical Hacker v8 at PSUT.</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Certified Software Tester-ISTQB Foundation Level.</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Agile Testing Practices in Toronto-Canada by SQE Training.</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HP Quality Center (QC -ALM)</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Quick Test Professional (QTP)</a:t>
                      </a:r>
                    </a:p>
                    <a:p>
                      <a:pPr marL="171450" indent="-171450" algn="l" rtl="0">
                        <a:lnSpc>
                          <a:spcPct val="100000"/>
                        </a:lnSpc>
                        <a:spcBef>
                          <a:spcPts val="0"/>
                        </a:spcBef>
                        <a:spcAft>
                          <a:spcPts val="0"/>
                        </a:spcAft>
                        <a:buFont typeface="Wingdings" panose="05000000000000000000" pitchFamily="2" charset="2"/>
                        <a:buChar char="§"/>
                      </a:pPr>
                      <a:r>
                        <a:rPr lang="en-US" sz="900" b="0" kern="1200" baseline="0">
                          <a:solidFill>
                            <a:schemeClr val="tx1"/>
                          </a:solidFill>
                          <a:latin typeface="+mn-lt"/>
                          <a:ea typeface="+mn-ea"/>
                          <a:cs typeface="Tajawal" panose="00000500000000000000" pitchFamily="2" charset="-78"/>
                        </a:rPr>
                        <a:t>Performance Center (LR).</a:t>
                      </a:r>
                      <a:endParaRPr lang="en-US" sz="900" b="0" i="0" baseline="0">
                        <a:effectLst/>
                        <a:latin typeface="Arial" panose="020B0604020202020204" pitchFamily="34" charset="0"/>
                      </a:endParaRPr>
                    </a:p>
                  </a:txBody>
                  <a:tcPr marL="74295" marR="74295" marT="37148" marB="37148">
                    <a:noFill/>
                  </a:tcPr>
                </a:tc>
                <a:tc>
                  <a:txBody>
                    <a:bodyPr/>
                    <a:lstStyle/>
                    <a:p>
                      <a:pPr marL="0" algn="l" defTabSz="914400" rtl="1" eaLnBrk="1" latinLnBrk="0" hangingPunct="1">
                        <a:lnSpc>
                          <a:spcPct val="10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Academic Qualifications and Professional Certifications</a:t>
                      </a:r>
                    </a:p>
                  </a:txBody>
                  <a:tcPr marL="74295" marR="74295" marT="37148" marB="37148">
                    <a:noFill/>
                  </a:tcPr>
                </a:tc>
                <a:tc rowSpan="3">
                  <a:txBody>
                    <a:bodyPr/>
                    <a:lstStyle/>
                    <a:p>
                      <a:pPr algn="l" rtl="1">
                        <a:lnSpc>
                          <a:spcPct val="100000"/>
                        </a:lnSpc>
                        <a:spcBef>
                          <a:spcPts val="0"/>
                        </a:spcBef>
                        <a:spcAft>
                          <a:spcPts val="0"/>
                        </a:spcAft>
                      </a:pPr>
                      <a:endParaRPr lang="en-US" sz="2000" b="1" baseline="0" dirty="0">
                        <a:solidFill>
                          <a:schemeClr val="bg1"/>
                        </a:solidFill>
                        <a:latin typeface="Sakkal Majalla" panose="02000000000000000000" pitchFamily="2" charset="-78"/>
                        <a:cs typeface="Sakkal Majalla" panose="02000000000000000000" pitchFamily="2" charset="-78"/>
                      </a:endParaRPr>
                    </a:p>
                    <a:p>
                      <a:pPr algn="l" rtl="1">
                        <a:lnSpc>
                          <a:spcPct val="100000"/>
                        </a:lnSpc>
                        <a:spcBef>
                          <a:spcPts val="0"/>
                        </a:spcBef>
                        <a:spcAft>
                          <a:spcPts val="0"/>
                        </a:spcAft>
                      </a:pPr>
                      <a:r>
                        <a:rPr lang="en-US" sz="2000" b="0" baseline="0" dirty="0">
                          <a:solidFill>
                            <a:schemeClr val="bg1"/>
                          </a:solidFill>
                          <a:latin typeface="Sakkal Majalla" panose="02000000000000000000" pitchFamily="2" charset="-78"/>
                          <a:cs typeface="Sakkal Majalla" panose="02000000000000000000" pitchFamily="2" charset="-78"/>
                        </a:rPr>
                        <a:t>Rana Khalil</a:t>
                      </a:r>
                    </a:p>
                    <a:p>
                      <a:pPr algn="l" rtl="1">
                        <a:lnSpc>
                          <a:spcPct val="100000"/>
                        </a:lnSpc>
                        <a:spcBef>
                          <a:spcPts val="0"/>
                        </a:spcBef>
                        <a:spcAft>
                          <a:spcPts val="0"/>
                        </a:spcAft>
                      </a:pPr>
                      <a:endParaRPr lang="en-US" sz="2000" b="0" baseline="0" dirty="0">
                        <a:solidFill>
                          <a:schemeClr val="bg1"/>
                        </a:solidFill>
                        <a:latin typeface="Sakkal Majalla" panose="02000000000000000000" pitchFamily="2" charset="-78"/>
                        <a:cs typeface="Sakkal Majalla" panose="02000000000000000000" pitchFamily="2" charset="-78"/>
                      </a:endParaRPr>
                    </a:p>
                    <a:p>
                      <a:pPr algn="l" rtl="1">
                        <a:lnSpc>
                          <a:spcPct val="100000"/>
                        </a:lnSpc>
                        <a:spcBef>
                          <a:spcPts val="0"/>
                        </a:spcBef>
                        <a:spcAft>
                          <a:spcPts val="0"/>
                        </a:spcAft>
                      </a:pPr>
                      <a:r>
                        <a:rPr lang="en-US" sz="2000" b="0" baseline="0" dirty="0">
                          <a:solidFill>
                            <a:schemeClr val="bg1"/>
                          </a:solidFill>
                          <a:latin typeface="Sakkal Majalla" panose="02000000000000000000" pitchFamily="2" charset="-78"/>
                          <a:cs typeface="Sakkal Majalla" panose="02000000000000000000" pitchFamily="2" charset="-78"/>
                        </a:rPr>
                        <a:t>استشاري إدارة الجودة</a:t>
                      </a:r>
                      <a:endParaRPr lang="ar-SA" sz="2000" b="0" kern="1200" baseline="0" dirty="0">
                        <a:solidFill>
                          <a:schemeClr val="bg1"/>
                        </a:solidFill>
                        <a:latin typeface="Sakkal Majalla" panose="02000000000000000000" pitchFamily="2" charset="-78"/>
                        <a:ea typeface="+mn-ea"/>
                        <a:cs typeface="Sakkal Majalla" panose="020000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0">
                <a:tc>
                  <a:txBody>
                    <a:bodyPr/>
                    <a:lstStyle/>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Digital Future Oct 2022 - present</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Chief Quality Officer</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Polaris Technology Dec 2021 – Oct 2022</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Director of Quality Department</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Royal Scientific Society (RSS) Nov 1996 – Nov 2021</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Director of Training Centre &amp; Manager of Technical Training</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مدير المركز الوطني لضمان جودة البرمجيات (NSQAC)</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Software Testing Manager – (NSQAC) National Software Quality Assurance Centre</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Manager of the Jordanian Software Quality Testing Board (JOSTOB)</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Business Solutions Division Head - Information &amp; Communications Technology for Development (ICTD)</a:t>
                      </a:r>
                    </a:p>
                  </a:txBody>
                  <a:tcPr marL="74295" marR="74295" marT="37148" marB="37148">
                    <a:noFill/>
                  </a:tcPr>
                </a:tc>
                <a:tc>
                  <a:txBody>
                    <a:bodyPr/>
                    <a:lstStyle/>
                    <a:p>
                      <a:pPr algn="l" rtl="1">
                        <a:lnSpc>
                          <a:spcPct val="10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Work Experience</a:t>
                      </a:r>
                    </a:p>
                  </a:txBody>
                  <a:tcPr marL="74295" marR="74295" marT="37148" marB="37148">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0">
                <a:tc>
                  <a:txBody>
                    <a:bodyPr/>
                    <a:lstStyle/>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Tactics</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Automate the services of the committees - General Authority for Competition</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ERP- Research &amp; Studies Institute</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EM-Vat Platform - Algorithms Software House LLC</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E-Service Development Based on Rad Technology-MWMAUP</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Civil Status and Passport Department | E-Services Platform - CSPD</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E-Services Platform - Economic Cities Authority</a:t>
                      </a:r>
                    </a:p>
                    <a:p>
                      <a:pPr marL="227013" marR="0" lvl="1" indent="-22701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E-Service Development - Greater Amman Municipality</a:t>
                      </a:r>
                    </a:p>
                  </a:txBody>
                  <a:tcPr marL="74295" marR="74295" marT="37148" marB="37148">
                    <a:noFill/>
                  </a:tcPr>
                </a:tc>
                <a:tc>
                  <a:txBody>
                    <a:bodyPr/>
                    <a:lstStyle/>
                    <a:p>
                      <a:pPr algn="l" rtl="1">
                        <a:lnSpc>
                          <a:spcPct val="10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Key Achievements</a:t>
                      </a:r>
                    </a:p>
                  </a:txBody>
                  <a:tcPr marL="74295" marR="74295" marT="37148" marB="37148">
                    <a:noFill/>
                  </a:tcPr>
                </a:tc>
                <a:tc vMerge="1">
                  <a:txBody>
                    <a:bodyPr/>
                    <a:lstStyle/>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Current job title:</a:t>
                      </a:r>
                    </a:p>
                    <a:p>
                      <a:pPr algn="l"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(Job Title)</a:t>
                      </a:r>
                    </a:p>
                    <a:p>
                      <a:pPr algn="l"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current company name of the employee</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6" name="Oval 5">
            <a:extLst>
              <a:ext uri="{FF2B5EF4-FFF2-40B4-BE49-F238E27FC236}">
                <a16:creationId xmlns:a16="http://schemas.microsoft.com/office/drawing/2014/main" id="{56EFC13F-1D5F-CE84-20CB-B33969AD40EF}"/>
              </a:ext>
            </a:extLst>
          </p:cNvPr>
          <p:cNvSpPr/>
          <p:nvPr/>
        </p:nvSpPr>
        <p:spPr>
          <a:xfrm>
            <a:off x="983023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7" name="Picture 4" descr="User with solid fill">
            <a:extLst>
              <a:ext uri="{FF2B5EF4-FFF2-40B4-BE49-F238E27FC236}">
                <a16:creationId xmlns:a16="http://schemas.microsoft.com/office/drawing/2014/main" id="{84C85C0C-F1C2-F2B4-83CB-F366878EF8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30234" y="4254049"/>
            <a:ext cx="1357198" cy="1357198"/>
          </a:xfrm>
          <a:prstGeom prst="rect">
            <a:avLst/>
          </a:prstGeom>
          <a:ln>
            <a:noFill/>
          </a:ln>
          <a:effectLst/>
        </p:spPr>
      </p:pic>
    </p:spTree>
    <p:custDataLst>
      <p:tags r:id="rId1"/>
    </p:custDataLst>
    <p:extLst>
      <p:ext uri="{BB962C8B-B14F-4D97-AF65-F5344CB8AC3E}">
        <p14:creationId xmlns:p14="http://schemas.microsoft.com/office/powerpoint/2010/main" val="373273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3953671178"/>
              </p:ext>
            </p:extLst>
          </p:nvPr>
        </p:nvGraphicFramePr>
        <p:xfrm>
          <a:off x="627532" y="877476"/>
          <a:ext cx="11128248" cy="5544541"/>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1347256">
                <a:tc>
                  <a:txBody>
                    <a:bodyPr/>
                    <a:lstStyle/>
                    <a:p>
                      <a:pPr marL="0" indent="0" algn="l" rtl="1">
                        <a:lnSpc>
                          <a:spcPct val="100000"/>
                        </a:lnSpc>
                        <a:spcBef>
                          <a:spcPts val="0"/>
                        </a:spcBef>
                        <a:spcAft>
                          <a:spcPts val="0"/>
                        </a:spcAft>
                        <a:buFont typeface="Wingdings" panose="05000000000000000000" pitchFamily="2" charset="2"/>
                        <a:buNone/>
                      </a:pPr>
                      <a:r>
                        <a:rPr lang="ar-SA" sz="900" b="0">
                          <a:solidFill>
                            <a:schemeClr val="tx1"/>
                          </a:solidFill>
                          <a:latin typeface="Tajawal" panose="00000500000000000000" pitchFamily="2" charset="-78"/>
                          <a:cs typeface="Tajawal" panose="00000500000000000000" pitchFamily="2" charset="-78"/>
                        </a:rPr>
                        <a:t>A</a:t>
                      </a:r>
                      <a:r>
                        <a:rPr lang="ar-SA" sz="900" b="1">
                          <a:solidFill>
                            <a:schemeClr val="tx1"/>
                          </a:solidFill>
                          <a:latin typeface="Tajawal" panose="00000500000000000000" pitchFamily="2" charset="-78"/>
                          <a:cs typeface="Tajawal" panose="00000500000000000000" pitchFamily="2" charset="-78"/>
                        </a:rPr>
                        <a:t>Educational qualifications:</a:t>
                      </a:r>
                    </a:p>
                    <a:p>
                      <a:pPr marL="227013" marR="0" lvl="0" indent="-227013" algn="l" defTabSz="914400" rtl="1" eaLnBrk="1" fontAlgn="auto" latinLnBrk="0" hangingPunct="1">
                        <a:lnSpc>
                          <a:spcPct val="100000"/>
                        </a:lnSpc>
                        <a:spcBef>
                          <a:spcPts val="0"/>
                        </a:spcBef>
                        <a:spcAft>
                          <a:spcPts val="0"/>
                        </a:spcAft>
                        <a:buClrTx/>
                        <a:buSzTx/>
                        <a:buFont typeface="Wingdings" panose="05000000000000000000" pitchFamily="2" charset="2"/>
                        <a:buChar char="§"/>
                        <a:tabLst/>
                        <a:defRPr/>
                      </a:pPr>
                      <a:r>
                        <a:rPr lang="ar-SA" sz="900" b="0" baseline="0">
                          <a:solidFill>
                            <a:schemeClr val="tx1"/>
                          </a:solidFill>
                          <a:latin typeface="Tajawal" panose="00000500000000000000" pitchFamily="2" charset="-78"/>
                          <a:cs typeface="Tajawal" panose="00000500000000000000" pitchFamily="2" charset="-78"/>
                        </a:rPr>
                        <a:t>Bachelor of Mechanical Engineering - King Saud University - 2020.</a:t>
                      </a:r>
                    </a:p>
                    <a:p>
                      <a:pPr marL="0" indent="0" algn="l" rtl="1">
                        <a:lnSpc>
                          <a:spcPct val="100000"/>
                        </a:lnSpc>
                        <a:spcBef>
                          <a:spcPts val="0"/>
                        </a:spcBef>
                        <a:spcAft>
                          <a:spcPts val="0"/>
                        </a:spcAft>
                        <a:buFont typeface="Wingdings" panose="05000000000000000000" pitchFamily="2" charset="2"/>
                        <a:buNone/>
                      </a:pPr>
                      <a:endParaRPr lang="ar-SA" sz="900" b="1" baseline="0">
                        <a:solidFill>
                          <a:schemeClr val="tx1"/>
                        </a:solidFill>
                        <a:latin typeface="Tajawal" panose="00000500000000000000" pitchFamily="2" charset="-78"/>
                        <a:cs typeface="Tajawal" panose="00000500000000000000" pitchFamily="2" charset="-78"/>
                      </a:endParaRPr>
                    </a:p>
                    <a:p>
                      <a:pPr marL="0" indent="0" algn="l" rtl="1">
                        <a:lnSpc>
                          <a:spcPct val="100000"/>
                        </a:lnSpc>
                        <a:spcBef>
                          <a:spcPts val="0"/>
                        </a:spcBef>
                        <a:spcAft>
                          <a:spcPts val="0"/>
                        </a:spcAft>
                        <a:buFont typeface="Wingdings" panose="05000000000000000000" pitchFamily="2" charset="2"/>
                        <a:buNone/>
                      </a:pPr>
                      <a:r>
                        <a:rPr lang="ar-SA" sz="900" b="1" baseline="0">
                          <a:solidFill>
                            <a:schemeClr val="tx1"/>
                          </a:solidFill>
                          <a:latin typeface="Tajawal" panose="00000500000000000000" pitchFamily="2" charset="-78"/>
                          <a:cs typeface="Tajawal" panose="00000500000000000000" pitchFamily="2" charset="-78"/>
                        </a:rPr>
                        <a:t>Professional certificates:</a:t>
                      </a:r>
                      <a:endParaRPr lang="ar-SA" sz="900" b="0" kern="1200" baseline="0">
                        <a:solidFill>
                          <a:schemeClr val="tx1"/>
                        </a:solidFill>
                        <a:latin typeface="Tajawal" panose="00000500000000000000" pitchFamily="2" charset="-78"/>
                        <a:ea typeface="+mn-ea"/>
                        <a:cs typeface="Tajawal" panose="00000500000000000000" pitchFamily="2" charset="-78"/>
                      </a:endParaRPr>
                    </a:p>
                    <a:p>
                      <a:pPr marL="684213" lvl="1" indent="-227013" algn="l" rtl="1">
                        <a:lnSpc>
                          <a:spcPct val="150000"/>
                        </a:lnSpc>
                        <a:spcBef>
                          <a:spcPts val="0"/>
                        </a:spcBef>
                        <a:buFont typeface="Wingdings" panose="05000000000000000000" pitchFamily="2" charset="2"/>
                        <a:buChar char="§"/>
                      </a:pPr>
                      <a:r>
                        <a:rPr lang="en-US" sz="900" b="0" kern="1200" baseline="0">
                          <a:solidFill>
                            <a:schemeClr val="tx1"/>
                          </a:solidFill>
                          <a:latin typeface="Tajawal" panose="00000500000000000000" pitchFamily="2" charset="-78"/>
                          <a:ea typeface="+mn-ea"/>
                          <a:cs typeface="Tajawal" panose="00000500000000000000" pitchFamily="2" charset="-78"/>
                        </a:rPr>
                        <a:t>Data Analytics Professional Certificate</a:t>
                      </a:r>
                      <a:endParaRPr lang="ar-SA" sz="900" b="0" kern="1200" baseline="0">
                        <a:solidFill>
                          <a:schemeClr val="tx1"/>
                        </a:solidFill>
                        <a:latin typeface="Tajawal" panose="00000500000000000000" pitchFamily="2" charset="-78"/>
                        <a:ea typeface="+mn-ea"/>
                        <a:cs typeface="Tajawal" panose="00000500000000000000" pitchFamily="2" charset="-78"/>
                      </a:endParaRPr>
                    </a:p>
                    <a:p>
                      <a:pPr marL="684213" lvl="1" indent="-227013" algn="l" rtl="1">
                        <a:lnSpc>
                          <a:spcPct val="150000"/>
                        </a:lnSpc>
                        <a:spcBef>
                          <a:spcPts val="0"/>
                        </a:spcBef>
                        <a:buFont typeface="Wingdings" panose="05000000000000000000" pitchFamily="2" charset="2"/>
                        <a:buChar char="§"/>
                      </a:pPr>
                      <a:r>
                        <a:rPr lang="en-US" sz="900" b="0" kern="1200" baseline="0">
                          <a:solidFill>
                            <a:schemeClr val="tx1"/>
                          </a:solidFill>
                          <a:latin typeface="Tajawal" panose="00000500000000000000" pitchFamily="2" charset="-78"/>
                          <a:ea typeface="+mn-ea"/>
                          <a:cs typeface="Tajawal" panose="00000500000000000000" pitchFamily="2" charset="-78"/>
                        </a:rPr>
                        <a:t>Business Analytics Nanodegree</a:t>
                      </a:r>
                      <a:endParaRPr lang="ar-SA" sz="900" b="0" kern="1200" baseline="0">
                        <a:solidFill>
                          <a:schemeClr val="tx1"/>
                        </a:solidFill>
                        <a:latin typeface="Tajawal" panose="00000500000000000000" pitchFamily="2" charset="-78"/>
                        <a:ea typeface="+mn-ea"/>
                        <a:cs typeface="Tajawal" panose="00000500000000000000" pitchFamily="2" charset="-78"/>
                      </a:endParaRPr>
                    </a:p>
                    <a:p>
                      <a:pPr marL="684213" lvl="1" indent="-227013" algn="l" rtl="1">
                        <a:lnSpc>
                          <a:spcPct val="150000"/>
                        </a:lnSpc>
                        <a:spcBef>
                          <a:spcPts val="0"/>
                        </a:spcBef>
                        <a:buFont typeface="Wingdings" panose="05000000000000000000" pitchFamily="2" charset="2"/>
                        <a:buChar char="§"/>
                      </a:pPr>
                      <a:r>
                        <a:rPr lang="en-US" sz="900" b="0" kern="1200" baseline="0">
                          <a:solidFill>
                            <a:schemeClr val="tx1"/>
                          </a:solidFill>
                          <a:latin typeface="Tajawal" panose="00000500000000000000" pitchFamily="2" charset="-78"/>
                          <a:ea typeface="+mn-ea"/>
                          <a:cs typeface="Tajawal" panose="00000500000000000000" pitchFamily="2" charset="-78"/>
                        </a:rPr>
                        <a:t>Excel Skills for Business</a:t>
                      </a:r>
                      <a:endParaRPr lang="ar-SA" sz="900" b="0" kern="1200" baseline="0">
                        <a:solidFill>
                          <a:schemeClr val="tx1"/>
                        </a:solidFill>
                        <a:latin typeface="Tajawal" panose="00000500000000000000" pitchFamily="2" charset="-78"/>
                        <a:ea typeface="+mn-ea"/>
                        <a:cs typeface="Tajawal" panose="00000500000000000000" pitchFamily="2" charset="-78"/>
                      </a:endParaRPr>
                    </a:p>
                  </a:txBody>
                  <a:tcPr marL="74295" marR="74295" marT="37148" marB="37148">
                    <a:noFill/>
                  </a:tcPr>
                </a:tc>
                <a:tc>
                  <a:txBody>
                    <a:bodyPr/>
                    <a:lstStyle/>
                    <a:p>
                      <a:pPr marL="0" algn="l"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Academic Qualifications and Professional Certificates</a:t>
                      </a:r>
                    </a:p>
                  </a:txBody>
                  <a:tcPr marL="74295" marR="74295" marT="37148" marB="37148">
                    <a:noFill/>
                  </a:tcPr>
                </a:tc>
                <a:tc rowSpan="3">
                  <a:txBody>
                    <a:bodyPr/>
                    <a:lstStyle/>
                    <a:p>
                      <a:pPr algn="l"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l" rtl="1">
                        <a:lnSpc>
                          <a:spcPct val="10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Muhannad Fahd Al-Mashari</a:t>
                      </a:r>
                    </a:p>
                    <a:p>
                      <a:pPr algn="l" rtl="1">
                        <a:lnSpc>
                          <a:spcPct val="10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algn="l" rtl="1">
                        <a:lnSpc>
                          <a:spcPct val="10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Data Analyst</a:t>
                      </a:r>
                    </a:p>
                    <a:p>
                      <a:pPr algn="l" rtl="1">
                        <a:lnSpc>
                          <a:spcPct val="100000"/>
                        </a:lnSpc>
                        <a:spcBef>
                          <a:spcPts val="0"/>
                        </a:spcBef>
                        <a:spcAft>
                          <a:spcPts val="0"/>
                        </a:spcAft>
                      </a:pPr>
                      <a:endParaRPr lang="ar-SA" sz="1000" b="1" dirty="0">
                        <a:solidFill>
                          <a:schemeClr val="bg1"/>
                        </a:solidFill>
                        <a:latin typeface="Tajawal" panose="00000500000000000000" pitchFamily="2" charset="-78"/>
                        <a:cs typeface="Tajawal" panose="000005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2391922">
                <a:tc>
                  <a:txBody>
                    <a:bodyPr/>
                    <a:lstStyle/>
                    <a:p>
                      <a:pPr marL="227013" marR="0" lvl="1" indent="-227013" algn="l" defTabSz="914400" rtl="1"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Data Management Specialist / Royal Commission for Jubail and Yanbu, within the following tasks: (2023 to present)</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Participate in the establishment and activation of the Data Management Office within the entity in accordance with the guidelines from legislative bodies and as required for alignment on the matter.</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Working on assessing the data maturity in the organization according to the National Data Index (Nadeem).</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NDI</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Conduct quality analyses of data sets and provide the necessary recommendations to improve input processes.</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Supporting the team in compliance with measurement requirements from the perspective of government data.</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 </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Measurement.</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Contributing to the effective implementation of data management strategies and processes to ensure accurate and reliable data collection, storage, and analysis.</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Contribute to classifying a set of data according to the criteria.</a:t>
                      </a:r>
                      <a:r>
                        <a:rPr kumimoji="0" lang="ar-SA" sz="900" b="0" i="0" u="none" strike="noStrike" kern="1200" cap="none" spc="0" normalizeH="0" baseline="0" noProof="0" err="1">
                          <a:ln>
                            <a:noFill/>
                          </a:ln>
                          <a:solidFill>
                            <a:schemeClr val="tx1"/>
                          </a:solidFill>
                          <a:effectLst/>
                          <a:uLnTx/>
                          <a:uFillTx/>
                          <a:latin typeface="Tajawal" panose="00000500000000000000" pitchFamily="2" charset="-78"/>
                          <a:ea typeface="+mn-ea"/>
                          <a:cs typeface="Tajawal" panose="00000500000000000000" pitchFamily="2" charset="-78"/>
                        </a:rPr>
                        <a:t>The testator</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By the National Data Management Office.</a:t>
                      </a:r>
                    </a:p>
                    <a:p>
                      <a:pPr marL="227013" marR="0" lvl="1" indent="0" algn="l" defTabSz="914400" rtl="1" eaLnBrk="1" fontAlgn="auto" latinLnBrk="0" hangingPunct="1">
                        <a:lnSpc>
                          <a:spcPct val="100000"/>
                        </a:lnSpc>
                        <a:spcBef>
                          <a:spcPts val="0"/>
                        </a:spcBef>
                        <a:spcAft>
                          <a:spcPts val="0"/>
                        </a:spcAft>
                        <a:buClrTx/>
                        <a:buSzTx/>
                        <a:buFont typeface="Courier New" panose="02070309020205020404" pitchFamily="49" charset="0"/>
                        <a:buNone/>
                        <a:tabLst/>
                        <a:defRPr/>
                      </a:pPr>
                      <a:endPar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endParaRPr>
                    </a:p>
                    <a:p>
                      <a:pPr marL="227013" marR="0" lvl="1" indent="-227013" algn="l" defTabSz="914400" rtl="1"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Data Analyst / National Center for Wildlife Development, within the following tasks: (September 2022 – August 2023)</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Dealing with</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Power BI</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And its features for creating dashboards and summary reports for stakeholders.</a:t>
                      </a:r>
                      <a:r>
                        <a:rPr kumimoji="0" lang="en-US"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 </a:t>
                      </a: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In the direction.</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Working as a Business Data Specialist to support the improvement and automation of the data collection process from the organization's various departments.</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Contributing to the creation of data schemes for the implementation of business intelligence procedures on the data collected from the main business departments of the entity.</a:t>
                      </a:r>
                    </a:p>
                    <a:p>
                      <a:pPr marL="458788" marR="0" lvl="1" indent="-231775" algn="l" defTabSz="914400" rtl="1" eaLnBrk="1" fontAlgn="auto" latinLnBrk="0" hangingPunct="1">
                        <a:lnSpc>
                          <a:spcPts val="115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Contributing to the development of data management policies at the center in accordance with the National Data Management Office.</a:t>
                      </a:r>
                    </a:p>
                  </a:txBody>
                  <a:tcPr marL="74295" marR="74295" marT="37148" marB="37148">
                    <a:noFill/>
                  </a:tcPr>
                </a:tc>
                <a:tc>
                  <a:txBody>
                    <a:bodyPr/>
                    <a:lstStyle/>
                    <a:p>
                      <a:pPr marL="0" algn="l" defTabSz="914400" rtl="1" eaLnBrk="1" latinLnBrk="0" hangingPunct="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Work Experience</a:t>
                      </a:r>
                    </a:p>
                  </a:txBody>
                  <a:tcPr marL="74295" marR="74295" marT="37148" marB="37148">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1437637">
                <a:tc>
                  <a:txBody>
                    <a:bodyPr/>
                    <a:lstStyle/>
                    <a:p>
                      <a:pPr marL="227013" marR="0" lvl="1" indent="-227013" algn="l" defTabSz="914400" rtl="1" eaLnBrk="1" fontAlgn="auto" latinLnBrk="0" hangingPunct="1">
                        <a:lnSpc>
                          <a:spcPct val="150000"/>
                        </a:lnSpc>
                        <a:spcBef>
                          <a:spcPts val="0"/>
                        </a:spcBef>
                        <a:spcAft>
                          <a:spcPts val="600"/>
                        </a:spcAft>
                        <a:buClrTx/>
                        <a:buSzTx/>
                        <a:buFont typeface="Wingdings" panose="05000000000000000000" pitchFamily="2" charset="2"/>
                        <a:buChar char="§"/>
                        <a:tabLst/>
                        <a:defRPr/>
                      </a:pPr>
                      <a:r>
                        <a:rPr kumimoji="0" lang="ar-SA"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Project for the preparation, design, structuring, and governance of data (Royal Commission for Jubail and Yanbu), where the qualification was for:</a:t>
                      </a:r>
                      <a:endParaRPr kumimoji="0" lang="en-US" sz="900" b="1"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endParaRP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Among the top 52 government entities nationwide in activating the national data index (Hudhay).</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Active participation in the Digital Transformation Measurement Index 2024 within the perspective of governmental data.</a:t>
                      </a:r>
                    </a:p>
                    <a:p>
                      <a:pPr marL="458788" marR="0" lvl="1" indent="-231775" algn="l" defTabSz="914400" rtl="1"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rPr>
                        <a:t>Raising the level of the authority in the evaluation issued by the Council of Health Insurance.</a:t>
                      </a:r>
                    </a:p>
                    <a:p>
                      <a:pPr marL="0" marR="0" lvl="0" indent="-230187" algn="l" defTabSz="914400" rtl="1" eaLnBrk="1" fontAlgn="auto" latinLnBrk="0" hangingPunct="1">
                        <a:lnSpc>
                          <a:spcPct val="100000"/>
                        </a:lnSpc>
                        <a:spcBef>
                          <a:spcPts val="0"/>
                        </a:spcBef>
                        <a:spcAft>
                          <a:spcPts val="0"/>
                        </a:spcAft>
                        <a:buClrTx/>
                        <a:buSzTx/>
                        <a:buFont typeface="Courier New" panose="02070309020205020404" pitchFamily="49" charset="0"/>
                        <a:buNone/>
                        <a:tabLst/>
                        <a:defRPr/>
                      </a:pPr>
                      <a:endParaRPr kumimoji="0" lang="ar-SA" sz="900" b="0" i="0" u="none" strike="noStrike" kern="1200" cap="none" spc="0" normalizeH="0" baseline="0" noProof="0">
                        <a:ln>
                          <a:noFill/>
                        </a:ln>
                        <a:solidFill>
                          <a:schemeClr val="tx1"/>
                        </a:solidFill>
                        <a:effectLst/>
                        <a:uLnTx/>
                        <a:uFillTx/>
                        <a:latin typeface="Tajawal" panose="00000500000000000000" pitchFamily="2" charset="-78"/>
                        <a:ea typeface="+mn-ea"/>
                        <a:cs typeface="Tajawal" panose="00000500000000000000" pitchFamily="2" charset="-78"/>
                      </a:endParaRPr>
                    </a:p>
                  </a:txBody>
                  <a:tcPr marL="74295" marR="74295" marT="37148" marB="37148">
                    <a:noFill/>
                  </a:tcPr>
                </a:tc>
                <a:tc>
                  <a:txBody>
                    <a:bodyPr/>
                    <a:lstStyle/>
                    <a:p>
                      <a:pPr marL="0" algn="l" defTabSz="914400" rtl="1" eaLnBrk="1" latinLnBrk="0" hangingPunct="1">
                        <a:lnSpc>
                          <a:spcPct val="15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Major Achievements</a:t>
                      </a:r>
                    </a:p>
                  </a:txBody>
                  <a:tcPr marL="74295" marR="74295" marT="37148" marB="37148">
                    <a:noFill/>
                  </a:tcPr>
                </a:tc>
                <a:tc vMerge="1">
                  <a:txBody>
                    <a:bodyPr/>
                    <a:lstStyle/>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Current job title:</a:t>
                      </a:r>
                    </a:p>
                    <a:p>
                      <a:pPr algn="l"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(Job Title)</a:t>
                      </a:r>
                    </a:p>
                    <a:p>
                      <a:pPr algn="l"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employee's current company name</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4" name="Oval 5">
            <a:extLst>
              <a:ext uri="{FF2B5EF4-FFF2-40B4-BE49-F238E27FC236}">
                <a16:creationId xmlns:a16="http://schemas.microsoft.com/office/drawing/2014/main" id="{7EBBA194-703C-3CFF-8AAA-0FE915BD0C47}"/>
              </a:ext>
            </a:extLst>
          </p:cNvPr>
          <p:cNvSpPr/>
          <p:nvPr/>
        </p:nvSpPr>
        <p:spPr>
          <a:xfrm>
            <a:off x="988798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2" name="Picture 1">
            <a:extLst>
              <a:ext uri="{FF2B5EF4-FFF2-40B4-BE49-F238E27FC236}">
                <a16:creationId xmlns:a16="http://schemas.microsoft.com/office/drawing/2014/main" id="{A2664D53-A9FB-E97A-96A3-F4A1AD71DF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9667" b="9667"/>
          <a:stretch/>
        </p:blipFill>
        <p:spPr bwMode="auto">
          <a:xfrm>
            <a:off x="9909022" y="4257061"/>
            <a:ext cx="1320893" cy="133121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302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475CE3-A976-59B7-D639-AEB40A25BB68}"/>
              </a:ext>
            </a:extLst>
          </p:cNvPr>
          <p:cNvSpPr txBox="1">
            <a:spLocks/>
          </p:cNvSpPr>
          <p:nvPr/>
        </p:nvSpPr>
        <p:spPr>
          <a:xfrm>
            <a:off x="1315844" y="3584614"/>
            <a:ext cx="2441575" cy="20351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hangingPunct="1"/>
            <a:r>
              <a:rPr lang="ar-SA" sz="2800">
                <a:solidFill>
                  <a:schemeClr val="bg1"/>
                </a:solidFill>
                <a:latin typeface="A Jannat LT" pitchFamily="2" charset="-78"/>
                <a:cs typeface="A Jannat LT" pitchFamily="2" charset="-78"/>
              </a:rPr>
              <a:t>Executive Summary</a:t>
            </a:r>
            <a:endParaRPr lang="en-US" sz="2800">
              <a:solidFill>
                <a:schemeClr val="bg1"/>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277904515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618345108"/>
              </p:ext>
            </p:extLst>
          </p:nvPr>
        </p:nvGraphicFramePr>
        <p:xfrm>
          <a:off x="627532" y="877476"/>
          <a:ext cx="11128248" cy="5539268"/>
        </p:xfrm>
        <a:graphic>
          <a:graphicData uri="http://schemas.openxmlformats.org/drawingml/2006/table">
            <a:tbl>
              <a:tblPr firstRow="1" bandRow="1">
                <a:tableStyleId>{5940675A-B579-460E-94D1-54222C63F5DA}</a:tableStyleId>
              </a:tblPr>
              <a:tblGrid>
                <a:gridCol w="7686820">
                  <a:extLst>
                    <a:ext uri="{9D8B030D-6E8A-4147-A177-3AD203B41FA5}">
                      <a16:colId xmlns:a16="http://schemas.microsoft.com/office/drawing/2014/main" val="2753461055"/>
                    </a:ext>
                  </a:extLst>
                </a:gridCol>
                <a:gridCol w="1098022">
                  <a:extLst>
                    <a:ext uri="{9D8B030D-6E8A-4147-A177-3AD203B41FA5}">
                      <a16:colId xmlns:a16="http://schemas.microsoft.com/office/drawing/2014/main" val="2827170178"/>
                    </a:ext>
                  </a:extLst>
                </a:gridCol>
                <a:gridCol w="2343406">
                  <a:extLst>
                    <a:ext uri="{9D8B030D-6E8A-4147-A177-3AD203B41FA5}">
                      <a16:colId xmlns:a16="http://schemas.microsoft.com/office/drawing/2014/main" val="993851605"/>
                    </a:ext>
                  </a:extLst>
                </a:gridCol>
              </a:tblGrid>
              <a:tr h="1194572">
                <a:tc>
                  <a:txBody>
                    <a:bodyPr/>
                    <a:lstStyle/>
                    <a:p>
                      <a:pPr marL="0" indent="0" algn="l" rtl="1">
                        <a:lnSpc>
                          <a:spcPct val="100000"/>
                        </a:lnSpc>
                        <a:spcBef>
                          <a:spcPts val="0"/>
                        </a:spcBef>
                        <a:buFont typeface="Wingdings" panose="05000000000000000000" pitchFamily="2" charset="2"/>
                        <a:buNone/>
                      </a:pPr>
                      <a:r>
                        <a:rPr lang="ar-SA" sz="1400" b="1">
                          <a:solidFill>
                            <a:schemeClr val="tx1"/>
                          </a:solidFill>
                          <a:latin typeface="Sakkal Majalla" panose="02000000000000000000" pitchFamily="2" charset="-78"/>
                          <a:cs typeface="Sakkal Majalla" panose="02000000000000000000" pitchFamily="2" charset="-78"/>
                        </a:rPr>
                        <a:t>Academic Qualifications:</a:t>
                      </a:r>
                    </a:p>
                    <a:p>
                      <a:pPr marL="0" indent="-232172" algn="l" defTabSz="371464" rtl="1" eaLnBrk="0" fontAlgn="base" hangingPunct="0">
                        <a:lnSpc>
                          <a:spcPct val="100000"/>
                        </a:lnSpc>
                        <a:spcBef>
                          <a:spcPct val="0"/>
                        </a:spcBef>
                        <a:spcAft>
                          <a:spcPts val="263"/>
                        </a:spcAft>
                        <a:buFont typeface="Arial" panose="020B0604020202020204" pitchFamily="34" charset="0"/>
                        <a:buChar char="•"/>
                        <a:defRPr/>
                      </a:pPr>
                      <a:r>
                        <a:rPr lang="ar-SA" sz="1400">
                          <a:solidFill>
                            <a:schemeClr val="tx1"/>
                          </a:solidFill>
                          <a:latin typeface="Sakkal Majalla" panose="02000000000000000000" pitchFamily="2" charset="-78"/>
                          <a:cs typeface="Sakkal Majalla" panose="02000000000000000000" pitchFamily="2" charset="-78"/>
                        </a:rPr>
                        <a:t>Information Systems Engineering specializing in Software Engineering, Syrian Virtual University</a:t>
                      </a:r>
                    </a:p>
                    <a:p>
                      <a:pPr marL="0" indent="-232172" algn="l" defTabSz="371464" rtl="1" eaLnBrk="0" fontAlgn="base" hangingPunct="0">
                        <a:lnSpc>
                          <a:spcPct val="100000"/>
                        </a:lnSpc>
                        <a:spcBef>
                          <a:spcPct val="0"/>
                        </a:spcBef>
                        <a:spcAft>
                          <a:spcPts val="0"/>
                        </a:spcAft>
                        <a:buFont typeface="Arial" panose="020B0604020202020204" pitchFamily="34" charset="0"/>
                        <a:buChar char="•"/>
                        <a:defRPr/>
                      </a:pPr>
                      <a:r>
                        <a:rPr lang="ar-SA" sz="1400">
                          <a:solidFill>
                            <a:schemeClr val="tx1"/>
                          </a:solidFill>
                          <a:latin typeface="Sakkal Majalla" panose="02000000000000000000" pitchFamily="2" charset="-78"/>
                          <a:cs typeface="Sakkal Majalla" panose="02000000000000000000" pitchFamily="2" charset="-78"/>
                        </a:rPr>
                        <a:t>Diploma in Computer Engineering, Damascus University Intermediate Institute for Computer Engineering</a:t>
                      </a:r>
                    </a:p>
                    <a:p>
                      <a:pPr marL="139303" indent="-139303" algn="l"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Certified ScrumMaster (CSM)</a:t>
                      </a:r>
                    </a:p>
                    <a:p>
                      <a:pPr marL="139303" indent="-139303" algn="l"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ITIL® Foundation Certificate in IT Service Management</a:t>
                      </a:r>
                    </a:p>
                    <a:p>
                      <a:pPr marL="139303" indent="-139303" algn="l"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ISO 20000 Participant</a:t>
                      </a:r>
                    </a:p>
                    <a:p>
                      <a:pPr marL="139303" indent="-139303" algn="l"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MCSA Web Applications</a:t>
                      </a:r>
                    </a:p>
                    <a:p>
                      <a:pPr marL="139303" indent="-139303" algn="l"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MS: Programming in HTML5, JavaScript, and CSS3</a:t>
                      </a:r>
                    </a:p>
                    <a:p>
                      <a:pPr marL="139303" indent="-139303" algn="l"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Angular: The Complete Guide to Angular by Maximillian</a:t>
                      </a:r>
                      <a:r>
                        <a:rPr lang="en-US" sz="1400" err="1">
                          <a:solidFill>
                            <a:srgbClr val="2E2C2C">
                              <a:lumMod val="90000"/>
                              <a:lumOff val="10000"/>
                            </a:srgbClr>
                          </a:solidFill>
                          <a:latin typeface="Sakkal Majalla" panose="02000000000000000000" pitchFamily="2" charset="-78"/>
                          <a:cs typeface="Sakkal Majalla" panose="02000000000000000000" pitchFamily="2" charset="-78"/>
                        </a:rPr>
                        <a:t>Schwarzmuller</a:t>
                      </a:r>
                      <a:endParaRPr lang="en-US" sz="1400">
                        <a:solidFill>
                          <a:srgbClr val="2E2C2C">
                            <a:lumMod val="90000"/>
                            <a:lumOff val="10000"/>
                          </a:srgbClr>
                        </a:solidFill>
                        <a:latin typeface="Sakkal Majalla" panose="02000000000000000000" pitchFamily="2" charset="-78"/>
                        <a:cs typeface="Sakkal Majalla" panose="02000000000000000000" pitchFamily="2" charset="-78"/>
                      </a:endParaRPr>
                    </a:p>
                    <a:p>
                      <a:pPr marL="139303" indent="-139303" algn="l" defTabSz="371464">
                        <a:lnSpc>
                          <a:spcPct val="100000"/>
                        </a:lnSpc>
                        <a:spcAft>
                          <a:spcPts val="0"/>
                        </a:spcAft>
                        <a:buFont typeface="Arial" panose="020B0604020202020204" pitchFamily="34" charset="0"/>
                        <a:buChar char="•"/>
                        <a:defRPr/>
                      </a:pPr>
                      <a:r>
                        <a:rPr lang="en-US" sz="1400">
                          <a:solidFill>
                            <a:srgbClr val="2E2C2C">
                              <a:lumMod val="90000"/>
                              <a:lumOff val="10000"/>
                            </a:srgbClr>
                          </a:solidFill>
                          <a:latin typeface="Sakkal Majalla" panose="02000000000000000000" pitchFamily="2" charset="-78"/>
                          <a:cs typeface="Sakkal Majalla" panose="02000000000000000000" pitchFamily="2" charset="-78"/>
                        </a:rPr>
                        <a:t>Ionic: Build iOS, Android &amp; Web Apps with Ionic and Angular by Maximilian</a:t>
                      </a:r>
                      <a:r>
                        <a:rPr lang="en-US" sz="1400" err="1">
                          <a:solidFill>
                            <a:srgbClr val="2E2C2C">
                              <a:lumMod val="90000"/>
                              <a:lumOff val="10000"/>
                            </a:srgbClr>
                          </a:solidFill>
                          <a:latin typeface="Sakkal Majalla" panose="02000000000000000000" pitchFamily="2" charset="-78"/>
                          <a:cs typeface="Sakkal Majalla" panose="02000000000000000000" pitchFamily="2" charset="-78"/>
                        </a:rPr>
                        <a:t>Schwarzmuller</a:t>
                      </a:r>
                      <a:endParaRPr lang="en-US" sz="1400" b="1">
                        <a:latin typeface="Sakkal Majalla" panose="02000000000000000000" pitchFamily="2" charset="-78"/>
                        <a:cs typeface="Sakkal Majalla" panose="02000000000000000000" pitchFamily="2" charset="-78"/>
                      </a:endParaRPr>
                    </a:p>
                  </a:txBody>
                  <a:tcPr marL="83582" marR="83582" marT="41792" marB="41792" anchor="ctr">
                    <a:noFill/>
                  </a:tcPr>
                </a:tc>
                <a:tc>
                  <a:txBody>
                    <a:bodyPr/>
                    <a:lstStyle/>
                    <a:p>
                      <a:pPr algn="l" rtl="1">
                        <a:lnSpc>
                          <a:spcPct val="150000"/>
                        </a:lnSpc>
                        <a:spcBef>
                          <a:spcPts val="0"/>
                        </a:spcBef>
                        <a:spcAft>
                          <a:spcPts val="0"/>
                        </a:spcAft>
                      </a:pPr>
                      <a:r>
                        <a:rPr lang="ar-SA" sz="900" b="1" kern="1200" baseline="0">
                          <a:solidFill>
                            <a:srgbClr val="002060"/>
                          </a:solidFill>
                          <a:latin typeface="Sakkal Majalla" panose="02000000000000000000" pitchFamily="2" charset="-78"/>
                          <a:ea typeface="+mn-ea"/>
                          <a:cs typeface="Sakkal Majalla" panose="02000000000000000000" pitchFamily="2" charset="-78"/>
                        </a:rPr>
                        <a:t>Educational Qualifications and Professional Certifications</a:t>
                      </a:r>
                    </a:p>
                  </a:txBody>
                  <a:tcPr marL="83582" marR="83582" marT="41792" marB="41792" anchor="ctr">
                    <a:noFill/>
                  </a:tcPr>
                </a:tc>
                <a:tc rowSpan="2">
                  <a:txBody>
                    <a:bodyPr/>
                    <a:lstStyle/>
                    <a:p>
                      <a:pPr algn="l" rtl="1">
                        <a:lnSpc>
                          <a:spcPct val="150000"/>
                        </a:lnSpc>
                        <a:spcBef>
                          <a:spcPts val="0"/>
                        </a:spcBef>
                        <a:spcAft>
                          <a:spcPts val="0"/>
                        </a:spcAft>
                      </a:pPr>
                      <a:endParaRPr lang="en-US" sz="2000" b="1" dirty="0">
                        <a:solidFill>
                          <a:schemeClr val="bg1"/>
                        </a:solidFill>
                        <a:latin typeface="Sakkal Majalla" panose="02000000000000000000" pitchFamily="2" charset="-78"/>
                        <a:cs typeface="Sakkal Majalla" panose="02000000000000000000" pitchFamily="2" charset="-78"/>
                      </a:endParaRPr>
                    </a:p>
                    <a:p>
                      <a:pPr algn="l" rtl="1">
                        <a:lnSpc>
                          <a:spcPct val="150000"/>
                        </a:lnSpc>
                        <a:spcBef>
                          <a:spcPts val="0"/>
                        </a:spcBef>
                        <a:spcAft>
                          <a:spcPts val="0"/>
                        </a:spcAft>
                      </a:pPr>
                      <a:r>
                        <a:rPr lang="ar-SA" sz="2000" b="1" dirty="0">
                          <a:solidFill>
                            <a:schemeClr val="bg1"/>
                          </a:solidFill>
                          <a:latin typeface="Sakkal Majalla" panose="02000000000000000000" pitchFamily="2" charset="-78"/>
                          <a:cs typeface="Sakkal Majalla" panose="02000000000000000000" pitchFamily="2" charset="-78"/>
                        </a:rPr>
                        <a:t>Anas Nablusi</a:t>
                      </a:r>
                    </a:p>
                    <a:p>
                      <a:pPr algn="l" rtl="1">
                        <a:lnSpc>
                          <a:spcPct val="150000"/>
                        </a:lnSpc>
                        <a:spcBef>
                          <a:spcPts val="0"/>
                        </a:spcBef>
                        <a:spcAft>
                          <a:spcPts val="0"/>
                        </a:spcAft>
                      </a:pPr>
                      <a:r>
                        <a:rPr lang="en-US" sz="2000" b="1" dirty="0">
                          <a:solidFill>
                            <a:schemeClr val="bg1"/>
                          </a:solidFill>
                          <a:latin typeface="Sakkal Majalla" panose="02000000000000000000" pitchFamily="2" charset="-78"/>
                          <a:cs typeface="Sakkal Majalla" panose="02000000000000000000" pitchFamily="2" charset="-78"/>
                        </a:rPr>
                        <a:t> </a:t>
                      </a:r>
                      <a:r>
                        <a:rPr lang="ar-SA" sz="2000" b="1" dirty="0">
                          <a:solidFill>
                            <a:schemeClr val="bg1"/>
                          </a:solidFill>
                          <a:latin typeface="Sakkal Majalla" panose="02000000000000000000" pitchFamily="2" charset="-78"/>
                          <a:cs typeface="Sakkal Majalla" panose="02000000000000000000" pitchFamily="2" charset="-78"/>
                        </a:rPr>
                        <a:t>Specialist</a:t>
                      </a:r>
                      <a:r>
                        <a:rPr lang="en-US" sz="2000" b="1" dirty="0">
                          <a:solidFill>
                            <a:schemeClr val="bg1"/>
                          </a:solidFill>
                          <a:latin typeface="Sakkal Majalla" panose="02000000000000000000" pitchFamily="2" charset="-78"/>
                          <a:cs typeface="Sakkal Majalla" panose="02000000000000000000" pitchFamily="2" charset="-78"/>
                        </a:rPr>
                        <a:t>ITIL</a:t>
                      </a:r>
                    </a:p>
                    <a:p>
                      <a:pPr algn="l" rtl="1">
                        <a:lnSpc>
                          <a:spcPct val="150000"/>
                        </a:lnSpc>
                        <a:spcBef>
                          <a:spcPts val="0"/>
                        </a:spcBef>
                        <a:spcAft>
                          <a:spcPts val="0"/>
                        </a:spcAft>
                      </a:pPr>
                      <a:endParaRPr lang="ar-SA" sz="2000" b="1" dirty="0">
                        <a:solidFill>
                          <a:schemeClr val="bg1"/>
                        </a:solidFill>
                        <a:latin typeface="Sakkal Majalla" panose="02000000000000000000" pitchFamily="2" charset="-78"/>
                        <a:cs typeface="Sakkal Majalla" panose="02000000000000000000" pitchFamily="2" charset="-78"/>
                      </a:endParaRPr>
                    </a:p>
                    <a:p>
                      <a:pPr marL="0" marR="0" lvl="0" indent="0" algn="l" defTabSz="914400" rtl="1" eaLnBrk="1" fontAlgn="auto" latinLnBrk="0" hangingPunct="1">
                        <a:lnSpc>
                          <a:spcPct val="150000"/>
                        </a:lnSpc>
                        <a:spcBef>
                          <a:spcPts val="0"/>
                        </a:spcBef>
                        <a:spcAft>
                          <a:spcPts val="0"/>
                        </a:spcAft>
                        <a:buClrTx/>
                        <a:buSzTx/>
                        <a:buFontTx/>
                        <a:buNone/>
                        <a:tabLst/>
                        <a:defRPr/>
                      </a:pPr>
                      <a:endParaRPr lang="ar-SA" sz="1400" b="1" dirty="0">
                        <a:solidFill>
                          <a:schemeClr val="bg1"/>
                        </a:solidFill>
                        <a:latin typeface="Sakkal Majalla" panose="02000000000000000000" pitchFamily="2" charset="-78"/>
                        <a:cs typeface="Sakkal Majalla" panose="02000000000000000000" pitchFamily="2" charset="-78"/>
                      </a:endParaRPr>
                    </a:p>
                  </a:txBody>
                  <a:tcPr marL="83582" marR="83582" marT="41792" marB="41792">
                    <a:solidFill>
                      <a:srgbClr val="002060"/>
                    </a:solidFill>
                  </a:tcPr>
                </a:tc>
                <a:extLst>
                  <a:ext uri="{0D108BD9-81ED-4DB2-BD59-A6C34878D82A}">
                    <a16:rowId xmlns:a16="http://schemas.microsoft.com/office/drawing/2014/main" val="1271800422"/>
                  </a:ext>
                </a:extLst>
              </a:tr>
              <a:tr h="1946565">
                <a:tc>
                  <a:txBody>
                    <a:bodyPr/>
                    <a:lstStyle/>
                    <a:p>
                      <a:pPr marL="144463" indent="-144463" algn="l"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The internal and external portal for the Eastern Health Cluster.</a:t>
                      </a:r>
                    </a:p>
                    <a:p>
                      <a:pPr marL="144463" indent="-144463" algn="l"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System for Resolving Violations of the Competition System for the General Authority for Competition</a:t>
                      </a:r>
                    </a:p>
                    <a:p>
                      <a:pPr marL="144463" indent="-144463" algn="l"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Business Process Automation and Digital Transformation System for Internal Services, Ministry of Economy and Planning (70 human resources services and department and agency services)</a:t>
                      </a:r>
                    </a:p>
                    <a:p>
                      <a:pPr marL="144463" indent="-144463" algn="l"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Unified Reports and Dashboard Platform</a:t>
                      </a:r>
                      <a:r>
                        <a:rPr lang="en-US" sz="1400">
                          <a:solidFill>
                            <a:srgbClr val="2E2C2C">
                              <a:lumMod val="90000"/>
                              <a:lumOff val="10000"/>
                            </a:srgbClr>
                          </a:solidFill>
                          <a:latin typeface="Sakkal Majalla" panose="02000000000000000000" pitchFamily="2" charset="-78"/>
                          <a:cs typeface="Sakkal Majalla" panose="02000000000000000000" pitchFamily="2" charset="-78"/>
                        </a:rPr>
                        <a:t>MEP 360</a:t>
                      </a:r>
                      <a:r>
                        <a:rPr lang="ar-SA" sz="1400">
                          <a:solidFill>
                            <a:srgbClr val="2E2C2C">
                              <a:lumMod val="90000"/>
                              <a:lumOff val="10000"/>
                            </a:srgbClr>
                          </a:solidFill>
                          <a:latin typeface="Sakkal Majalla" panose="02000000000000000000" pitchFamily="2" charset="-78"/>
                          <a:cs typeface="Sakkal Majalla" panose="02000000000000000000" pitchFamily="2" charset="-78"/>
                        </a:rPr>
                        <a:t>- Ministry of Economy and Planning (budget dashboards, finance, contracts and procurement, project management, human resources)</a:t>
                      </a:r>
                    </a:p>
                    <a:p>
                      <a:pPr marL="144463" indent="-144463" algn="l"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Achievements Certification System - Ministry of Economy and Planning, it was delivered and launched at the Ministry of Municipal, Rural Affairs, and Housing with an official letter addressed to the Ministry of Economy and Planning.</a:t>
                      </a:r>
                    </a:p>
                    <a:p>
                      <a:pPr marL="144463" indent="-144463" algn="l"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Setting up the account for the Ministry of Economy and Planning in</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Cloud</a:t>
                      </a:r>
                      <a:r>
                        <a:rPr lang="ar-SA" sz="1400">
                          <a:solidFill>
                            <a:srgbClr val="2E2C2C">
                              <a:lumMod val="90000"/>
                              <a:lumOff val="10000"/>
                            </a:srgbClr>
                          </a:solidFill>
                          <a:latin typeface="Sakkal Majalla" panose="02000000000000000000" pitchFamily="2" charset="-78"/>
                          <a:cs typeface="Sakkal Majalla" panose="02000000000000000000" pitchFamily="2" charset="-78"/>
                        </a:rPr>
                        <a:t>And</a:t>
                      </a:r>
                      <a:r>
                        <a:rPr lang="en-US" sz="1400">
                          <a:solidFill>
                            <a:srgbClr val="2E2C2C">
                              <a:lumMod val="90000"/>
                              <a:lumOff val="10000"/>
                            </a:srgbClr>
                          </a:solidFill>
                          <a:latin typeface="Sakkal Majalla" panose="02000000000000000000" pitchFamily="2" charset="-78"/>
                          <a:cs typeface="Sakkal Majalla" panose="02000000000000000000" pitchFamily="2" charset="-78"/>
                        </a:rPr>
                        <a:t>Office 365</a:t>
                      </a:r>
                      <a:r>
                        <a:rPr lang="ar-SA" sz="1400">
                          <a:solidFill>
                            <a:srgbClr val="2E2C2C">
                              <a:lumMod val="90000"/>
                              <a:lumOff val="10000"/>
                            </a:srgbClr>
                          </a:solidFill>
                          <a:latin typeface="Sakkal Majalla" panose="02000000000000000000" pitchFamily="2" charset="-78"/>
                          <a:cs typeface="Sakkal Majalla" panose="02000000000000000000" pitchFamily="2" charset="-78"/>
                        </a:rPr>
                        <a:t>And perform the integration (</a:t>
                      </a:r>
                      <a:r>
                        <a:rPr lang="en-US" sz="1400">
                          <a:solidFill>
                            <a:srgbClr val="2E2C2C">
                              <a:lumMod val="90000"/>
                              <a:lumOff val="10000"/>
                            </a:srgbClr>
                          </a:solidFill>
                          <a:latin typeface="Sakkal Majalla" panose="02000000000000000000" pitchFamily="2" charset="-78"/>
                          <a:cs typeface="Sakkal Majalla" panose="02000000000000000000" pitchFamily="2" charset="-78"/>
                        </a:rPr>
                        <a:t>اتحاد</a:t>
                      </a:r>
                      <a:r>
                        <a:rPr lang="ar-SA" sz="1400">
                          <a:solidFill>
                            <a:srgbClr val="2E2C2C">
                              <a:lumMod val="90000"/>
                              <a:lumOff val="10000"/>
                            </a:srgbClr>
                          </a:solidFill>
                          <a:latin typeface="Sakkal Majalla" panose="02000000000000000000" pitchFamily="2" charset="-78"/>
                          <a:cs typeface="Sakkal Majalla" panose="02000000000000000000" pitchFamily="2" charset="-78"/>
                        </a:rPr>
                        <a:t>Between the</a:t>
                      </a:r>
                      <a:r>
                        <a:rPr lang="en-US" sz="1400">
                          <a:solidFill>
                            <a:srgbClr val="2E2C2C">
                              <a:lumMod val="90000"/>
                              <a:lumOff val="10000"/>
                            </a:srgbClr>
                          </a:solidFill>
                          <a:latin typeface="Sakkal Majalla" panose="02000000000000000000" pitchFamily="2" charset="-78"/>
                          <a:cs typeface="Sakkal Majalla" panose="02000000000000000000" pitchFamily="2" charset="-78"/>
                        </a:rPr>
                        <a:t>Local Active Directory</a:t>
                      </a:r>
                      <a:r>
                        <a:rPr lang="ar-SA" sz="1400">
                          <a:solidFill>
                            <a:srgbClr val="2E2C2C">
                              <a:lumMod val="90000"/>
                              <a:lumOff val="10000"/>
                            </a:srgbClr>
                          </a:solidFill>
                          <a:latin typeface="Sakkal Majalla" panose="02000000000000000000" pitchFamily="2" charset="-78"/>
                          <a:cs typeface="Sakkal Majalla" panose="02000000000000000000" pitchFamily="2" charset="-78"/>
                        </a:rPr>
                        <a:t>And</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Active Directory</a:t>
                      </a:r>
                      <a:endParaRPr lang="ar-SA" sz="1400">
                        <a:solidFill>
                          <a:srgbClr val="2E2C2C">
                            <a:lumMod val="90000"/>
                            <a:lumOff val="10000"/>
                          </a:srgbClr>
                        </a:solidFill>
                        <a:latin typeface="Sakkal Majalla" panose="02000000000000000000" pitchFamily="2" charset="-78"/>
                        <a:cs typeface="Sakkal Majalla" panose="02000000000000000000" pitchFamily="2" charset="-78"/>
                      </a:endParaRPr>
                    </a:p>
                    <a:p>
                      <a:pPr marL="144463" indent="-144463" algn="l"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Publishing the Ministry of Economy and Planning's applications securely and implementing single sign-on and two-factor authentication relying on a service.</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Application Proxy</a:t>
                      </a:r>
                      <a:r>
                        <a:rPr lang="ar-SA" sz="1400">
                          <a:solidFill>
                            <a:srgbClr val="2E2C2C">
                              <a:lumMod val="90000"/>
                              <a:lumOff val="10000"/>
                            </a:srgbClr>
                          </a:solidFill>
                          <a:latin typeface="Sakkal Majalla" panose="02000000000000000000" pitchFamily="2" charset="-78"/>
                          <a:cs typeface="Sakkal Majalla" panose="02000000000000000000" pitchFamily="2" charset="-78"/>
                        </a:rPr>
                        <a:t>Remote work opportunities</a:t>
                      </a:r>
                    </a:p>
                    <a:p>
                      <a:pPr marL="144463" indent="-144463" algn="l"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Development and technical support for the internal and external portals, development of the G20 website, development of the international partnerships system - Ministry of Economy and Planning</a:t>
                      </a:r>
                    </a:p>
                    <a:p>
                      <a:pPr marL="144463" indent="-144463" algn="l" defTabSz="371464" rtl="1">
                        <a:lnSpc>
                          <a:spcPct val="100000"/>
                        </a:lnSpc>
                        <a:spcAft>
                          <a:spcPts val="0"/>
                        </a:spcAft>
                        <a:buFont typeface="Arial" panose="020B0604020202020204" pitchFamily="34" charset="0"/>
                        <a:buChar char="•"/>
                        <a:defRPr/>
                      </a:pPr>
                      <a:r>
                        <a:rPr lang="ar-SA" sz="1400">
                          <a:solidFill>
                            <a:srgbClr val="2E2C2C">
                              <a:lumMod val="90000"/>
                              <a:lumOff val="10000"/>
                            </a:srgbClr>
                          </a:solidFill>
                          <a:latin typeface="Sakkal Majalla" panose="02000000000000000000" pitchFamily="2" charset="-78"/>
                          <a:cs typeface="Sakkal Majalla" panose="02000000000000000000" pitchFamily="2" charset="-78"/>
                        </a:rPr>
                        <a:t>Creating a development and testing environment in</a:t>
                      </a:r>
                      <a:r>
                        <a:rPr lang="en-US" sz="1400">
                          <a:solidFill>
                            <a:srgbClr val="2E2C2C">
                              <a:lumMod val="90000"/>
                              <a:lumOff val="10000"/>
                            </a:srgbClr>
                          </a:solidFill>
                          <a:latin typeface="Sakkal Majalla" panose="02000000000000000000" pitchFamily="2" charset="-78"/>
                          <a:cs typeface="Sakkal Majalla" panose="02000000000000000000" pitchFamily="2" charset="-78"/>
                        </a:rPr>
                        <a:t>Azure Cloud</a:t>
                      </a:r>
                      <a:r>
                        <a:rPr lang="ar-SA" sz="1400">
                          <a:solidFill>
                            <a:srgbClr val="2E2C2C">
                              <a:lumMod val="90000"/>
                              <a:lumOff val="10000"/>
                            </a:srgbClr>
                          </a:solidFill>
                          <a:latin typeface="Sakkal Majalla" panose="02000000000000000000" pitchFamily="2" charset="-78"/>
                          <a:cs typeface="Sakkal Majalla" panose="02000000000000000000" pitchFamily="2" charset="-78"/>
                        </a:rPr>
                        <a:t>For developers, Ministry of Economy and Planning</a:t>
                      </a:r>
                      <a:endParaRPr kumimoji="0" lang="ar-SA" sz="1400" b="1" i="0" u="none" strike="noStrike" kern="1200" cap="none" spc="0" normalizeH="0" baseline="0" noProof="0">
                        <a:ln>
                          <a:noFill/>
                        </a:ln>
                        <a:solidFill>
                          <a:schemeClr val="bg1">
                            <a:lumMod val="50000"/>
                          </a:schemeClr>
                        </a:solidFill>
                        <a:effectLst/>
                        <a:uLnTx/>
                        <a:uFillTx/>
                        <a:latin typeface="Sakkal Majalla" panose="02000000000000000000" pitchFamily="2" charset="-78"/>
                        <a:ea typeface="+mn-ea"/>
                        <a:cs typeface="Sakkal Majalla" panose="02000000000000000000" pitchFamily="2" charset="-78"/>
                      </a:endParaRPr>
                    </a:p>
                  </a:txBody>
                  <a:tcPr marL="83582" marR="83582" marT="41792" marB="41792" anchor="ctr">
                    <a:noFill/>
                  </a:tcPr>
                </a:tc>
                <a:tc>
                  <a:txBody>
                    <a:bodyPr/>
                    <a:lstStyle/>
                    <a:p>
                      <a:pPr algn="l" rtl="1">
                        <a:lnSpc>
                          <a:spcPct val="150000"/>
                        </a:lnSpc>
                        <a:spcBef>
                          <a:spcPts val="0"/>
                        </a:spcBef>
                        <a:spcAft>
                          <a:spcPts val="0"/>
                        </a:spcAft>
                      </a:pPr>
                      <a:r>
                        <a:rPr lang="ar-SA" sz="900" b="1" kern="1200" baseline="0" dirty="0">
                          <a:solidFill>
                            <a:srgbClr val="002060"/>
                          </a:solidFill>
                          <a:latin typeface="Sakkal Majalla" panose="02000000000000000000" pitchFamily="2" charset="-78"/>
                          <a:ea typeface="+mn-ea"/>
                          <a:cs typeface="Sakkal Majalla" panose="02000000000000000000" pitchFamily="2" charset="-78"/>
                        </a:rPr>
                        <a:t>Professional Experience</a:t>
                      </a:r>
                    </a:p>
                  </a:txBody>
                  <a:tcPr marL="83582" marR="83582" marT="41792" marB="41792" anchor="ctr">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bl>
          </a:graphicData>
        </a:graphic>
      </p:graphicFrame>
      <p:sp>
        <p:nvSpPr>
          <p:cNvPr id="2" name="Oval 5">
            <a:extLst>
              <a:ext uri="{FF2B5EF4-FFF2-40B4-BE49-F238E27FC236}">
                <a16:creationId xmlns:a16="http://schemas.microsoft.com/office/drawing/2014/main" id="{DB3CA8A4-8C3C-4926-995A-1ABBC257B6E3}"/>
              </a:ext>
            </a:extLst>
          </p:cNvPr>
          <p:cNvSpPr/>
          <p:nvPr/>
        </p:nvSpPr>
        <p:spPr>
          <a:xfrm>
            <a:off x="10016504" y="4370885"/>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pic>
        <p:nvPicPr>
          <p:cNvPr id="6" name="Picture 6">
            <a:extLst>
              <a:ext uri="{FF2B5EF4-FFF2-40B4-BE49-F238E27FC236}">
                <a16:creationId xmlns:a16="http://schemas.microsoft.com/office/drawing/2014/main" id="{D6EF6235-B474-048A-2198-0B9D082FE64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865391" y="4189960"/>
            <a:ext cx="1581003" cy="1572768"/>
          </a:xfrm>
          <a:prstGeom prst="rect">
            <a:avLst/>
          </a:prstGeom>
          <a:ln>
            <a:noFill/>
          </a:ln>
          <a:effectLst/>
        </p:spPr>
      </p:pic>
    </p:spTree>
    <p:custDataLst>
      <p:tags r:id="rId1"/>
    </p:custDataLst>
    <p:extLst>
      <p:ext uri="{BB962C8B-B14F-4D97-AF65-F5344CB8AC3E}">
        <p14:creationId xmlns:p14="http://schemas.microsoft.com/office/powerpoint/2010/main" val="453785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3">
            <a:extLst>
              <a:ext uri="{FF2B5EF4-FFF2-40B4-BE49-F238E27FC236}">
                <a16:creationId xmlns:a16="http://schemas.microsoft.com/office/drawing/2014/main" id="{88D58FE6-0773-A3B7-2BA3-30FD3D599FA3}"/>
              </a:ext>
            </a:extLst>
          </p:cNvPr>
          <p:cNvGraphicFramePr>
            <a:graphicFrameLocks noGrp="1"/>
          </p:cNvGraphicFramePr>
          <p:nvPr>
            <p:extLst>
              <p:ext uri="{D42A27DB-BD31-4B8C-83A1-F6EECF244321}">
                <p14:modId xmlns:p14="http://schemas.microsoft.com/office/powerpoint/2010/main" val="3882046844"/>
              </p:ext>
            </p:extLst>
          </p:nvPr>
        </p:nvGraphicFramePr>
        <p:xfrm>
          <a:off x="435428" y="901959"/>
          <a:ext cx="11407978" cy="5482203"/>
        </p:xfrm>
        <a:graphic>
          <a:graphicData uri="http://schemas.openxmlformats.org/drawingml/2006/table">
            <a:tbl>
              <a:tblPr firstRow="1" bandRow="1">
                <a:tableStyleId>{5940675A-B579-460E-94D1-54222C63F5DA}</a:tableStyleId>
              </a:tblPr>
              <a:tblGrid>
                <a:gridCol w="7969897">
                  <a:extLst>
                    <a:ext uri="{9D8B030D-6E8A-4147-A177-3AD203B41FA5}">
                      <a16:colId xmlns:a16="http://schemas.microsoft.com/office/drawing/2014/main" val="2753461055"/>
                    </a:ext>
                  </a:extLst>
                </a:gridCol>
                <a:gridCol w="1096954">
                  <a:extLst>
                    <a:ext uri="{9D8B030D-6E8A-4147-A177-3AD203B41FA5}">
                      <a16:colId xmlns:a16="http://schemas.microsoft.com/office/drawing/2014/main" val="2827170178"/>
                    </a:ext>
                  </a:extLst>
                </a:gridCol>
                <a:gridCol w="2341127">
                  <a:extLst>
                    <a:ext uri="{9D8B030D-6E8A-4147-A177-3AD203B41FA5}">
                      <a16:colId xmlns:a16="http://schemas.microsoft.com/office/drawing/2014/main" val="993851605"/>
                    </a:ext>
                  </a:extLst>
                </a:gridCol>
              </a:tblGrid>
              <a:tr h="360225">
                <a:tc>
                  <a:txBody>
                    <a:bodyPr/>
                    <a:lstStyle/>
                    <a:p>
                      <a:pPr marL="0" lvl="0" indent="0" algn="l">
                        <a:lnSpc>
                          <a:spcPct val="100000"/>
                        </a:lnSpc>
                        <a:spcBef>
                          <a:spcPts val="0"/>
                        </a:spcBef>
                        <a:spcAft>
                          <a:spcPts val="0"/>
                        </a:spcAft>
                        <a:buFont typeface="Arial"/>
                        <a:buChar char="•"/>
                      </a:pPr>
                      <a:r>
                        <a:rPr lang="ar-SA" sz="1000" b="1" i="0" u="none" strike="noStrike" noProof="0">
                          <a:solidFill>
                            <a:srgbClr val="000000"/>
                          </a:solidFill>
                          <a:latin typeface="Arial"/>
                          <a:cs typeface="Arial"/>
                        </a:rPr>
                        <a:t>Mansoura University Accounting 2013 Bachelor of Commerce</a:t>
                      </a:r>
                      <a:endParaRPr lang="ar-SA" sz="900" b="0" i="0" u="none" strike="noStrike" noProof="0">
                        <a:solidFill>
                          <a:srgbClr val="000000"/>
                        </a:solidFill>
                      </a:endParaRPr>
                    </a:p>
                  </a:txBody>
                  <a:tcPr marL="74295" marR="74295" marT="37148" marB="37148">
                    <a:noFill/>
                  </a:tcPr>
                </a:tc>
                <a:tc>
                  <a:txBody>
                    <a:bodyPr/>
                    <a:lstStyle/>
                    <a:p>
                      <a:pPr marL="0" algn="l" defTabSz="914400" rtl="1" eaLnBrk="1" latinLnBrk="0" hangingPunct="1">
                        <a:lnSpc>
                          <a:spcPct val="100000"/>
                        </a:lnSpc>
                        <a:spcBef>
                          <a:spcPts val="0"/>
                        </a:spcBef>
                        <a:spcAft>
                          <a:spcPts val="0"/>
                        </a:spcAft>
                      </a:pPr>
                      <a:r>
                        <a:rPr lang="ar-SA" sz="900" b="1" kern="1200" baseline="0">
                          <a:solidFill>
                            <a:srgbClr val="002060"/>
                          </a:solidFill>
                          <a:latin typeface="Sakkal Majalla"/>
                          <a:ea typeface="+mn-ea"/>
                          <a:cs typeface="Sakkal Majalla"/>
                        </a:rPr>
                        <a:t>Educational Qualifications and Professional Certifications</a:t>
                      </a:r>
                    </a:p>
                  </a:txBody>
                  <a:tcPr marL="74295" marR="74295" marT="37148" marB="37148">
                    <a:noFill/>
                  </a:tcPr>
                </a:tc>
                <a:tc rowSpan="3">
                  <a:txBody>
                    <a:bodyPr/>
                    <a:lstStyle/>
                    <a:p>
                      <a:pPr lvl="0" algn="l" rtl="1">
                        <a:lnSpc>
                          <a:spcPct val="100000"/>
                        </a:lnSpc>
                        <a:spcBef>
                          <a:spcPts val="0"/>
                        </a:spcBef>
                        <a:spcAft>
                          <a:spcPts val="0"/>
                        </a:spcAft>
                        <a:buNone/>
                      </a:pPr>
                      <a:endParaRPr lang="en-US" sz="1600" b="0" i="0" u="none" strike="noStrike" baseline="0" noProof="0" dirty="0">
                        <a:solidFill>
                          <a:schemeClr val="bg1"/>
                        </a:solidFill>
                        <a:latin typeface="Sakkal Majalla" panose="02000000000000000000" pitchFamily="2" charset="-78"/>
                        <a:cs typeface="Sakkal Majalla" panose="02000000000000000000" pitchFamily="2" charset="-78"/>
                      </a:endParaRPr>
                    </a:p>
                    <a:p>
                      <a:pPr marL="0" marR="0" lvl="0" indent="0" algn="l" defTabSz="914400" rtl="1" latinLnBrk="0">
                        <a:lnSpc>
                          <a:spcPct val="100000"/>
                        </a:lnSpc>
                        <a:spcBef>
                          <a:spcPts val="0"/>
                        </a:spcBef>
                        <a:spcAft>
                          <a:spcPts val="0"/>
                        </a:spcAft>
                        <a:buClrTx/>
                        <a:buSzTx/>
                        <a:buFontTx/>
                        <a:buNone/>
                        <a:tabLst/>
                      </a:pPr>
                      <a:r>
                        <a:rPr lang="en-US" sz="2000" b="1" i="0" u="none" strike="noStrike" cap="none" spc="0" baseline="0" noProof="0" dirty="0">
                          <a:solidFill>
                            <a:schemeClr val="bg1"/>
                          </a:solidFill>
                          <a:uFillTx/>
                          <a:latin typeface="Sakkal Majalla" panose="02000000000000000000" pitchFamily="2" charset="-78"/>
                          <a:ea typeface="+mn-ea"/>
                          <a:cs typeface="Sakkal Majalla" panose="02000000000000000000" pitchFamily="2" charset="-78"/>
                          <a:sym typeface="Calibri"/>
                        </a:rPr>
                        <a:t>Ramzy Ahmed</a:t>
                      </a:r>
                    </a:p>
                    <a:p>
                      <a:pPr marL="0" marR="0" lvl="0" indent="0" algn="l" defTabSz="914400" rtl="1" latinLnBrk="0">
                        <a:lnSpc>
                          <a:spcPct val="100000"/>
                        </a:lnSpc>
                        <a:spcBef>
                          <a:spcPts val="0"/>
                        </a:spcBef>
                        <a:spcAft>
                          <a:spcPts val="0"/>
                        </a:spcAft>
                        <a:buClrTx/>
                        <a:buSzTx/>
                        <a:buFontTx/>
                        <a:buNone/>
                        <a:tabLst/>
                      </a:pPr>
                      <a:endParaRPr lang="en-US" sz="2000" b="1" i="0" u="none" strike="noStrike" cap="none" spc="0" baseline="0" noProof="0" dirty="0">
                        <a:solidFill>
                          <a:schemeClr val="bg1"/>
                        </a:solidFill>
                        <a:uFillTx/>
                        <a:latin typeface="Sakkal Majalla" panose="02000000000000000000" pitchFamily="2" charset="-78"/>
                        <a:ea typeface="+mn-ea"/>
                        <a:cs typeface="Sakkal Majalla" panose="02000000000000000000" pitchFamily="2" charset="-78"/>
                        <a:sym typeface="Calibri"/>
                      </a:endParaRPr>
                    </a:p>
                    <a:p>
                      <a:pPr marL="0" marR="0" lvl="0" indent="0" algn="l" defTabSz="914400" rtl="1" latinLnBrk="0">
                        <a:lnSpc>
                          <a:spcPct val="100000"/>
                        </a:lnSpc>
                        <a:spcBef>
                          <a:spcPts val="0"/>
                        </a:spcBef>
                        <a:spcAft>
                          <a:spcPts val="0"/>
                        </a:spcAft>
                        <a:buClrTx/>
                        <a:buSzTx/>
                        <a:buFontTx/>
                        <a:buNone/>
                        <a:tabLst/>
                      </a:pPr>
                      <a:r>
                        <a:rPr lang="en-US" sz="2000" b="1" i="0" u="none" strike="noStrike" cap="none" spc="0" baseline="0" noProof="0" dirty="0">
                          <a:solidFill>
                            <a:schemeClr val="bg1"/>
                          </a:solidFill>
                          <a:uFillTx/>
                          <a:latin typeface="Sakkal Majalla" panose="02000000000000000000" pitchFamily="2" charset="-78"/>
                          <a:ea typeface="+mn-ea"/>
                          <a:cs typeface="Sakkal Majalla" panose="02000000000000000000" pitchFamily="2" charset="-78"/>
                          <a:sym typeface="Calibri"/>
                        </a:rPr>
                        <a:t>IT Asset Inventory Specialist</a:t>
                      </a:r>
                    </a:p>
                    <a:p>
                      <a:pPr lvl="0" algn="l" rtl="1">
                        <a:lnSpc>
                          <a:spcPct val="100000"/>
                        </a:lnSpc>
                        <a:spcBef>
                          <a:spcPts val="0"/>
                        </a:spcBef>
                        <a:spcAft>
                          <a:spcPts val="0"/>
                        </a:spcAft>
                        <a:buNone/>
                      </a:pPr>
                      <a:endParaRPr lang="en-US" sz="4000" dirty="0">
                        <a:latin typeface="Sakkal Majalla" panose="02000000000000000000" pitchFamily="2" charset="-78"/>
                        <a:cs typeface="Sakkal Majalla" panose="02000000000000000000" pitchFamily="2" charset="-78"/>
                      </a:endParaRPr>
                    </a:p>
                  </a:txBody>
                  <a:tcPr marL="74295" marR="74295" marT="37148" marB="37148">
                    <a:solidFill>
                      <a:srgbClr val="002060"/>
                    </a:solidFill>
                  </a:tcPr>
                </a:tc>
                <a:extLst>
                  <a:ext uri="{0D108BD9-81ED-4DB2-BD59-A6C34878D82A}">
                    <a16:rowId xmlns:a16="http://schemas.microsoft.com/office/drawing/2014/main" val="1271800422"/>
                  </a:ext>
                </a:extLst>
              </a:tr>
              <a:tr h="2407365">
                <a:tc>
                  <a:txBody>
                    <a:bodyPr/>
                    <a:lstStyle/>
                    <a:p>
                      <a:pPr marL="0" lvl="0" indent="0" algn="l">
                        <a:lnSpc>
                          <a:spcPct val="100000"/>
                        </a:lnSpc>
                        <a:spcBef>
                          <a:spcPts val="0"/>
                        </a:spcBef>
                        <a:spcAft>
                          <a:spcPts val="0"/>
                        </a:spcAft>
                        <a:buFont typeface="Arial"/>
                        <a:buChar char="•"/>
                      </a:pPr>
                      <a:r>
                        <a:rPr lang="en-US" sz="900" b="0" i="0" u="none" strike="noStrike" noProof="0">
                          <a:latin typeface="Aptos"/>
                        </a:rPr>
                        <a:t>إدارة المشاريع</a:t>
                      </a:r>
                      <a:endParaRPr lang="en-US" sz="900" b="0" i="0" u="none" strike="noStrike" noProof="0"/>
                    </a:p>
                    <a:p>
                      <a:pPr marL="0" lvl="0" indent="0" algn="l">
                        <a:lnSpc>
                          <a:spcPct val="100000"/>
                        </a:lnSpc>
                        <a:spcBef>
                          <a:spcPts val="0"/>
                        </a:spcBef>
                        <a:spcAft>
                          <a:spcPts val="0"/>
                        </a:spcAft>
                        <a:buFont typeface="Arial"/>
                        <a:buChar char="•"/>
                      </a:pPr>
                      <a:r>
                        <a:rPr lang="en-US" sz="900" b="0" i="0" u="none" strike="noStrike" noProof="0">
                          <a:latin typeface="Aptos"/>
                        </a:rPr>
                        <a:t>مالي</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SQL</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تحليلي</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ORACLE CLOUD INFRASTRUCTURE</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تحليل الأعمال</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تحليل البيانات</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إدارة البرامج</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PAAS Extension</a:t>
                      </a:r>
                      <a:endParaRPr lang="en-US"/>
                    </a:p>
                    <a:p>
                      <a:pPr marL="0" lvl="0" indent="0" algn="l">
                        <a:lnSpc>
                          <a:spcPct val="100000"/>
                        </a:lnSpc>
                        <a:spcBef>
                          <a:spcPts val="0"/>
                        </a:spcBef>
                        <a:spcAft>
                          <a:spcPts val="0"/>
                        </a:spcAft>
                        <a:buFont typeface="Arial"/>
                        <a:buChar char="•"/>
                      </a:pPr>
                      <a:r>
                        <a:rPr lang="en-US" sz="900" b="0" i="0" u="none" strike="noStrike" noProof="0">
                          <a:latin typeface="Aptos"/>
                        </a:rPr>
                        <a:t>Problem Solving</a:t>
                      </a:r>
                    </a:p>
                    <a:p>
                      <a:pPr marL="0" lvl="0" indent="0" algn="l">
                        <a:lnSpc>
                          <a:spcPct val="100000"/>
                        </a:lnSpc>
                        <a:spcBef>
                          <a:spcPts val="0"/>
                        </a:spcBef>
                        <a:spcAft>
                          <a:spcPts val="0"/>
                        </a:spcAft>
                        <a:buFont typeface="Arial"/>
                        <a:buChar char="•"/>
                      </a:pPr>
                      <a:r>
                        <a:rPr lang="en-US" sz="900" b="0" i="0" u="none" strike="noStrike" noProof="0"/>
                        <a:t>Excellent knowledge of the flow between SCM and financial.</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Strong Technical Aptitude: A deep understanding of Oracle Cloud Supply Chain Management (SCM) modules, such as inventory management, procurement, order management, and Product Hub.</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Skills in Analysis and Problem Solving: Understanding complex supply chain processes, identifying areas for improvement, and providing effective solutions. Strong problem-solving skills to address issues faced by clients and optimize supply chain workflows efficiently.</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Client-Focused Mindset: understanding client requirements, developing customized solutions, and delivering projects within scope and timeline.</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قابلية التكيف والتعلم المستمر: أن تكون متكيفًا ومنفتحًا لتعلم التقنيات الجديدة.</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مهارات إدارة المشاريع: بما في ذلك القدرة على التخطيط والتنظيم وتحديد أولويات المهام.</a:t>
                      </a:r>
                      <a:endParaRPr lang="en-US" sz="900" b="0" i="0" u="none" strike="noStrike" noProof="0">
                        <a:latin typeface="Aptos"/>
                      </a:endParaRPr>
                    </a:p>
                    <a:p>
                      <a:pPr marL="0" lvl="0" indent="0" algn="l">
                        <a:lnSpc>
                          <a:spcPct val="100000"/>
                        </a:lnSpc>
                        <a:spcBef>
                          <a:spcPts val="0"/>
                        </a:spcBef>
                        <a:spcAft>
                          <a:spcPts val="0"/>
                        </a:spcAft>
                        <a:buFont typeface="Arial"/>
                        <a:buChar char="•"/>
                      </a:pPr>
                      <a:r>
                        <a:rPr lang="en-US" sz="900" b="0" i="0" u="none" strike="noStrike" noProof="0"/>
                        <a:t>القدرة على فهم تطبيقات أوراكل وحل المشكلات عند ظهورها في الإنتاج وتوثيق المشكلات في نظام إدارة المشكلات.</a:t>
                      </a:r>
                      <a:endParaRPr lang="en-US" sz="900" b="0" i="0" u="none" strike="noStrike" noProof="0">
                        <a:latin typeface="Aptos"/>
                      </a:endParaRPr>
                    </a:p>
                  </a:txBody>
                  <a:tcPr marL="74295" marR="74295" marT="37148" marB="37148">
                    <a:noFill/>
                  </a:tcPr>
                </a:tc>
                <a:tc>
                  <a:txBody>
                    <a:bodyPr/>
                    <a:lstStyle/>
                    <a:p>
                      <a:pPr algn="l" rtl="1">
                        <a:lnSpc>
                          <a:spcPct val="100000"/>
                        </a:lnSpc>
                        <a:spcBef>
                          <a:spcPts val="0"/>
                        </a:spcBef>
                        <a:spcAft>
                          <a:spcPts val="0"/>
                        </a:spcAft>
                      </a:pPr>
                      <a:r>
                        <a:rPr lang="ar-SA" sz="900" b="1" kern="1200" baseline="0">
                          <a:solidFill>
                            <a:srgbClr val="002060"/>
                          </a:solidFill>
                          <a:latin typeface="Sakkal Majalla"/>
                          <a:ea typeface="+mn-ea"/>
                          <a:cs typeface="Sakkal Majalla"/>
                        </a:rPr>
                        <a:t>Skills</a:t>
                      </a:r>
                      <a:endParaRPr lang="ar-SA" sz="900" b="1" kern="1200" baseline="0">
                        <a:solidFill>
                          <a:srgbClr val="002060"/>
                        </a:solidFill>
                        <a:latin typeface="Sakkal Majalla" panose="02000000000000000000" pitchFamily="2" charset="-78"/>
                        <a:ea typeface="+mn-ea"/>
                        <a:cs typeface="Sakkal Majalla" panose="02000000000000000000" pitchFamily="2" charset="-78"/>
                      </a:endParaRPr>
                    </a:p>
                  </a:txBody>
                  <a:tcPr marL="74295" marR="74295" marT="37148" marB="37148">
                    <a:noFill/>
                  </a:tcPr>
                </a:tc>
                <a:tc vMerge="1">
                  <a:txBody>
                    <a:bodyPr/>
                    <a:lstStyle/>
                    <a:p>
                      <a:pPr algn="ctr"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txBody>
                  <a:tcPr>
                    <a:solidFill>
                      <a:schemeClr val="accent4">
                        <a:lumMod val="75000"/>
                      </a:schemeClr>
                    </a:solidFill>
                  </a:tcPr>
                </a:tc>
                <a:extLst>
                  <a:ext uri="{0D108BD9-81ED-4DB2-BD59-A6C34878D82A}">
                    <a16:rowId xmlns:a16="http://schemas.microsoft.com/office/drawing/2014/main" val="718717832"/>
                  </a:ext>
                </a:extLst>
              </a:tr>
              <a:tr h="2178931">
                <a:tc>
                  <a:txBody>
                    <a:bodyPr/>
                    <a:lstStyle/>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latin typeface="Aptos"/>
                        </a:rPr>
                        <a:t> </a:t>
                      </a:r>
                      <a:r>
                        <a:rPr lang="en-US" sz="1000" b="1" i="0" u="none" strike="noStrike" noProof="0">
                          <a:solidFill>
                            <a:srgbClr val="000000"/>
                          </a:solidFill>
                        </a:rPr>
                        <a:t>Accenture</a:t>
                      </a:r>
                      <a:r>
                        <a:rPr lang="en-US" sz="1000" b="0" i="0" u="none" strike="noStrike" noProof="0">
                          <a:solidFill>
                            <a:srgbClr val="000000"/>
                          </a:solidFill>
                        </a:rPr>
                        <a:t> </a:t>
                      </a:r>
                      <a:r>
                        <a:rPr lang="en-US" sz="1000" b="1" i="0" u="none" strike="noStrike" noProof="0">
                          <a:solidFill>
                            <a:srgbClr val="000000"/>
                          </a:solidFill>
                          <a:latin typeface="Aptos"/>
                        </a:rPr>
                        <a:t>United Arab Emirates AUG 2021 – Present</a:t>
                      </a:r>
                      <a:r>
                        <a:rPr lang="en-US" sz="1000" b="1" i="0" u="none" strike="noStrike" noProof="0">
                          <a:solidFill>
                            <a:srgbClr val="000000"/>
                          </a:solidFill>
                        </a:rPr>
                        <a:t>Principal Consultant</a:t>
                      </a:r>
                    </a:p>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latin typeface="Aptos"/>
                        </a:rPr>
                        <a:t>APPSPRO Saudi Arabia OCT 2017 - July 2021-</a:t>
                      </a:r>
                      <a:r>
                        <a:rPr lang="en-US" sz="1000" b="1" i="0" u="none" strike="noStrike" noProof="0">
                          <a:solidFill>
                            <a:srgbClr val="000000"/>
                          </a:solidFill>
                        </a:rPr>
                        <a:t>كبير مستشارين</a:t>
                      </a:r>
                    </a:p>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latin typeface="Aptos"/>
                        </a:rPr>
                        <a:t>Impact Saudi Arabia Jan 2017 - Sept 2017 Experienced Consultant</a:t>
                      </a:r>
                      <a:endParaRPr lang="en-US" sz="1000" b="1" i="0" u="none" strike="noStrike" noProof="0">
                        <a:solidFill>
                          <a:srgbClr val="000000"/>
                        </a:solidFill>
                      </a:endParaRPr>
                    </a:p>
                    <a:p>
                      <a:pPr marL="171450" lvl="0" indent="-171450" algn="l">
                        <a:lnSpc>
                          <a:spcPct val="100000"/>
                        </a:lnSpc>
                        <a:spcBef>
                          <a:spcPts val="0"/>
                        </a:spcBef>
                        <a:spcAft>
                          <a:spcPts val="0"/>
                        </a:spcAft>
                        <a:buFont typeface="Wingdings"/>
                        <a:buChar char="§"/>
                      </a:pPr>
                      <a:r>
                        <a:rPr lang="en-US" sz="1000" b="1" i="0" u="none" strike="noStrike" noProof="0">
                          <a:solidFill>
                            <a:srgbClr val="000000"/>
                          </a:solidFill>
                        </a:rPr>
                        <a:t>JEHAN Recruitment Saudi Arabia Senior Accountant AUG 2015 - DEC 2016</a:t>
                      </a: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SCM Cloud 2018 Presales Specialist.</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Cloud Support Specialist Assessment.</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SCM Cloud 2018 Sales Specialist.</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r>
                        <a:rPr lang="en-US" sz="1000" b="0" i="0" u="none" strike="noStrike" noProof="0">
                          <a:solidFill>
                            <a:srgbClr val="000000"/>
                          </a:solidFill>
                        </a:rPr>
                        <a:t>Oracle SCM Cloud 2018 Solution Engineer Specialist.</a:t>
                      </a:r>
                      <a:endParaRPr lang="en-US" sz="1000" b="1" i="0" u="none" strike="noStrike" noProof="0">
                        <a:solidFill>
                          <a:srgbClr val="000000"/>
                        </a:solidFill>
                        <a:latin typeface="Aptos"/>
                      </a:endParaRPr>
                    </a:p>
                    <a:p>
                      <a:pPr marL="171450" lvl="0" indent="-171450" algn="l">
                        <a:lnSpc>
                          <a:spcPct val="100000"/>
                        </a:lnSpc>
                        <a:spcBef>
                          <a:spcPts val="0"/>
                        </a:spcBef>
                        <a:spcAft>
                          <a:spcPts val="0"/>
                        </a:spcAft>
                        <a:buFont typeface="Wingdings"/>
                        <a:buChar char="§"/>
                      </a:pPr>
                      <a:endParaRPr lang="en-US" sz="1000" b="1" i="0" u="none" strike="noStrike" noProof="0">
                        <a:solidFill>
                          <a:srgbClr val="000000"/>
                        </a:solidFill>
                      </a:endParaRPr>
                    </a:p>
                  </a:txBody>
                  <a:tcPr marL="74295" marR="74295" marT="37148" marB="37148">
                    <a:noFill/>
                  </a:tcPr>
                </a:tc>
                <a:tc>
                  <a:txBody>
                    <a:bodyPr/>
                    <a:lstStyle/>
                    <a:p>
                      <a:pPr algn="l" rtl="1">
                        <a:lnSpc>
                          <a:spcPct val="100000"/>
                        </a:lnSpc>
                        <a:spcBef>
                          <a:spcPts val="0"/>
                        </a:spcBef>
                        <a:spcAft>
                          <a:spcPts val="0"/>
                        </a:spcAft>
                      </a:pPr>
                      <a:r>
                        <a:rPr lang="ar-SA" sz="900" b="1" kern="1200" baseline="0" dirty="0">
                          <a:solidFill>
                            <a:srgbClr val="002060"/>
                          </a:solidFill>
                          <a:latin typeface="Sakkal Majalla"/>
                          <a:ea typeface="+mn-ea"/>
                          <a:cs typeface="Sakkal Majalla"/>
                        </a:rPr>
                        <a:t>Professional experiences and achievements</a:t>
                      </a:r>
                    </a:p>
                  </a:txBody>
                  <a:tcPr marL="74295" marR="74295" marT="37148" marB="37148">
                    <a:noFill/>
                  </a:tcPr>
                </a:tc>
                <a:tc vMerge="1">
                  <a:txBody>
                    <a:bodyPr/>
                    <a:lstStyle/>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Current Job Title:</a:t>
                      </a:r>
                    </a:p>
                    <a:p>
                      <a:pPr algn="l"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(Write the job title)</a:t>
                      </a:r>
                    </a:p>
                    <a:p>
                      <a:pPr algn="l" rtl="1">
                        <a:lnSpc>
                          <a:spcPct val="150000"/>
                        </a:lnSpc>
                        <a:spcBef>
                          <a:spcPts val="0"/>
                        </a:spcBef>
                        <a:spcAft>
                          <a:spcPts val="0"/>
                        </a:spcAft>
                      </a:pPr>
                      <a:endParaRPr lang="ar-SA" sz="1000" b="1">
                        <a:solidFill>
                          <a:schemeClr val="bg1"/>
                        </a:solidFill>
                        <a:latin typeface="Tajawal" panose="00000500000000000000" pitchFamily="2" charset="-78"/>
                        <a:cs typeface="Tajawal" panose="00000500000000000000" pitchFamily="2" charset="-78"/>
                      </a:endParaRPr>
                    </a:p>
                    <a:p>
                      <a:pPr algn="l" rtl="1">
                        <a:lnSpc>
                          <a:spcPct val="150000"/>
                        </a:lnSpc>
                        <a:spcBef>
                          <a:spcPts val="0"/>
                        </a:spcBef>
                        <a:spcAft>
                          <a:spcPts val="0"/>
                        </a:spcAft>
                      </a:pPr>
                      <a:r>
                        <a:rPr lang="ar-SA" sz="1000" b="1">
                          <a:solidFill>
                            <a:schemeClr val="bg1"/>
                          </a:solidFill>
                          <a:latin typeface="Tajawal" panose="00000500000000000000" pitchFamily="2" charset="-78"/>
                          <a:cs typeface="Tajawal" panose="00000500000000000000" pitchFamily="2" charset="-78"/>
                        </a:rPr>
                        <a:t>Writing the current company name of the employee</a:t>
                      </a:r>
                    </a:p>
                  </a:txBody>
                  <a:tcPr>
                    <a:solidFill>
                      <a:schemeClr val="accent4">
                        <a:lumMod val="75000"/>
                      </a:schemeClr>
                    </a:solidFill>
                  </a:tcPr>
                </a:tc>
                <a:extLst>
                  <a:ext uri="{0D108BD9-81ED-4DB2-BD59-A6C34878D82A}">
                    <a16:rowId xmlns:a16="http://schemas.microsoft.com/office/drawing/2014/main" val="625830479"/>
                  </a:ext>
                </a:extLst>
              </a:tr>
            </a:tbl>
          </a:graphicData>
        </a:graphic>
      </p:graphicFrame>
      <p:sp>
        <p:nvSpPr>
          <p:cNvPr id="7" name="Oval 5">
            <a:extLst>
              <a:ext uri="{FF2B5EF4-FFF2-40B4-BE49-F238E27FC236}">
                <a16:creationId xmlns:a16="http://schemas.microsoft.com/office/drawing/2014/main" id="{562F7EBB-584B-DC46-36A3-3A1DE4DB89DD}"/>
              </a:ext>
            </a:extLst>
          </p:cNvPr>
          <p:cNvSpPr/>
          <p:nvPr/>
        </p:nvSpPr>
        <p:spPr>
          <a:xfrm>
            <a:off x="9830234" y="4226946"/>
            <a:ext cx="1363134" cy="1384301"/>
          </a:xfrm>
          <a:prstGeom prst="ellipse">
            <a:avLst/>
          </a:prstGeom>
          <a:solidFill>
            <a:srgbClr val="C9CF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Picture 4" descr="User with solid fill">
            <a:extLst>
              <a:ext uri="{FF2B5EF4-FFF2-40B4-BE49-F238E27FC236}">
                <a16:creationId xmlns:a16="http://schemas.microsoft.com/office/drawing/2014/main" id="{8C6B3659-B70D-2A3C-BB8D-463A7B0BA3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830234" y="4254049"/>
            <a:ext cx="1357198" cy="1357198"/>
          </a:xfrm>
          <a:prstGeom prst="rect">
            <a:avLst/>
          </a:prstGeom>
          <a:ln>
            <a:noFill/>
          </a:ln>
          <a:effectLst/>
        </p:spPr>
      </p:pic>
    </p:spTree>
    <p:custDataLst>
      <p:tags r:id="rId1"/>
    </p:custDataLst>
    <p:extLst>
      <p:ext uri="{BB962C8B-B14F-4D97-AF65-F5344CB8AC3E}">
        <p14:creationId xmlns:p14="http://schemas.microsoft.com/office/powerpoint/2010/main" val="8652650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Scope of work for the project</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The project implementation schedule</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Organizational Structure and Team</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About the Digital Future Company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3840883"/>
            <a:ext cx="227406" cy="246004"/>
          </a:xfrm>
          <a:prstGeom prst="rect">
            <a:avLst/>
          </a:prstGeom>
        </p:spPr>
      </p:pic>
    </p:spTree>
    <p:extLst>
      <p:ext uri="{BB962C8B-B14F-4D97-AF65-F5344CB8AC3E}">
        <p14:creationId xmlns:p14="http://schemas.microsoft.com/office/powerpoint/2010/main" val="290137356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7E5660-9956-6046-B6E2-CBB090D5F8F8}"/>
              </a:ext>
            </a:extLst>
          </p:cNvPr>
          <p:cNvSpPr>
            <a:spLocks noGrp="1"/>
          </p:cNvSpPr>
          <p:nvPr>
            <p:ph type="title" idx="4294967295"/>
          </p:nvPr>
        </p:nvSpPr>
        <p:spPr>
          <a:xfrm>
            <a:off x="1922121" y="302738"/>
            <a:ext cx="3457575" cy="468312"/>
          </a:xfrm>
          <a:prstGeom prst="rect">
            <a:avLst/>
          </a:prstGeom>
        </p:spPr>
        <p:txBody>
          <a:bodyPr/>
          <a:lstStyle/>
          <a:p>
            <a:pPr>
              <a:spcBef>
                <a:spcPct val="0"/>
              </a:spcBef>
              <a:defRPr/>
            </a:pPr>
            <a:r>
              <a:rPr lang="ar-SA" sz="2400" kern="1200" dirty="0" err="1">
                <a:solidFill>
                  <a:schemeClr val="accent2"/>
                </a:solidFill>
                <a:ea typeface="+mj-ea"/>
              </a:rPr>
              <a:t>Project</a:t>
            </a:r>
            <a:r>
              <a:rPr lang="ar-SA" sz="2400" kern="1200" dirty="0">
                <a:solidFill>
                  <a:schemeClr val="accent2"/>
                </a:solidFill>
                <a:ea typeface="+mj-ea"/>
              </a:rPr>
              <a:t> </a:t>
            </a:r>
            <a:r>
              <a:rPr lang="ar-SA" sz="2400" kern="1200" dirty="0" err="1">
                <a:solidFill>
                  <a:schemeClr val="accent2"/>
                </a:solidFill>
                <a:ea typeface="+mj-ea"/>
              </a:rPr>
              <a:t>Assumptions</a:t>
            </a:r>
            <a:r>
              <a:rPr lang="en-US" sz="2400" kern="1200" dirty="0">
                <a:solidFill>
                  <a:schemeClr val="accent2"/>
                </a:solidFill>
                <a:ea typeface="+mj-ea"/>
              </a:rPr>
              <a:t>  </a:t>
            </a:r>
            <a:r>
              <a:rPr lang="ar-SA" sz="2400" kern="1200" dirty="0">
                <a:solidFill>
                  <a:schemeClr val="accent2"/>
                </a:solidFill>
                <a:ea typeface="+mj-ea"/>
              </a:rPr>
              <a:t>- </a:t>
            </a:r>
            <a:r>
              <a:rPr lang="ar-SA" sz="2400" kern="1200" dirty="0" err="1">
                <a:solidFill>
                  <a:schemeClr val="accent2"/>
                </a:solidFill>
                <a:ea typeface="+mj-ea"/>
              </a:rPr>
              <a:t>Introduction</a:t>
            </a:r>
            <a:endParaRPr lang="en-US" sz="2400" kern="1200" dirty="0">
              <a:solidFill>
                <a:schemeClr val="accent2"/>
              </a:solidFill>
              <a:ea typeface="+mj-ea"/>
            </a:endParaRPr>
          </a:p>
        </p:txBody>
      </p:sp>
      <p:sp>
        <p:nvSpPr>
          <p:cNvPr id="2" name="TextBox 1">
            <a:extLst>
              <a:ext uri="{FF2B5EF4-FFF2-40B4-BE49-F238E27FC236}">
                <a16:creationId xmlns:a16="http://schemas.microsoft.com/office/drawing/2014/main" id="{5D5401E9-0ACA-7EA6-7666-8B610D4D87A5}"/>
              </a:ext>
            </a:extLst>
          </p:cNvPr>
          <p:cNvSpPr txBox="1"/>
          <p:nvPr/>
        </p:nvSpPr>
        <p:spPr>
          <a:xfrm>
            <a:off x="1065402" y="1486160"/>
            <a:ext cx="10606962" cy="4247317"/>
          </a:xfrm>
          <a:prstGeom prst="rect">
            <a:avLst/>
          </a:prstGeom>
          <a:noFill/>
        </p:spPr>
        <p:txBody>
          <a:bodyPr wrap="square" lIns="0" tIns="0" rIns="0" bIns="0" rtlCol="0">
            <a:spAutoFit/>
          </a:bodyPr>
          <a:lstStyle/>
          <a:p>
            <a:pPr marL="342900" marR="0" lvl="0" indent="-342900" defTabSz="457200"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During the first phase of the project, the work methodology and related outputs will be reviewed with the employer, and any amendments related to the project scope and outputs will be agreed upon.</a:t>
            </a:r>
          </a:p>
          <a:p>
            <a:pPr marL="342900" marR="0" lvl="0" indent="-342900" defTabSz="457200"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project will also include agreements on the stakeholders involved in the project and the criteria for communicating with them regarding the request for meetings, feedback, or their participation in workshops. Based on that, a detailed plan for implementing the project will be determined, specifying all outputs and milestones.</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Milestones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Meetings, reviews, etc.</a:t>
            </a:r>
          </a:p>
          <a:p>
            <a:pPr marL="342900" marR="0" lvl="0" indent="-342900" defTabSz="457200"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advisory team will.</a:t>
            </a:r>
            <a:r>
              <a:rPr lang="ar-SA" sz="1600" kern="1200">
                <a:solidFill>
                  <a:prstClr val="black"/>
                </a:solidFill>
                <a:latin typeface="Sakkal Majalla" panose="02000000000000000000" pitchFamily="2" charset="-78"/>
                <a:ea typeface="+mn-ea"/>
                <a:cs typeface="Sakkal Majalla" panose="02000000000000000000" pitchFamily="2" charset="-78"/>
              </a:rPr>
              <a:t> </a:t>
            </a:r>
            <a:r>
              <a:rPr lang="ar-JO" sz="1600" kern="1200">
                <a:solidFill>
                  <a:prstClr val="black"/>
                </a:solidFill>
                <a:latin typeface="Sakkal Majalla" panose="02000000000000000000" pitchFamily="2" charset="-78"/>
                <a:ea typeface="+mn-ea"/>
                <a:cs typeface="Sakkal Majalla" panose="02000000000000000000" pitchFamily="2" charset="-78"/>
              </a:rPr>
              <a:t>And</a:t>
            </a:r>
            <a:r>
              <a:rPr lang="ar-SA" sz="1600" kern="1200">
                <a:solidFill>
                  <a:prstClr val="black"/>
                </a:solidFill>
                <a:latin typeface="Sakkal Majalla" panose="02000000000000000000" pitchFamily="2" charset="-78"/>
                <a:ea typeface="+mn-ea"/>
                <a:cs typeface="Sakkal Majalla" panose="02000000000000000000" pitchFamily="2" charset="-78"/>
              </a:rPr>
              <a:t>Technician</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Reviewing the use of best practices</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أفضل الممارسات</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proposed list of best practices will be agreed upon for use by the supervising authority/project owner during the execution of the project.</a:t>
            </a:r>
          </a:p>
          <a:p>
            <a:pPr marL="342900" marR="0" lvl="0" indent="-342900" defTabSz="457200" eaLnBrk="1" fontAlgn="auto" latinLnBrk="0" hangingPunct="1">
              <a:spcBef>
                <a:spcPts val="1200"/>
              </a:spcBef>
              <a:spcAft>
                <a:spcPts val="120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working hours of the team on-site will be according to the labor law in force in the Kingdom, with attendance outside of working hours for urgent and emergency cases.</a:t>
            </a:r>
            <a:endParaRPr lang="ar-SA" sz="1600" kern="1200">
              <a:solidFill>
                <a:prstClr val="black"/>
              </a:solidFill>
              <a:latin typeface="Sakkal Majalla" panose="02000000000000000000" pitchFamily="2" charset="-78"/>
              <a:ea typeface="+mn-ea"/>
              <a:cs typeface="Sakkal Majalla" panose="02000000000000000000" pitchFamily="2" charset="-78"/>
            </a:endParaRPr>
          </a:p>
          <a:p>
            <a:pPr marL="342900" marR="0" lvl="0" indent="-342900" defTabSz="457200" eaLnBrk="1" fontAlgn="auto" latinLnBrk="0" hangingPunct="1">
              <a:spcBef>
                <a:spcPts val="1200"/>
              </a:spcBef>
              <a:spcAft>
                <a:spcPts val="1200"/>
              </a:spcAft>
              <a:buClrTx/>
              <a:buSzTx/>
              <a:buFont typeface="+mj-lt"/>
              <a:buAutoNum type="arabicPeriod"/>
              <a:tabLst/>
              <a:defRPr/>
            </a:pPr>
            <a:r>
              <a:rPr lang="ar-SA" sz="1600" kern="1200">
                <a:solidFill>
                  <a:prstClr val="black"/>
                </a:solidFill>
                <a:latin typeface="Sakkal Majalla" panose="02000000000000000000" pitchFamily="2" charset="-78"/>
                <a:ea typeface="+mn-ea"/>
                <a:cs typeface="Sakkal Majalla" panose="02000000000000000000" pitchFamily="2" charset="-78"/>
              </a:rPr>
              <a:t>Knowledge transfer sessions and workshops are held at the authority's headquarters by the project team.</a:t>
            </a:r>
            <a:endPar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a:p>
            <a:pPr marL="342900" marR="0" lvl="0" indent="-342900" defTabSz="457200" eaLnBrk="1" fontAlgn="auto" latinLnBrk="0" hangingPunct="1">
              <a:spcBef>
                <a:spcPts val="1200"/>
              </a:spcBef>
              <a:spcAft>
                <a:spcPts val="1200"/>
              </a:spcAft>
              <a:buClrTx/>
              <a:buSzTx/>
              <a:buFont typeface="+mj-lt"/>
              <a:buAutoNum type="arabicPeriod"/>
              <a:tabLst/>
              <a:defRPr/>
            </a:pPr>
            <a:endPar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3258929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B410D0FC-ED27-5AB4-27DC-053C60EC8A3F}"/>
              </a:ext>
            </a:extLst>
          </p:cNvPr>
          <p:cNvSpPr txBox="1">
            <a:spLocks/>
          </p:cNvSpPr>
          <p:nvPr/>
        </p:nvSpPr>
        <p:spPr>
          <a:xfrm>
            <a:off x="3333509" y="278097"/>
            <a:ext cx="852642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a:defRPr/>
            </a:pPr>
            <a:r>
              <a:rPr lang="ar-SA" sz="2400" b="1">
                <a:solidFill>
                  <a:schemeClr val="accent2"/>
                </a:solidFill>
                <a:latin typeface="Sakkal Majalla" panose="02000000000000000000" pitchFamily="2" charset="-78"/>
                <a:cs typeface="Sakkal Majalla" panose="02000000000000000000" pitchFamily="2" charset="-78"/>
                <a:sym typeface="Calibri"/>
              </a:rPr>
              <a:t>Project Assumptions – Client Commitments</a:t>
            </a:r>
            <a:endParaRPr lang="en-US" sz="2400" b="1">
              <a:solidFill>
                <a:schemeClr val="accent2"/>
              </a:solidFill>
              <a:latin typeface="Sakkal Majalla" panose="02000000000000000000" pitchFamily="2" charset="-78"/>
              <a:cs typeface="Sakkal Majalla" panose="02000000000000000000" pitchFamily="2" charset="-78"/>
              <a:sym typeface="Calibri"/>
            </a:endParaRPr>
          </a:p>
        </p:txBody>
      </p:sp>
      <p:sp>
        <p:nvSpPr>
          <p:cNvPr id="5" name="TextBox 1">
            <a:extLst>
              <a:ext uri="{FF2B5EF4-FFF2-40B4-BE49-F238E27FC236}">
                <a16:creationId xmlns:a16="http://schemas.microsoft.com/office/drawing/2014/main" id="{F64D27DB-FC00-C6BE-25BA-FBEB60E9C80E}"/>
              </a:ext>
            </a:extLst>
          </p:cNvPr>
          <p:cNvSpPr txBox="1"/>
          <p:nvPr/>
        </p:nvSpPr>
        <p:spPr>
          <a:xfrm>
            <a:off x="659757" y="1202746"/>
            <a:ext cx="10933589" cy="4401205"/>
          </a:xfrm>
          <a:prstGeom prst="rect">
            <a:avLst/>
          </a:prstGeom>
          <a:noFill/>
        </p:spPr>
        <p:txBody>
          <a:bodyPr wrap="square" lIns="0" tIns="0" rIns="0" bIns="0" rtlCol="0">
            <a:spAutoFit/>
          </a:bodyPr>
          <a:lstStyle/>
          <a:p>
            <a:pPr marL="342900" lvl="0" indent="-342900" defTabSz="457200" hangingPunct="1">
              <a:lnSpc>
                <a:spcPct val="150000"/>
              </a:lnSpc>
              <a:buFont typeface="+mj-lt"/>
              <a:buAutoNum type="arabicPeriod"/>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wishes to participate</a:t>
            </a:r>
            <a:r>
              <a:rPr lang="ar-SA" sz="1600" kern="1200">
                <a:solidFill>
                  <a:prstClr val="black"/>
                </a:solidFill>
                <a:latin typeface="Sakkal Majalla" panose="02000000000000000000" pitchFamily="2" charset="-78"/>
                <a:ea typeface="+mn-ea"/>
                <a:cs typeface="Sakkal Majalla" panose="02000000000000000000" pitchFamily="2" charset="-78"/>
              </a:rPr>
              <a:t>Employers on behalf of the client</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Completely in the project to achieve the desired goals quickly and in the preferred manner, which includes a number of commitments that the company must focus on to ensure the project proceeds quickly and with high efficiency:</a:t>
            </a:r>
          </a:p>
          <a:p>
            <a:pPr marL="342900" marR="0" lvl="0" indent="-342900" defTabSz="457200"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Adhering to the set plans. One of the most significant risks facing the project is the failure of participating entities to adhere to the set plans. Therefore, it is important to adhere to the plans to ensure the project's success and implement the roadmap on schedule.</a:t>
            </a:r>
          </a:p>
          <a:p>
            <a:pPr marL="342900" marR="0" lvl="0" indent="-342900" defTabSz="457200"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Providing clear requirements, to avoid any misunderstandings or any problems that may arise during project implementation, we request that demands and needs be submitted in writing and clearly, according to the project management methodology related to the process of managing the project scope.</a:t>
            </a:r>
          </a:p>
          <a:p>
            <a:pPr marL="342900" marR="0" lvl="0" indent="-342900" defTabSz="457200"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Obtaining information and communication methods, whenever work requires communication with the concerned departments, it is necessary for the officials to do so.</a:t>
            </a:r>
            <a:r>
              <a:rPr lang="ar-SA" sz="1600" kern="1200">
                <a:solidFill>
                  <a:prstClr val="black"/>
                </a:solidFill>
                <a:latin typeface="Sakkal Majalla" panose="02000000000000000000" pitchFamily="2" charset="-78"/>
                <a:ea typeface="+mn-ea"/>
                <a:cs typeface="Sakkal Majalla" panose="02000000000000000000" pitchFamily="2" charset="-78"/>
              </a:rPr>
              <a:t>Client</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Effective contribution to facilitate the communication process with these departments, in addition to facilitating access to available information sources.</a:t>
            </a:r>
          </a:p>
          <a:p>
            <a:pPr marL="342900" marR="0" lvl="0" indent="-342900" defTabSz="457200"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Review the outputs according to the agreement that will be determined between the parties in the first phase of the project, with a focus on specifying clear and explicit notes regarding any necessary changes (if any) to the outputs.</a:t>
            </a:r>
          </a:p>
          <a:p>
            <a:pPr marL="342900" marR="0" lvl="0" indent="-342900" defTabSz="457200" eaLnBrk="1" fontAlgn="auto" latinLnBrk="0" hangingPunct="1">
              <a:lnSpc>
                <a:spcPct val="15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speed of approving the final outputs and the speed of approving the financial invoices related to the company's rights upon completing the outputs according to the deliverables and payments schedule that will be approved for the project.</a:t>
            </a:r>
          </a:p>
        </p:txBody>
      </p:sp>
    </p:spTree>
    <p:extLst>
      <p:ext uri="{BB962C8B-B14F-4D97-AF65-F5344CB8AC3E}">
        <p14:creationId xmlns:p14="http://schemas.microsoft.com/office/powerpoint/2010/main" val="2825877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EACF78F8-A759-71FB-7996-17DEE5D3175E}"/>
              </a:ext>
            </a:extLst>
          </p:cNvPr>
          <p:cNvSpPr txBox="1">
            <a:spLocks/>
          </p:cNvSpPr>
          <p:nvPr/>
        </p:nvSpPr>
        <p:spPr>
          <a:xfrm>
            <a:off x="7897114" y="423948"/>
            <a:ext cx="4032672"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a:defRPr/>
            </a:pPr>
            <a:r>
              <a:rPr lang="ar-SA" sz="2400" b="1">
                <a:solidFill>
                  <a:schemeClr val="accent2"/>
                </a:solidFill>
                <a:latin typeface="Sakkal Majalla" panose="02000000000000000000" pitchFamily="2" charset="-78"/>
                <a:cs typeface="Sakkal Majalla" panose="02000000000000000000" pitchFamily="2" charset="-78"/>
                <a:sym typeface="Calibri"/>
              </a:rPr>
              <a:t>Project Assumptions – Company Obligations</a:t>
            </a:r>
            <a:endParaRPr lang="en-US" sz="2400" b="1">
              <a:solidFill>
                <a:schemeClr val="accent2"/>
              </a:solidFill>
              <a:latin typeface="Sakkal Majalla" panose="02000000000000000000" pitchFamily="2" charset="-78"/>
              <a:cs typeface="Sakkal Majalla" panose="02000000000000000000" pitchFamily="2" charset="-78"/>
              <a:sym typeface="Calibri"/>
            </a:endParaRPr>
          </a:p>
        </p:txBody>
      </p:sp>
      <p:sp>
        <p:nvSpPr>
          <p:cNvPr id="8" name="TextBox 1">
            <a:extLst>
              <a:ext uri="{FF2B5EF4-FFF2-40B4-BE49-F238E27FC236}">
                <a16:creationId xmlns:a16="http://schemas.microsoft.com/office/drawing/2014/main" id="{414E7424-47DC-BD4A-2B82-91F9000830BB}"/>
              </a:ext>
            </a:extLst>
          </p:cNvPr>
          <p:cNvSpPr txBox="1"/>
          <p:nvPr/>
        </p:nvSpPr>
        <p:spPr>
          <a:xfrm>
            <a:off x="1009651" y="1391477"/>
            <a:ext cx="10586800" cy="5355312"/>
          </a:xfrm>
          <a:prstGeom prst="rect">
            <a:avLst/>
          </a:prstGeom>
          <a:noFill/>
        </p:spPr>
        <p:txBody>
          <a:bodyPr wrap="square" lIns="0" tIns="0" rIns="0" bIns="0" rtlCol="0">
            <a:spAutoFit/>
          </a:bodyPr>
          <a:lstStyle/>
          <a:p>
            <a:pPr marL="0" marR="0" lvl="0" indent="0" defTabSz="457200" eaLnBrk="1" fontAlgn="auto" latinLnBrk="0" hangingPunct="1">
              <a:lnSpc>
                <a:spcPct val="2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wishes to clearly and explicitly define its commitments to ensure the project is completed with the required quality.</a:t>
            </a:r>
          </a:p>
          <a:p>
            <a:pPr marL="342900" marR="0" lvl="0" indent="-342900" defTabSz="457200"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is committed to providing our best experts and specialists to carry out work tasks, ensure quality, and successfully complete the project, achieving the desired general and detailed objectives.</a:t>
            </a:r>
          </a:p>
          <a:p>
            <a:pPr marL="342900" marR="0" lvl="0" indent="-342900" defTabSz="457200"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is committed to fulfilling all the requirements specified in the terms and specifications booklet related to this technical proposal.</a:t>
            </a:r>
          </a:p>
          <a:p>
            <a:pPr marL="342900" marR="0" lvl="0" indent="-342900" defTabSz="457200"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considers that customer needs are the priority in the partnership relationship with the client and that the client's success is the actual success of the company. We will strive to provide all available resources to implement the project with high quality and complete success.</a:t>
            </a:r>
          </a:p>
          <a:p>
            <a:pPr marL="342900" marR="0" lvl="0" indent="-342900" defTabSz="457200"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is committed to using the best global practices in its consultancy work.</a:t>
            </a:r>
            <a:r>
              <a:rPr lang="ar-SA" sz="1600" kern="1200">
                <a:solidFill>
                  <a:prstClr val="black"/>
                </a:solidFill>
                <a:latin typeface="Sakkal Majalla" panose="02000000000000000000" pitchFamily="2" charset="-78"/>
                <a:ea typeface="+mn-ea"/>
                <a:cs typeface="Sakkal Majalla" panose="02000000000000000000" pitchFamily="2" charset="-78"/>
              </a:rPr>
              <a:t>Technology</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To ensure maximum benefit from the in-depth expertise in the required business fields for its consulting and technical projects.</a:t>
            </a:r>
          </a:p>
          <a:p>
            <a:pPr marL="342900" marR="0" lvl="0" indent="-342900" defTabSz="457200" eaLnBrk="1" fontAlgn="auto" latinLnBrk="0" hangingPunct="1">
              <a:lnSpc>
                <a:spcPct val="200000"/>
              </a:lnSpc>
              <a:spcBef>
                <a:spcPts val="0"/>
              </a:spcBef>
              <a:spcAft>
                <a:spcPts val="0"/>
              </a:spcAft>
              <a:buClrTx/>
              <a:buSzTx/>
              <a:buFont typeface="+mj-lt"/>
              <a:buAutoNum type="arabicPeriod"/>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The company is committed to complying with all governmental guidelines and directives related to the nature of its consultancy and technology project operations with governmental sector clients in the Kingdom of Saudi Arabia.</a:t>
            </a:r>
          </a:p>
          <a:p>
            <a:pPr marL="342900" marR="0" lvl="0" indent="-342900" defTabSz="457200" eaLnBrk="1" fontAlgn="auto" latinLnBrk="0" hangingPunct="1">
              <a:lnSpc>
                <a:spcPct val="200000"/>
              </a:lnSpc>
              <a:spcBef>
                <a:spcPts val="0"/>
              </a:spcBef>
              <a:spcAft>
                <a:spcPts val="0"/>
              </a:spcAft>
              <a:buClrTx/>
              <a:buSzTx/>
              <a:buFont typeface="+mj-lt"/>
              <a:buAutoNum type="arabicPeriod"/>
              <a:tabLst/>
              <a:defRPr/>
            </a:pPr>
            <a:endPar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4112666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Project scope</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Schedule</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Organizational Structure and Team</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About Digital Future Company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35142"/>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4298081"/>
            <a:ext cx="227406" cy="246004"/>
          </a:xfrm>
          <a:prstGeom prst="rect">
            <a:avLst/>
          </a:prstGeom>
        </p:spPr>
      </p:pic>
    </p:spTree>
    <p:extLst>
      <p:ext uri="{BB962C8B-B14F-4D97-AF65-F5344CB8AC3E}">
        <p14:creationId xmlns:p14="http://schemas.microsoft.com/office/powerpoint/2010/main" val="69456667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98A9724-DAA3-BFE8-5E6F-3B2DAC3EC022}"/>
              </a:ext>
            </a:extLst>
          </p:cNvPr>
          <p:cNvSpPr txBox="1">
            <a:spLocks/>
          </p:cNvSpPr>
          <p:nvPr/>
        </p:nvSpPr>
        <p:spPr>
          <a:xfrm>
            <a:off x="8720254" y="1960184"/>
            <a:ext cx="3038246" cy="29376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lnSpcReduction="10000"/>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indent="0" algn="l" rtl="0">
              <a:buNone/>
            </a:pPr>
            <a:r>
              <a:rPr lang="ar-SA" sz="1800" b="0">
                <a:solidFill>
                  <a:schemeClr val="tx1">
                    <a:lumMod val="75000"/>
                    <a:lumOff val="25000"/>
                  </a:schemeClr>
                </a:solidFill>
              </a:rPr>
              <a:t>Sh</a:t>
            </a:r>
            <a:r>
              <a:rPr lang="ar-JO" sz="1800" b="0">
                <a:solidFill>
                  <a:schemeClr val="tx1">
                    <a:lumMod val="75000"/>
                    <a:lumOff val="25000"/>
                  </a:schemeClr>
                </a:solidFill>
              </a:rPr>
              <a:t>Al-Mustaqbal, a leading company classified in digital transformation, provides integrated solutions for information systems, resource management, business automation, artificial intelligence systems, and cybersecurity. It also designs and operates data centers, and offers technical consulting and information governance.</a:t>
            </a:r>
          </a:p>
          <a:p>
            <a:pPr marL="0" indent="0" algn="l" rtl="0">
              <a:buNone/>
            </a:pPr>
            <a:r>
              <a:rPr lang="ar-JO" sz="1800" b="0">
                <a:solidFill>
                  <a:schemeClr val="tx1">
                    <a:lumMod val="75000"/>
                    <a:lumOff val="25000"/>
                  </a:schemeClr>
                </a:solidFill>
              </a:rPr>
              <a:t>To be the distinguished and strategic partners for entities and organizations in enhancing digital technical work.</a:t>
            </a:r>
          </a:p>
        </p:txBody>
      </p:sp>
    </p:spTree>
    <p:custDataLst>
      <p:tags r:id="rId1"/>
    </p:custDataLst>
    <p:extLst>
      <p:ext uri="{BB962C8B-B14F-4D97-AF65-F5344CB8AC3E}">
        <p14:creationId xmlns:p14="http://schemas.microsoft.com/office/powerpoint/2010/main" val="3499077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ACB756-66FE-5A63-B5CF-DAE7D33FCC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645" y="0"/>
            <a:ext cx="12147011" cy="6858000"/>
          </a:xfrm>
          <a:prstGeom prst="rect">
            <a:avLst/>
          </a:prstGeom>
        </p:spPr>
      </p:pic>
      <p:sp>
        <p:nvSpPr>
          <p:cNvPr id="3" name="Rectangle 2">
            <a:extLst>
              <a:ext uri="{FF2B5EF4-FFF2-40B4-BE49-F238E27FC236}">
                <a16:creationId xmlns:a16="http://schemas.microsoft.com/office/drawing/2014/main" id="{FCC0BBBB-504F-3DF5-5262-C91AC523D96E}"/>
              </a:ext>
            </a:extLst>
          </p:cNvPr>
          <p:cNvSpPr/>
          <p:nvPr/>
        </p:nvSpPr>
        <p:spPr>
          <a:xfrm>
            <a:off x="7125224" y="1919080"/>
            <a:ext cx="3868758" cy="1446550"/>
          </a:xfrm>
          <a:prstGeom prst="rect">
            <a:avLst/>
          </a:prstGeom>
          <a:noFill/>
        </p:spPr>
        <p:txBody>
          <a:bodyPr wrap="square">
            <a:spAutoFit/>
          </a:bodyPr>
          <a:lstStyle/>
          <a:p>
            <a:pPr>
              <a:lnSpc>
                <a:spcPct val="150000"/>
              </a:lnSpc>
            </a:pPr>
            <a:r>
              <a:rPr lang="ar-JO" sz="1600" b="1">
                <a:solidFill>
                  <a:schemeClr val="accent2"/>
                </a:solidFill>
                <a:latin typeface="Sakkal Majalla" panose="02000000000000000000" pitchFamily="2" charset="-78"/>
                <a:cs typeface="Sakkal Majalla" panose="02000000000000000000" pitchFamily="2" charset="-78"/>
              </a:rPr>
              <a:t>Our vision</a:t>
            </a:r>
          </a:p>
          <a:p>
            <a:r>
              <a:rPr lang="ar-JO" sz="1600">
                <a:solidFill>
                  <a:schemeClr val="tx1">
                    <a:lumMod val="75000"/>
                    <a:lumOff val="25000"/>
                  </a:schemeClr>
                </a:solidFill>
                <a:latin typeface="Sakkal Majalla" panose="02000000000000000000" pitchFamily="2" charset="-78"/>
                <a:cs typeface="Sakkal Majalla" panose="02000000000000000000" pitchFamily="2" charset="-78"/>
              </a:rPr>
              <a:t>Maintaining a leading position in the digital market in everything we do by offering the latest integrated solutions and expanding the scope of our offerings and services in the market.</a:t>
            </a:r>
          </a:p>
        </p:txBody>
      </p:sp>
      <p:sp>
        <p:nvSpPr>
          <p:cNvPr id="4" name="Rectangle 3">
            <a:extLst>
              <a:ext uri="{FF2B5EF4-FFF2-40B4-BE49-F238E27FC236}">
                <a16:creationId xmlns:a16="http://schemas.microsoft.com/office/drawing/2014/main" id="{11F41944-9669-34FB-8230-78D610E2C21D}"/>
              </a:ext>
            </a:extLst>
          </p:cNvPr>
          <p:cNvSpPr/>
          <p:nvPr/>
        </p:nvSpPr>
        <p:spPr>
          <a:xfrm>
            <a:off x="7125224" y="3056349"/>
            <a:ext cx="3868758" cy="1446550"/>
          </a:xfrm>
          <a:prstGeom prst="rect">
            <a:avLst/>
          </a:prstGeom>
          <a:noFill/>
        </p:spPr>
        <p:txBody>
          <a:bodyPr wrap="square">
            <a:spAutoFit/>
          </a:bodyPr>
          <a:lstStyle/>
          <a:p>
            <a:pPr>
              <a:lnSpc>
                <a:spcPct val="150000"/>
              </a:lnSpc>
            </a:pPr>
            <a:r>
              <a:rPr lang="ar-JO" sz="1600" b="1">
                <a:solidFill>
                  <a:schemeClr val="accent2"/>
                </a:solidFill>
                <a:latin typeface="Sakkal Majalla" panose="02000000000000000000" pitchFamily="2" charset="-78"/>
                <a:cs typeface="Sakkal Majalla" panose="02000000000000000000" pitchFamily="2" charset="-78"/>
              </a:rPr>
              <a:t>Our message</a:t>
            </a:r>
          </a:p>
          <a:p>
            <a:r>
              <a:rPr lang="ar-JO" sz="1600">
                <a:solidFill>
                  <a:schemeClr val="tx1">
                    <a:lumMod val="75000"/>
                    <a:lumOff val="25000"/>
                  </a:schemeClr>
                </a:solidFill>
                <a:latin typeface="Sakkal Majalla" panose="02000000000000000000" pitchFamily="2" charset="-78"/>
                <a:cs typeface="Sakkal Majalla" panose="02000000000000000000" pitchFamily="2" charset="-78"/>
              </a:rPr>
              <a:t>We aspire to achieve sustainability and support our clients in continually competing in the business market through our technological services, and providing integrated digital solutions in business fields.</a:t>
            </a:r>
          </a:p>
        </p:txBody>
      </p:sp>
      <p:sp>
        <p:nvSpPr>
          <p:cNvPr id="5" name="Rectangle 4">
            <a:extLst>
              <a:ext uri="{FF2B5EF4-FFF2-40B4-BE49-F238E27FC236}">
                <a16:creationId xmlns:a16="http://schemas.microsoft.com/office/drawing/2014/main" id="{62411A21-3F0C-94E3-E6B9-7541AB565A02}"/>
              </a:ext>
            </a:extLst>
          </p:cNvPr>
          <p:cNvSpPr/>
          <p:nvPr/>
        </p:nvSpPr>
        <p:spPr>
          <a:xfrm>
            <a:off x="7125224" y="4345179"/>
            <a:ext cx="3868758" cy="1077218"/>
          </a:xfrm>
          <a:prstGeom prst="rect">
            <a:avLst/>
          </a:prstGeom>
          <a:noFill/>
        </p:spPr>
        <p:txBody>
          <a:bodyPr wrap="square">
            <a:spAutoFit/>
          </a:bodyPr>
          <a:lstStyle/>
          <a:p>
            <a:r>
              <a:rPr lang="ar-JO" sz="1600" b="1">
                <a:solidFill>
                  <a:schemeClr val="accent2"/>
                </a:solidFill>
                <a:latin typeface="Sakkal Majalla" panose="02000000000000000000" pitchFamily="2" charset="-78"/>
                <a:cs typeface="Sakkal Majalla" panose="02000000000000000000" pitchFamily="2" charset="-78"/>
              </a:rPr>
              <a:t>Work Charter</a:t>
            </a:r>
          </a:p>
          <a:p>
            <a:r>
              <a:rPr lang="ar-JO" sz="1600">
                <a:solidFill>
                  <a:schemeClr val="tx1">
                    <a:lumMod val="75000"/>
                    <a:lumOff val="25000"/>
                  </a:schemeClr>
                </a:solidFill>
                <a:latin typeface="Sakkal Majalla" panose="02000000000000000000" pitchFamily="2" charset="-78"/>
                <a:cs typeface="Sakkal Majalla" panose="02000000000000000000" pitchFamily="2" charset="-78"/>
              </a:rPr>
              <a:t>We bear the responsibility of transforming the business system for the better and achieving the aspirations and goals of our customers.</a:t>
            </a:r>
          </a:p>
        </p:txBody>
      </p:sp>
      <p:pic>
        <p:nvPicPr>
          <p:cNvPr id="9" name="Picture 8">
            <a:extLst>
              <a:ext uri="{FF2B5EF4-FFF2-40B4-BE49-F238E27FC236}">
                <a16:creationId xmlns:a16="http://schemas.microsoft.com/office/drawing/2014/main" id="{42E1288D-05E2-60E5-4B85-46FCF2D5D5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4936" y="1919080"/>
            <a:ext cx="520700" cy="508000"/>
          </a:xfrm>
          <a:prstGeom prst="rect">
            <a:avLst/>
          </a:prstGeom>
        </p:spPr>
      </p:pic>
      <p:pic>
        <p:nvPicPr>
          <p:cNvPr id="11" name="Picture 10">
            <a:extLst>
              <a:ext uri="{FF2B5EF4-FFF2-40B4-BE49-F238E27FC236}">
                <a16:creationId xmlns:a16="http://schemas.microsoft.com/office/drawing/2014/main" id="{AC59085F-36BD-E8FA-ED95-25D0688A01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5886" y="3203934"/>
            <a:ext cx="558800" cy="546100"/>
          </a:xfrm>
          <a:prstGeom prst="rect">
            <a:avLst/>
          </a:prstGeom>
        </p:spPr>
      </p:pic>
      <p:pic>
        <p:nvPicPr>
          <p:cNvPr id="13" name="Picture 12">
            <a:extLst>
              <a:ext uri="{FF2B5EF4-FFF2-40B4-BE49-F238E27FC236}">
                <a16:creationId xmlns:a16="http://schemas.microsoft.com/office/drawing/2014/main" id="{F01F2B54-FE48-EDAD-6E1C-E787D17C54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32236" y="4355571"/>
            <a:ext cx="546100" cy="647700"/>
          </a:xfrm>
          <a:prstGeom prst="rect">
            <a:avLst/>
          </a:prstGeom>
        </p:spPr>
      </p:pic>
    </p:spTree>
    <p:extLst>
      <p:ext uri="{BB962C8B-B14F-4D97-AF65-F5344CB8AC3E}">
        <p14:creationId xmlns:p14="http://schemas.microsoft.com/office/powerpoint/2010/main" val="4031656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68E82-7E23-556A-90A5-CEA54C0E1897}"/>
              </a:ext>
            </a:extLst>
          </p:cNvPr>
          <p:cNvSpPr/>
          <p:nvPr/>
        </p:nvSpPr>
        <p:spPr>
          <a:xfrm>
            <a:off x="6731051" y="4853193"/>
            <a:ext cx="1795347" cy="1923604"/>
          </a:xfrm>
          <a:prstGeom prst="rect">
            <a:avLst/>
          </a:prstGeom>
          <a:noFill/>
        </p:spPr>
        <p:txBody>
          <a:bodyPr wrap="square">
            <a:spAutoFit/>
          </a:bodyPr>
          <a:lstStyle/>
          <a:p>
            <a:pPr>
              <a:lnSpc>
                <a:spcPct val="150000"/>
              </a:lnSpc>
            </a:pPr>
            <a:r>
              <a:rPr lang="ar-JO" sz="1400" b="1" dirty="0">
                <a:solidFill>
                  <a:schemeClr val="accent1"/>
                </a:solidFill>
                <a:latin typeface="Sakkal Majalla" panose="02000000000000000000" pitchFamily="2" charset="-78"/>
                <a:cs typeface="Sakkal Majalla" panose="02000000000000000000" pitchFamily="2" charset="-78"/>
              </a:rPr>
              <a:t>Commitment</a:t>
            </a:r>
          </a:p>
          <a:p>
            <a:r>
              <a:rPr lang="ar-JO" sz="1400" dirty="0">
                <a:solidFill>
                  <a:schemeClr val="tx1">
                    <a:lumMod val="75000"/>
                    <a:lumOff val="25000"/>
                  </a:schemeClr>
                </a:solidFill>
                <a:latin typeface="Sakkal Majalla" panose="02000000000000000000" pitchFamily="2" charset="-78"/>
                <a:cs typeface="Sakkal Majalla" panose="02000000000000000000" pitchFamily="2" charset="-78"/>
              </a:rPr>
              <a:t>We are committed to achieving integration over time with the quality of performance and enhancing the value of the work in accordance with the client's cost.</a:t>
            </a:r>
          </a:p>
        </p:txBody>
      </p:sp>
      <p:sp>
        <p:nvSpPr>
          <p:cNvPr id="4" name="Rectangle 3">
            <a:extLst>
              <a:ext uri="{FF2B5EF4-FFF2-40B4-BE49-F238E27FC236}">
                <a16:creationId xmlns:a16="http://schemas.microsoft.com/office/drawing/2014/main" id="{658363DC-C7FC-3A0C-1592-0C04B7690229}"/>
              </a:ext>
            </a:extLst>
          </p:cNvPr>
          <p:cNvSpPr/>
          <p:nvPr/>
        </p:nvSpPr>
        <p:spPr>
          <a:xfrm>
            <a:off x="3763097" y="4853193"/>
            <a:ext cx="1795347" cy="1277273"/>
          </a:xfrm>
          <a:prstGeom prst="rect">
            <a:avLst/>
          </a:prstGeom>
          <a:noFill/>
        </p:spPr>
        <p:txBody>
          <a:bodyPr wrap="square">
            <a:spAutoFit/>
          </a:bodyPr>
          <a:lstStyle/>
          <a:p>
            <a:pPr>
              <a:lnSpc>
                <a:spcPct val="150000"/>
              </a:lnSpc>
            </a:pPr>
            <a:r>
              <a:rPr lang="ar-JO" sz="1400" b="1" dirty="0">
                <a:solidFill>
                  <a:schemeClr val="accent1"/>
                </a:solidFill>
                <a:latin typeface="Sakkal Majalla" panose="02000000000000000000" pitchFamily="2" charset="-78"/>
                <a:cs typeface="Sakkal Majalla" panose="02000000000000000000" pitchFamily="2" charset="-78"/>
              </a:rPr>
              <a:t>Professionalism</a:t>
            </a:r>
            <a:r>
              <a:rPr lang="ar-JO" sz="1400" dirty="0">
                <a:solidFill>
                  <a:schemeClr val="tx1">
                    <a:lumMod val="75000"/>
                    <a:lumOff val="25000"/>
                  </a:schemeClr>
                </a:solidFill>
                <a:latin typeface="Sakkal Majalla" panose="02000000000000000000" pitchFamily="2" charset="-78"/>
                <a:cs typeface="Sakkal Majalla" panose="02000000000000000000" pitchFamily="2" charset="-78"/>
              </a:rPr>
              <a:t> </a:t>
            </a:r>
            <a:endParaRPr lang="en-US" sz="1400" dirty="0">
              <a:solidFill>
                <a:schemeClr val="tx1">
                  <a:lumMod val="75000"/>
                  <a:lumOff val="25000"/>
                </a:schemeClr>
              </a:solidFill>
              <a:latin typeface="Sakkal Majalla" panose="02000000000000000000" pitchFamily="2" charset="-78"/>
              <a:cs typeface="Sakkal Majalla" panose="02000000000000000000" pitchFamily="2" charset="-78"/>
            </a:endParaRPr>
          </a:p>
          <a:p>
            <a:r>
              <a:rPr lang="ar-JO" sz="1400" dirty="0">
                <a:solidFill>
                  <a:schemeClr val="tx1">
                    <a:lumMod val="75000"/>
                    <a:lumOff val="25000"/>
                  </a:schemeClr>
                </a:solidFill>
                <a:latin typeface="Sakkal Majalla" panose="02000000000000000000" pitchFamily="2" charset="-78"/>
                <a:cs typeface="Sakkal Majalla" panose="02000000000000000000" pitchFamily="2" charset="-78"/>
              </a:rPr>
              <a:t>We have an outstanding creative team capable of providing high-level digital technical services.</a:t>
            </a:r>
          </a:p>
        </p:txBody>
      </p:sp>
      <p:sp>
        <p:nvSpPr>
          <p:cNvPr id="5" name="Rectangle 4">
            <a:extLst>
              <a:ext uri="{FF2B5EF4-FFF2-40B4-BE49-F238E27FC236}">
                <a16:creationId xmlns:a16="http://schemas.microsoft.com/office/drawing/2014/main" id="{13496020-9F25-4F0D-AC87-8AE09B9831E9}"/>
              </a:ext>
            </a:extLst>
          </p:cNvPr>
          <p:cNvSpPr/>
          <p:nvPr/>
        </p:nvSpPr>
        <p:spPr>
          <a:xfrm>
            <a:off x="430238" y="4853192"/>
            <a:ext cx="2160252" cy="1708160"/>
          </a:xfrm>
          <a:prstGeom prst="rect">
            <a:avLst/>
          </a:prstGeom>
          <a:noFill/>
        </p:spPr>
        <p:txBody>
          <a:bodyPr wrap="square">
            <a:spAutoFit/>
          </a:bodyPr>
          <a:lstStyle/>
          <a:p>
            <a:pPr>
              <a:lnSpc>
                <a:spcPct val="150000"/>
              </a:lnSpc>
            </a:pPr>
            <a:r>
              <a:rPr lang="ar-JO" sz="1400" b="1" dirty="0">
                <a:solidFill>
                  <a:schemeClr val="accent1"/>
                </a:solidFill>
                <a:latin typeface="Sakkal Majalla" panose="02000000000000000000" pitchFamily="2" charset="-78"/>
                <a:cs typeface="Sakkal Majalla" panose="02000000000000000000" pitchFamily="2" charset="-78"/>
              </a:rPr>
              <a:t>Social responsibility</a:t>
            </a:r>
            <a:endParaRPr lang="en-US" sz="1400" b="1" dirty="0">
              <a:solidFill>
                <a:schemeClr val="accent1"/>
              </a:solidFill>
              <a:latin typeface="Sakkal Majalla" panose="02000000000000000000" pitchFamily="2" charset="-78"/>
              <a:cs typeface="Sakkal Majalla" panose="02000000000000000000" pitchFamily="2" charset="-78"/>
            </a:endParaRPr>
          </a:p>
          <a:p>
            <a:r>
              <a:rPr lang="ar-JO" sz="1400" dirty="0">
                <a:solidFill>
                  <a:schemeClr val="tx1">
                    <a:lumMod val="75000"/>
                    <a:lumOff val="25000"/>
                  </a:schemeClr>
                </a:solidFill>
                <a:latin typeface="Sakkal Majalla" panose="02000000000000000000" pitchFamily="2" charset="-78"/>
                <a:cs typeface="Sakkal Majalla" panose="02000000000000000000" pitchFamily="2" charset="-78"/>
              </a:rPr>
              <a:t>Capable of shouldering the responsibility of business systems for entities and companies, and the responsibility of individuals by developing and training national cadres with global expertise.</a:t>
            </a:r>
          </a:p>
        </p:txBody>
      </p:sp>
      <p:sp>
        <p:nvSpPr>
          <p:cNvPr id="10" name="Rectangle 9">
            <a:extLst>
              <a:ext uri="{FF2B5EF4-FFF2-40B4-BE49-F238E27FC236}">
                <a16:creationId xmlns:a16="http://schemas.microsoft.com/office/drawing/2014/main" id="{36F93811-EDEB-5304-5582-13CD70C9FFD8}"/>
              </a:ext>
            </a:extLst>
          </p:cNvPr>
          <p:cNvSpPr/>
          <p:nvPr/>
        </p:nvSpPr>
        <p:spPr>
          <a:xfrm>
            <a:off x="9699006" y="4853192"/>
            <a:ext cx="1542056" cy="1277273"/>
          </a:xfrm>
          <a:prstGeom prst="rect">
            <a:avLst/>
          </a:prstGeom>
          <a:noFill/>
        </p:spPr>
        <p:txBody>
          <a:bodyPr wrap="square">
            <a:spAutoFit/>
          </a:bodyPr>
          <a:lstStyle/>
          <a:p>
            <a:pPr lvl="1">
              <a:lnSpc>
                <a:spcPct val="150000"/>
              </a:lnSpc>
            </a:pPr>
            <a:r>
              <a:rPr lang="ar-JO" sz="1400" b="1" dirty="0">
                <a:solidFill>
                  <a:schemeClr val="accent1"/>
                </a:solidFill>
                <a:latin typeface="Sakkal Majalla" panose="02000000000000000000" pitchFamily="2" charset="-78"/>
                <a:cs typeface="Sakkal Majalla" panose="02000000000000000000" pitchFamily="2" charset="-78"/>
              </a:rPr>
              <a:t>Trustworthiness</a:t>
            </a:r>
          </a:p>
          <a:p>
            <a:r>
              <a:rPr lang="ar-JO" sz="1400" dirty="0">
                <a:solidFill>
                  <a:schemeClr val="tx1">
                    <a:lumMod val="75000"/>
                    <a:lumOff val="25000"/>
                  </a:schemeClr>
                </a:solidFill>
                <a:latin typeface="Sakkal Majalla" panose="02000000000000000000" pitchFamily="2" charset="-78"/>
                <a:cs typeface="Sakkal Majalla" panose="02000000000000000000" pitchFamily="2" charset="-78"/>
              </a:rPr>
              <a:t>We process and organize data and information with complete confidentiality.</a:t>
            </a:r>
          </a:p>
        </p:txBody>
      </p:sp>
      <p:pic>
        <p:nvPicPr>
          <p:cNvPr id="18" name="Picture 17">
            <a:extLst>
              <a:ext uri="{FF2B5EF4-FFF2-40B4-BE49-F238E27FC236}">
                <a16:creationId xmlns:a16="http://schemas.microsoft.com/office/drawing/2014/main" id="{1F13FDD9-5437-90BA-C64D-7869D308F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625" y="4983828"/>
            <a:ext cx="520700" cy="508000"/>
          </a:xfrm>
          <a:prstGeom prst="rect">
            <a:avLst/>
          </a:prstGeom>
        </p:spPr>
      </p:pic>
      <p:pic>
        <p:nvPicPr>
          <p:cNvPr id="20" name="Picture 19">
            <a:extLst>
              <a:ext uri="{FF2B5EF4-FFF2-40B4-BE49-F238E27FC236}">
                <a16:creationId xmlns:a16="http://schemas.microsoft.com/office/drawing/2014/main" id="{6C85131A-C1F9-8AD0-4357-796AE6164B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3845" y="4983828"/>
            <a:ext cx="520700" cy="508000"/>
          </a:xfrm>
          <a:prstGeom prst="rect">
            <a:avLst/>
          </a:prstGeom>
        </p:spPr>
      </p:pic>
      <p:pic>
        <p:nvPicPr>
          <p:cNvPr id="22" name="Picture 21">
            <a:extLst>
              <a:ext uri="{FF2B5EF4-FFF2-40B4-BE49-F238E27FC236}">
                <a16:creationId xmlns:a16="http://schemas.microsoft.com/office/drawing/2014/main" id="{5C5503B1-1FEA-110B-D6A2-4B89DB4450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6398" y="4861324"/>
            <a:ext cx="520700" cy="508000"/>
          </a:xfrm>
          <a:prstGeom prst="rect">
            <a:avLst/>
          </a:prstGeom>
        </p:spPr>
      </p:pic>
      <p:pic>
        <p:nvPicPr>
          <p:cNvPr id="24" name="Picture 23">
            <a:extLst>
              <a:ext uri="{FF2B5EF4-FFF2-40B4-BE49-F238E27FC236}">
                <a16:creationId xmlns:a16="http://schemas.microsoft.com/office/drawing/2014/main" id="{474DAB73-CAEF-7C8F-8605-5B355CD792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41062" y="4853192"/>
            <a:ext cx="520700" cy="508000"/>
          </a:xfrm>
          <a:prstGeom prst="rect">
            <a:avLst/>
          </a:prstGeom>
        </p:spPr>
      </p:pic>
      <p:sp>
        <p:nvSpPr>
          <p:cNvPr id="8" name="Rectangle 7">
            <a:extLst>
              <a:ext uri="{FF2B5EF4-FFF2-40B4-BE49-F238E27FC236}">
                <a16:creationId xmlns:a16="http://schemas.microsoft.com/office/drawing/2014/main" id="{F3D021D2-AC6C-9359-E745-D44981CFF47A}"/>
              </a:ext>
            </a:extLst>
          </p:cNvPr>
          <p:cNvSpPr/>
          <p:nvPr/>
        </p:nvSpPr>
        <p:spPr>
          <a:xfrm>
            <a:off x="0" y="257148"/>
            <a:ext cx="2048256" cy="400105"/>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defTabSz="91440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rgbClr val="000000"/>
              </a:solidFill>
              <a:effectLst/>
              <a:uFillTx/>
              <a:latin typeface="Sakkal Majalla" panose="02000000000000000000" pitchFamily="2" charset="-78"/>
              <a:cs typeface="Sakkal Majalla" panose="02000000000000000000" pitchFamily="2" charset="-78"/>
              <a:sym typeface="Helvetica"/>
            </a:endParaRPr>
          </a:p>
        </p:txBody>
      </p:sp>
      <p:pic>
        <p:nvPicPr>
          <p:cNvPr id="16" name="Picture 15">
            <a:extLst>
              <a:ext uri="{FF2B5EF4-FFF2-40B4-BE49-F238E27FC236}">
                <a16:creationId xmlns:a16="http://schemas.microsoft.com/office/drawing/2014/main" id="{8F29FDF7-18B8-49EA-5EA4-F294211446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382" y="301752"/>
            <a:ext cx="12377854" cy="4551440"/>
          </a:xfrm>
          <a:prstGeom prst="rect">
            <a:avLst/>
          </a:prstGeom>
        </p:spPr>
      </p:pic>
    </p:spTree>
    <p:extLst>
      <p:ext uri="{BB962C8B-B14F-4D97-AF65-F5344CB8AC3E}">
        <p14:creationId xmlns:p14="http://schemas.microsoft.com/office/powerpoint/2010/main" val="77989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E8F86E5E-57DE-166B-183D-B4F533DF82D4}"/>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SA" sz="2400" b="1">
                <a:solidFill>
                  <a:schemeClr val="accent2"/>
                </a:solidFill>
                <a:latin typeface="Sakkal Majalla" panose="02000000000000000000" pitchFamily="2" charset="-78"/>
                <a:cs typeface="Sakkal Majalla" panose="02000000000000000000" pitchFamily="2" charset="-78"/>
              </a:rPr>
              <a:t>Company Profile</a:t>
            </a:r>
          </a:p>
        </p:txBody>
      </p:sp>
      <p:sp>
        <p:nvSpPr>
          <p:cNvPr id="2" name="Rectangle 1">
            <a:extLst>
              <a:ext uri="{FF2B5EF4-FFF2-40B4-BE49-F238E27FC236}">
                <a16:creationId xmlns:a16="http://schemas.microsoft.com/office/drawing/2014/main" id="{70C744AF-31DC-3595-BFBC-55510ECB72C4}"/>
              </a:ext>
            </a:extLst>
          </p:cNvPr>
          <p:cNvSpPr/>
          <p:nvPr/>
        </p:nvSpPr>
        <p:spPr>
          <a:xfrm>
            <a:off x="7093819" y="1063763"/>
            <a:ext cx="4831206" cy="4628190"/>
          </a:xfrm>
          <a:prstGeom prst="rect">
            <a:avLst/>
          </a:prstGeom>
        </p:spPr>
        <p:txBody>
          <a:bodyPr wrap="square">
            <a:spAutoFit/>
          </a:bodyPr>
          <a:lstStyle/>
          <a:p>
            <a:pPr marL="0" marR="0" lvl="0" indent="0" defTabSz="262390" eaLnBrk="1" fontAlgn="auto" latinLnBrk="0" hangingPunct="1">
              <a:lnSpc>
                <a:spcPct val="150000"/>
              </a:lnSpc>
              <a:spcBef>
                <a:spcPts val="0"/>
              </a:spcBef>
              <a:spcAft>
                <a:spcPts val="0"/>
              </a:spcAft>
              <a:buClrTx/>
              <a:buSzTx/>
              <a:buFontTx/>
              <a:buNone/>
              <a:tabLst/>
              <a:defRPr/>
            </a:pP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Digital</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Future</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Communications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and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Information</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Technology</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Company</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classified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company</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specialized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in</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providing</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complete</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services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and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solutions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well</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offering</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high-level</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management</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consulting</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services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It</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managed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by</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team</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of</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consultants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and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specialists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in</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the</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field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a:t>
            </a:r>
            <a:r>
              <a:rPr lang="ar-SA" b="1" kern="1200" dirty="0" err="1">
                <a:solidFill>
                  <a:schemeClr val="tx1"/>
                </a:solidFill>
                <a:latin typeface="Sakkal Majalla" panose="02000000000000000000" pitchFamily="2" charset="-78"/>
                <a:ea typeface="+mn-ea"/>
                <a:cs typeface="Sakkal Majalla" panose="02000000000000000000" pitchFamily="2" charset="-78"/>
              </a:rPr>
              <a:t>Consultations</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Administrative</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and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information</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technology</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and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includes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experts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from</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developers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with</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high</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skills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and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competencies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all</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working</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on</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unified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approach</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distinguished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by</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dedication</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precision</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commitment</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trust</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and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integrity</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all</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of</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this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serves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single</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purpose</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which</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is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meeting</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the</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needs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and</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requirements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of</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the</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 </a:t>
            </a:r>
            <a:r>
              <a:rPr kumimoji="0" lang="ar-SA" b="1" i="0" u="none" strike="noStrike" kern="1200" cap="none" spc="0" normalizeH="0" baseline="0" noProof="0" dirty="0" err="1">
                <a:ln>
                  <a:noFill/>
                </a:ln>
                <a:solidFill>
                  <a:schemeClr val="tx1"/>
                </a:solidFill>
                <a:effectLst/>
                <a:uLnTx/>
                <a:uFillTx/>
                <a:latin typeface="Sakkal Majalla" panose="02000000000000000000" pitchFamily="2" charset="-78"/>
                <a:ea typeface="+mn-ea"/>
                <a:cs typeface="Sakkal Majalla" panose="02000000000000000000" pitchFamily="2" charset="-78"/>
              </a:rPr>
              <a:t>clients</a:t>
            </a:r>
            <a:r>
              <a:rPr kumimoji="0" lang="ar-SA" b="1" i="0" u="none" strike="noStrike" kern="1200" cap="none" spc="0" normalizeH="0" baseline="0" noProof="0" dirty="0">
                <a:ln>
                  <a:noFill/>
                </a:ln>
                <a:solidFill>
                  <a:schemeClr val="tx1"/>
                </a:solidFill>
                <a:effectLst/>
                <a:uLnTx/>
                <a:uFillTx/>
                <a:latin typeface="Sakkal Majalla" panose="02000000000000000000" pitchFamily="2" charset="-78"/>
                <a:ea typeface="+mn-ea"/>
                <a:cs typeface="Sakkal Majalla" panose="02000000000000000000" pitchFamily="2" charset="-78"/>
              </a:rPr>
              <a:t>.</a:t>
            </a:r>
          </a:p>
        </p:txBody>
      </p:sp>
      <p:sp>
        <p:nvSpPr>
          <p:cNvPr id="3" name="Rectangle 2">
            <a:extLst>
              <a:ext uri="{FF2B5EF4-FFF2-40B4-BE49-F238E27FC236}">
                <a16:creationId xmlns:a16="http://schemas.microsoft.com/office/drawing/2014/main" id="{82CB0BA0-4A32-DB88-20E3-7B6E5D0E4C7A}"/>
              </a:ext>
            </a:extLst>
          </p:cNvPr>
          <p:cNvSpPr/>
          <p:nvPr/>
        </p:nvSpPr>
        <p:spPr>
          <a:xfrm>
            <a:off x="1653575" y="3506674"/>
            <a:ext cx="4522028" cy="461665"/>
          </a:xfrm>
          <a:prstGeom prst="rect">
            <a:avLst/>
          </a:prstGeom>
        </p:spPr>
        <p:txBody>
          <a:bodyPr wrap="square">
            <a:spAutoFit/>
          </a:bodyPr>
          <a:lstStyle/>
          <a:p>
            <a:pPr marL="0" marR="0" lvl="0" indent="0" defTabSz="457187" eaLnBrk="1" fontAlgn="auto" latinLnBrk="0" hangingPunct="1">
              <a:spcBef>
                <a:spcPts val="0"/>
              </a:spcBef>
              <a:spcAft>
                <a:spcPts val="0"/>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The message</a:t>
            </a:r>
          </a:p>
        </p:txBody>
      </p:sp>
      <p:sp>
        <p:nvSpPr>
          <p:cNvPr id="4" name="Rectangle 3">
            <a:extLst>
              <a:ext uri="{FF2B5EF4-FFF2-40B4-BE49-F238E27FC236}">
                <a16:creationId xmlns:a16="http://schemas.microsoft.com/office/drawing/2014/main" id="{86877B6E-5B0F-5592-18B8-E5A031D42FEC}"/>
              </a:ext>
            </a:extLst>
          </p:cNvPr>
          <p:cNvSpPr/>
          <p:nvPr/>
        </p:nvSpPr>
        <p:spPr>
          <a:xfrm>
            <a:off x="1868345" y="1207814"/>
            <a:ext cx="4294558" cy="461665"/>
          </a:xfrm>
          <a:prstGeom prst="rect">
            <a:avLst/>
          </a:prstGeom>
        </p:spPr>
        <p:txBody>
          <a:bodyPr wrap="square">
            <a:spAutoFit/>
          </a:bodyPr>
          <a:lstStyle/>
          <a:p>
            <a:pPr marL="0" marR="0" lvl="0" indent="0" defTabSz="457187" eaLnBrk="1" fontAlgn="auto" latinLnBrk="0" hangingPunct="1">
              <a:spcBef>
                <a:spcPts val="433"/>
              </a:spcBef>
              <a:spcAft>
                <a:spcPts val="433"/>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Vision</a:t>
            </a:r>
            <a:endParaRPr lang="en-US" sz="2400" b="1" kern="1200">
              <a:solidFill>
                <a:schemeClr val="accent2"/>
              </a:solidFill>
              <a:latin typeface="Sakkal Majalla" panose="02000000000000000000" pitchFamily="2" charset="-78"/>
              <a:ea typeface="+mn-ea"/>
              <a:cs typeface="Sakkal Majalla" panose="02000000000000000000" pitchFamily="2" charset="-78"/>
            </a:endParaRPr>
          </a:p>
        </p:txBody>
      </p:sp>
      <p:cxnSp>
        <p:nvCxnSpPr>
          <p:cNvPr id="7" name="Straight Connector 6">
            <a:extLst>
              <a:ext uri="{FF2B5EF4-FFF2-40B4-BE49-F238E27FC236}">
                <a16:creationId xmlns:a16="http://schemas.microsoft.com/office/drawing/2014/main" id="{B514CD48-5FD9-C39A-35BA-614FF1E87CCD}"/>
              </a:ext>
            </a:extLst>
          </p:cNvPr>
          <p:cNvCxnSpPr/>
          <p:nvPr/>
        </p:nvCxnSpPr>
        <p:spPr>
          <a:xfrm>
            <a:off x="6720974" y="1207814"/>
            <a:ext cx="0" cy="4682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BEC2E-F134-DD3D-CC82-2C060320C779}"/>
              </a:ext>
            </a:extLst>
          </p:cNvPr>
          <p:cNvCxnSpPr>
            <a:cxnSpLocks/>
          </p:cNvCxnSpPr>
          <p:nvPr/>
        </p:nvCxnSpPr>
        <p:spPr>
          <a:xfrm flipH="1">
            <a:off x="3767576" y="987888"/>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EAB0B5-A449-6B38-1625-89F94729A0C7}"/>
              </a:ext>
            </a:extLst>
          </p:cNvPr>
          <p:cNvSpPr txBox="1"/>
          <p:nvPr/>
        </p:nvSpPr>
        <p:spPr>
          <a:xfrm>
            <a:off x="3780276" y="1178719"/>
            <a:ext cx="2427351" cy="2031325"/>
          </a:xfrm>
          <a:prstGeom prst="rect">
            <a:avLst/>
          </a:prstGeom>
          <a:noFill/>
        </p:spPr>
        <p:txBody>
          <a:bodyPr wrap="square">
            <a:spAutoFit/>
          </a:bodyPr>
          <a:lstStyle/>
          <a:p>
            <a:pPr marL="0" marR="0" lvl="0" indent="0" defTabSz="457187" eaLnBrk="1" fontAlgn="auto" latinLnBrk="0" hangingPunct="1">
              <a:spcBef>
                <a:spcPts val="433"/>
              </a:spcBef>
              <a:spcAft>
                <a:spcPts val="433"/>
              </a:spcAft>
              <a:buClrTx/>
              <a:buSzTx/>
              <a:buFontTx/>
              <a:buNone/>
              <a:tabLst/>
              <a:defRPr/>
            </a:pPr>
            <a:r>
              <a:rPr kumimoji="0" lang="ar-JO" sz="18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Maintaining a leading position in the market</a:t>
            </a:r>
            <a:r>
              <a:rPr kumimoji="0" lang="ar-SA" sz="18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Digital</a:t>
            </a:r>
            <a:r>
              <a:rPr kumimoji="0" lang="ar-JO" sz="18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In everything we do, by offering the latest integrated solutions and expanding the scope of our offerings and services in the market.</a:t>
            </a:r>
            <a:endParaRPr kumimoji="0" lang="en-GB" sz="18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pic>
        <p:nvPicPr>
          <p:cNvPr id="62" name="Picture 61">
            <a:extLst>
              <a:ext uri="{FF2B5EF4-FFF2-40B4-BE49-F238E27FC236}">
                <a16:creationId xmlns:a16="http://schemas.microsoft.com/office/drawing/2014/main" id="{8923385A-E4DE-8050-C4D0-44FA287F1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4026" y="436734"/>
            <a:ext cx="552931" cy="559170"/>
          </a:xfrm>
          <a:prstGeom prst="rect">
            <a:avLst/>
          </a:prstGeom>
        </p:spPr>
      </p:pic>
      <p:grpSp>
        <p:nvGrpSpPr>
          <p:cNvPr id="67" name="Group 66">
            <a:extLst>
              <a:ext uri="{FF2B5EF4-FFF2-40B4-BE49-F238E27FC236}">
                <a16:creationId xmlns:a16="http://schemas.microsoft.com/office/drawing/2014/main" id="{79C41F55-B739-C503-DAF2-FBDB5EE85A2B}"/>
              </a:ext>
            </a:extLst>
          </p:cNvPr>
          <p:cNvGrpSpPr/>
          <p:nvPr/>
        </p:nvGrpSpPr>
        <p:grpSpPr>
          <a:xfrm>
            <a:off x="3767576" y="3389020"/>
            <a:ext cx="2595525" cy="3209314"/>
            <a:chOff x="3399276" y="2842920"/>
            <a:chExt cx="2595525" cy="3209314"/>
          </a:xfrm>
        </p:grpSpPr>
        <p:cxnSp>
          <p:nvCxnSpPr>
            <p:cNvPr id="10" name="Straight Connector 9">
              <a:extLst>
                <a:ext uri="{FF2B5EF4-FFF2-40B4-BE49-F238E27FC236}">
                  <a16:creationId xmlns:a16="http://schemas.microsoft.com/office/drawing/2014/main" id="{3F311C43-1B7E-07F6-8638-A9EE03EABE4C}"/>
                </a:ext>
              </a:extLst>
            </p:cNvPr>
            <p:cNvCxnSpPr>
              <a:cxnSpLocks/>
            </p:cNvCxnSpPr>
            <p:nvPr/>
          </p:nvCxnSpPr>
          <p:spPr>
            <a:xfrm flipH="1">
              <a:off x="3411976" y="3470309"/>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E89BD3-A94A-7C64-B533-7A0EE1F88A8C}"/>
                </a:ext>
              </a:extLst>
            </p:cNvPr>
            <p:cNvSpPr txBox="1"/>
            <p:nvPr/>
          </p:nvSpPr>
          <p:spPr>
            <a:xfrm>
              <a:off x="3399276" y="3743910"/>
              <a:ext cx="2595525" cy="2308324"/>
            </a:xfrm>
            <a:prstGeom prst="rect">
              <a:avLst/>
            </a:prstGeom>
            <a:noFill/>
          </p:spPr>
          <p:txBody>
            <a:bodyPr wrap="square">
              <a:spAutoFit/>
            </a:bodyPr>
            <a:lstStyle/>
            <a:p>
              <a:pPr marL="0" marR="0" lvl="0" indent="0" defTabSz="457187" eaLnBrk="1" fontAlgn="auto" latinLnBrk="0" hangingPunct="1">
                <a:spcBef>
                  <a:spcPts val="0"/>
                </a:spcBef>
                <a:spcAft>
                  <a:spcPts val="0"/>
                </a:spcAft>
                <a:buClrTx/>
                <a:buSzTx/>
                <a:buFontTx/>
                <a:buNone/>
                <a:tabLst/>
                <a:defRPr/>
              </a:pP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We work on providing solutions.</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Digital</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Cost-effective, high-quality, enhancing our knowledge and familiarity.</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Our commitment drives us to support our clients and care for our employees.</a:t>
              </a:r>
              <a:r>
                <a:rPr kumimoji="0" lang="en-US"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It seems there is no text to translate.</a:t>
              </a:r>
            </a:p>
          </p:txBody>
        </p:sp>
        <p:pic>
          <p:nvPicPr>
            <p:cNvPr id="63" name="Picture 62" descr="A purple and blue target with a pink arrow in the center&#10;&#10;Description automatically generated">
              <a:extLst>
                <a:ext uri="{FF2B5EF4-FFF2-40B4-BE49-F238E27FC236}">
                  <a16:creationId xmlns:a16="http://schemas.microsoft.com/office/drawing/2014/main" id="{5D4A2964-ED7E-FCAE-F0B4-4ACF645F1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0020" y="2842920"/>
              <a:ext cx="552931" cy="559170"/>
            </a:xfrm>
            <a:prstGeom prst="rect">
              <a:avLst/>
            </a:prstGeom>
          </p:spPr>
        </p:pic>
      </p:grpSp>
    </p:spTree>
    <p:extLst>
      <p:ext uri="{BB962C8B-B14F-4D97-AF65-F5344CB8AC3E}">
        <p14:creationId xmlns:p14="http://schemas.microsoft.com/office/powerpoint/2010/main" val="2014272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0126FD-6814-6D56-A664-82374964A7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48"/>
            <a:ext cx="12191999" cy="6896098"/>
          </a:xfrm>
          <a:prstGeom prst="rect">
            <a:avLst/>
          </a:prstGeom>
        </p:spPr>
      </p:pic>
      <p:pic>
        <p:nvPicPr>
          <p:cNvPr id="6" name="Picture 5">
            <a:extLst>
              <a:ext uri="{FF2B5EF4-FFF2-40B4-BE49-F238E27FC236}">
                <a16:creationId xmlns:a16="http://schemas.microsoft.com/office/drawing/2014/main" id="{D40D3420-0134-ACC0-4A3D-E3EC38CEE2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8" y="438498"/>
            <a:ext cx="6386513" cy="5600353"/>
          </a:xfrm>
          <a:prstGeom prst="rect">
            <a:avLst/>
          </a:prstGeom>
        </p:spPr>
      </p:pic>
      <p:sp>
        <p:nvSpPr>
          <p:cNvPr id="7" name="Text Placeholder 1">
            <a:extLst>
              <a:ext uri="{FF2B5EF4-FFF2-40B4-BE49-F238E27FC236}">
                <a16:creationId xmlns:a16="http://schemas.microsoft.com/office/drawing/2014/main" id="{5C5D8FB8-CA8E-B61D-B6F6-2DE332BEEDE6}"/>
              </a:ext>
            </a:extLst>
          </p:cNvPr>
          <p:cNvSpPr>
            <a:spLocks noGrp="1"/>
          </p:cNvSpPr>
          <p:nvPr>
            <p:ph type="body" sz="quarter" idx="4294967295"/>
          </p:nvPr>
        </p:nvSpPr>
        <p:spPr>
          <a:xfrm>
            <a:off x="2774563" y="1495703"/>
            <a:ext cx="1770320" cy="496300"/>
          </a:xfrm>
        </p:spPr>
        <p:txBody>
          <a:bodyPr/>
          <a:lstStyle/>
          <a:p>
            <a:r>
              <a:rPr lang="ar-SA" sz="2000"/>
              <a:t>Our Services</a:t>
            </a:r>
          </a:p>
        </p:txBody>
      </p:sp>
      <p:sp>
        <p:nvSpPr>
          <p:cNvPr id="8" name="Content Placeholder 4">
            <a:extLst>
              <a:ext uri="{FF2B5EF4-FFF2-40B4-BE49-F238E27FC236}">
                <a16:creationId xmlns:a16="http://schemas.microsoft.com/office/drawing/2014/main" id="{9659FACD-B01C-2EF6-9108-C227A7AB32A1}"/>
              </a:ext>
            </a:extLst>
          </p:cNvPr>
          <p:cNvSpPr txBox="1">
            <a:spLocks/>
          </p:cNvSpPr>
          <p:nvPr/>
        </p:nvSpPr>
        <p:spPr>
          <a:xfrm>
            <a:off x="1548328" y="2205038"/>
            <a:ext cx="2996555" cy="3300412"/>
          </a:xfrm>
          <a:prstGeom prst="rect">
            <a:avLst/>
          </a:prstGeom>
        </p:spPr>
        <p:txBody>
          <a:bodyPr>
            <a:normAutofit fontScale="92500" lnSpcReduction="10000"/>
          </a:bodyPr>
          <a:lst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algn="l" rtl="0" hangingPunct="1">
              <a:lnSpc>
                <a:spcPct val="100000"/>
              </a:lnSpc>
              <a:buFont typeface="Arial" panose="020B0604020202020204" pitchFamily="34" charset="0"/>
              <a:buChar char="•"/>
            </a:pPr>
            <a:r>
              <a:rPr lang="ar-SA" sz="1400"/>
              <a:t>Strategy, Planning, and Performance Measurement</a:t>
            </a:r>
          </a:p>
          <a:p>
            <a:pPr algn="l" rtl="0" hangingPunct="1">
              <a:lnSpc>
                <a:spcPct val="100000"/>
              </a:lnSpc>
              <a:buFont typeface="Arial" panose="020B0604020202020204" pitchFamily="34" charset="0"/>
              <a:buChar char="•"/>
            </a:pPr>
            <a:r>
              <a:rPr lang="ar-SA" sz="1400"/>
              <a:t>Corporate Governance</a:t>
            </a:r>
          </a:p>
          <a:p>
            <a:pPr algn="l" rtl="0" hangingPunct="1">
              <a:lnSpc>
                <a:spcPct val="100000"/>
              </a:lnSpc>
              <a:buFont typeface="Arial" panose="020B0604020202020204" pitchFamily="34" charset="0"/>
              <a:buChar char="•"/>
            </a:pPr>
            <a:r>
              <a:rPr lang="ar-SA" sz="1400"/>
              <a:t>Administrative Structuring and Organization</a:t>
            </a:r>
          </a:p>
          <a:p>
            <a:pPr algn="l" rtl="0" hangingPunct="1">
              <a:lnSpc>
                <a:spcPct val="100000"/>
              </a:lnSpc>
              <a:buFont typeface="Arial" panose="020B0604020202020204" pitchFamily="34" charset="0"/>
              <a:buChar char="•"/>
            </a:pPr>
            <a:r>
              <a:rPr lang="ar-SA" sz="1400"/>
              <a:t>Business and Technology Solutions</a:t>
            </a:r>
          </a:p>
          <a:p>
            <a:pPr algn="l" rtl="0" hangingPunct="1">
              <a:lnSpc>
                <a:spcPct val="100000"/>
              </a:lnSpc>
              <a:buFont typeface="Arial" panose="020B0604020202020204" pitchFamily="34" charset="0"/>
              <a:buChar char="•"/>
            </a:pPr>
            <a:r>
              <a:rPr lang="ar-SA" sz="1400"/>
              <a:t>Management and technical consulting</a:t>
            </a:r>
          </a:p>
          <a:p>
            <a:pPr algn="l" rtl="0" hangingPunct="1">
              <a:lnSpc>
                <a:spcPct val="100000"/>
              </a:lnSpc>
              <a:buFont typeface="Arial" panose="020B0604020202020204" pitchFamily="34" charset="0"/>
              <a:buChar char="•"/>
            </a:pPr>
            <a:r>
              <a:rPr lang="ar-SA" sz="1400"/>
              <a:t>Digital solutions</a:t>
            </a:r>
          </a:p>
          <a:p>
            <a:pPr algn="l" rtl="0" hangingPunct="1">
              <a:lnSpc>
                <a:spcPct val="100000"/>
              </a:lnSpc>
              <a:buFont typeface="Arial" panose="020B0604020202020204" pitchFamily="34" charset="0"/>
              <a:buChar char="•"/>
            </a:pPr>
            <a:r>
              <a:rPr lang="ar-SA" sz="1400"/>
              <a:t>Support services</a:t>
            </a:r>
          </a:p>
          <a:p>
            <a:pPr algn="l" rtl="0" hangingPunct="1">
              <a:lnSpc>
                <a:spcPct val="100000"/>
              </a:lnSpc>
              <a:buFont typeface="Arial" panose="020B0604020202020204" pitchFamily="34" charset="0"/>
              <a:buChar char="•"/>
            </a:pPr>
            <a:r>
              <a:rPr lang="ar-SA" sz="1400"/>
              <a:t>Artificial Intelligence and the Internet of Things</a:t>
            </a:r>
            <a:endParaRPr lang="en-US" sz="1400"/>
          </a:p>
          <a:p>
            <a:pPr algn="l" rtl="0" hangingPunct="1">
              <a:lnSpc>
                <a:spcPct val="100000"/>
              </a:lnSpc>
              <a:buFont typeface="Arial" panose="020B0604020202020204" pitchFamily="34" charset="0"/>
              <a:buChar char="•"/>
            </a:pPr>
            <a:r>
              <a:rPr lang="ar-SA" sz="1400"/>
              <a:t>Educational and training services</a:t>
            </a:r>
          </a:p>
          <a:p>
            <a:pPr algn="l" rtl="0" hangingPunct="1">
              <a:lnSpc>
                <a:spcPct val="100000"/>
              </a:lnSpc>
              <a:buFont typeface="Arial" panose="020B0604020202020204" pitchFamily="34" charset="0"/>
              <a:buChar char="•"/>
            </a:pPr>
            <a:r>
              <a:rPr lang="ar-SA" sz="1400"/>
              <a:t>Educational Technology</a:t>
            </a:r>
            <a:endParaRPr lang="en-US" sz="1400"/>
          </a:p>
        </p:txBody>
      </p:sp>
    </p:spTree>
    <p:extLst>
      <p:ext uri="{BB962C8B-B14F-4D97-AF65-F5344CB8AC3E}">
        <p14:creationId xmlns:p14="http://schemas.microsoft.com/office/powerpoint/2010/main" val="3072334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53C7F8D-1C48-09FF-7CAB-2FC2D03D000D}"/>
              </a:ext>
            </a:extLst>
          </p:cNvPr>
          <p:cNvGrpSpPr/>
          <p:nvPr/>
        </p:nvGrpSpPr>
        <p:grpSpPr>
          <a:xfrm>
            <a:off x="1721706" y="817352"/>
            <a:ext cx="8748588" cy="5223295"/>
            <a:chOff x="1228725" y="249592"/>
            <a:chExt cx="10144125" cy="6056493"/>
          </a:xfrm>
        </p:grpSpPr>
        <p:pic>
          <p:nvPicPr>
            <p:cNvPr id="10" name="Picture 9">
              <a:extLst>
                <a:ext uri="{FF2B5EF4-FFF2-40B4-BE49-F238E27FC236}">
                  <a16:creationId xmlns:a16="http://schemas.microsoft.com/office/drawing/2014/main" id="{1B8D3240-2189-6C09-D5EC-8154FD7ED746}"/>
                </a:ext>
              </a:extLst>
            </p:cNvPr>
            <p:cNvPicPr>
              <a:picLocks noChangeAspect="1"/>
            </p:cNvPicPr>
            <p:nvPr/>
          </p:nvPicPr>
          <p:blipFill>
            <a:blip r:embed="rId2"/>
            <a:stretch>
              <a:fillRect/>
            </a:stretch>
          </p:blipFill>
          <p:spPr>
            <a:xfrm>
              <a:off x="1228725" y="249592"/>
              <a:ext cx="10144125" cy="6056493"/>
            </a:xfrm>
            <a:prstGeom prst="rect">
              <a:avLst/>
            </a:prstGeom>
          </p:spPr>
        </p:pic>
        <p:sp>
          <p:nvSpPr>
            <p:cNvPr id="13" name="Rectangle 12">
              <a:extLst>
                <a:ext uri="{FF2B5EF4-FFF2-40B4-BE49-F238E27FC236}">
                  <a16:creationId xmlns:a16="http://schemas.microsoft.com/office/drawing/2014/main" id="{394282F6-DA59-311D-CBB8-ACE491265937}"/>
                </a:ext>
              </a:extLst>
            </p:cNvPr>
            <p:cNvSpPr/>
            <p:nvPr/>
          </p:nvSpPr>
          <p:spPr>
            <a:xfrm>
              <a:off x="7658100" y="6134100"/>
              <a:ext cx="619125" cy="104775"/>
            </a:xfrm>
            <a:prstGeom prst="rect">
              <a:avLst/>
            </a:prstGeom>
            <a:solidFill>
              <a:srgbClr val="F2F2F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grpSp>
      <p:sp>
        <p:nvSpPr>
          <p:cNvPr id="5" name="Text Placeholder 4">
            <a:extLst>
              <a:ext uri="{FF2B5EF4-FFF2-40B4-BE49-F238E27FC236}">
                <a16:creationId xmlns:a16="http://schemas.microsoft.com/office/drawing/2014/main" id="{AF540377-BE22-A6D3-0946-3E431FFDEE17}"/>
              </a:ext>
            </a:extLst>
          </p:cNvPr>
          <p:cNvSpPr>
            <a:spLocks noGrp="1"/>
          </p:cNvSpPr>
          <p:nvPr>
            <p:ph type="body" sz="quarter" idx="11"/>
          </p:nvPr>
        </p:nvSpPr>
        <p:spPr/>
        <p:txBody>
          <a:bodyPr/>
          <a:lstStyle/>
          <a:p>
            <a:pPr marL="0" indent="0" algn="l">
              <a:spcBef>
                <a:spcPct val="0"/>
              </a:spcBef>
              <a:buSzTx/>
              <a:defRPr/>
            </a:pPr>
            <a:r>
              <a:rPr lang="ar-SA" sz="2400" kern="1200" dirty="0">
                <a:latin typeface="Sakkal Majalla" panose="02000000000000000000" pitchFamily="2" charset="-78"/>
                <a:ea typeface="+mj-ea"/>
                <a:cs typeface="Sakkal Majalla" panose="02000000000000000000" pitchFamily="2" charset="-78"/>
                <a:sym typeface="Helvetica"/>
              </a:rPr>
              <a:t>Company Organizational Structure</a:t>
            </a:r>
            <a:endParaRPr lang="en-US" sz="2400" kern="1200" dirty="0">
              <a:latin typeface="Sakkal Majalla" panose="02000000000000000000" pitchFamily="2" charset="-78"/>
              <a:ea typeface="+mj-ea"/>
              <a:cs typeface="Sakkal Majalla" panose="02000000000000000000" pitchFamily="2" charset="-78"/>
              <a:sym typeface="Helvetica"/>
            </a:endParaRPr>
          </a:p>
        </p:txBody>
      </p:sp>
      <p:pic>
        <p:nvPicPr>
          <p:cNvPr id="12" name="Picture 11">
            <a:extLst>
              <a:ext uri="{FF2B5EF4-FFF2-40B4-BE49-F238E27FC236}">
                <a16:creationId xmlns:a16="http://schemas.microsoft.com/office/drawing/2014/main" id="{3C2276CB-D70C-291E-9360-90112A0E5A51}"/>
              </a:ext>
            </a:extLst>
          </p:cNvPr>
          <p:cNvPicPr>
            <a:picLocks noChangeAspect="1"/>
          </p:cNvPicPr>
          <p:nvPr/>
        </p:nvPicPr>
        <p:blipFill>
          <a:blip r:embed="rId3"/>
          <a:stretch>
            <a:fillRect/>
          </a:stretch>
        </p:blipFill>
        <p:spPr>
          <a:xfrm>
            <a:off x="1489743" y="5998879"/>
            <a:ext cx="5270575" cy="240613"/>
          </a:xfrm>
          <a:prstGeom prst="rect">
            <a:avLst/>
          </a:prstGeom>
        </p:spPr>
      </p:pic>
    </p:spTree>
    <p:extLst>
      <p:ext uri="{BB962C8B-B14F-4D97-AF65-F5344CB8AC3E}">
        <p14:creationId xmlns:p14="http://schemas.microsoft.com/office/powerpoint/2010/main" val="17400455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Scope of Work</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schedule</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Organizational Structure and Team</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About the Digital Future Company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Our customers</a:t>
            </a:r>
            <a:endParaRPr lang="en-US" sz="2000" kern="1200">
              <a:solidFill>
                <a:srgbClr val="181938"/>
              </a:solidFill>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35142"/>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294968"/>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4755282"/>
            <a:ext cx="227406" cy="246004"/>
          </a:xfrm>
          <a:prstGeom prst="rect">
            <a:avLst/>
          </a:prstGeom>
        </p:spPr>
      </p:pic>
    </p:spTree>
    <p:extLst>
      <p:ext uri="{BB962C8B-B14F-4D97-AF65-F5344CB8AC3E}">
        <p14:creationId xmlns:p14="http://schemas.microsoft.com/office/powerpoint/2010/main" val="8561300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D5528FF2-8C2F-C489-9EC7-85CD8C1981E2}"/>
              </a:ext>
            </a:extLst>
          </p:cNvPr>
          <p:cNvSpPr>
            <a:spLocks noGrp="1"/>
          </p:cNvSpPr>
          <p:nvPr>
            <p:ph type="body" sz="quarter" idx="4294967295"/>
          </p:nvPr>
        </p:nvSpPr>
        <p:spPr>
          <a:xfrm>
            <a:off x="2568506" y="447422"/>
            <a:ext cx="9338273" cy="584771"/>
          </a:xfrm>
          <a:ln w="12700">
            <a:miter lim="400000"/>
          </a:ln>
        </p:spPr>
        <p:txBody>
          <a:bodyPr lIns="0" tIns="0" rIns="0" bIns="0" anchor="ctr" anchorCtr="0">
            <a:noAutofit/>
          </a:bodyPr>
          <a:lstStyle/>
          <a:p>
            <a:pPr marL="0" indent="0" algn="l" rtl="1">
              <a:spcBef>
                <a:spcPct val="0"/>
              </a:spcBef>
              <a:buNone/>
              <a:defRPr/>
            </a:pPr>
            <a:r>
              <a:rPr lang="ar-SA" sz="2400" b="1" dirty="0">
                <a:solidFill>
                  <a:schemeClr val="accent2"/>
                </a:solidFill>
                <a:latin typeface="Sakkal Majalla" panose="02000000000000000000" pitchFamily="2" charset="-78"/>
                <a:ea typeface="+mj-ea"/>
                <a:cs typeface="Sakkal Majalla" panose="02000000000000000000" pitchFamily="2" charset="-78"/>
                <a:sym typeface="Calibri"/>
              </a:rPr>
              <a:t>We had the honor of working with several entities in both the private and public sectors.</a:t>
            </a:r>
            <a:endParaRPr lang="en-US" sz="2400" b="1" dirty="0">
              <a:solidFill>
                <a:schemeClr val="accent2"/>
              </a:solidFill>
              <a:latin typeface="Sakkal Majalla" panose="02000000000000000000" pitchFamily="2" charset="-78"/>
              <a:ea typeface="+mj-ea"/>
              <a:cs typeface="Sakkal Majalla" panose="02000000000000000000" pitchFamily="2" charset="-78"/>
              <a:sym typeface="Calibri"/>
            </a:endParaRPr>
          </a:p>
        </p:txBody>
      </p:sp>
      <p:pic>
        <p:nvPicPr>
          <p:cNvPr id="4" name="صورة 48">
            <a:extLst>
              <a:ext uri="{FF2B5EF4-FFF2-40B4-BE49-F238E27FC236}">
                <a16:creationId xmlns:a16="http://schemas.microsoft.com/office/drawing/2014/main" id="{07A41CB3-F263-D082-230C-0EFC982A2B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70" r="13070"/>
          <a:stretch/>
        </p:blipFill>
        <p:spPr>
          <a:xfrm>
            <a:off x="4817772" y="2137553"/>
            <a:ext cx="886757" cy="1002964"/>
          </a:xfrm>
          <a:prstGeom prst="rect">
            <a:avLst/>
          </a:prstGeom>
        </p:spPr>
      </p:pic>
      <p:pic>
        <p:nvPicPr>
          <p:cNvPr id="5" name="Picture 2" descr="Ministry of Interior Saudi Arabia Logo Vector (.SVG) Free Download">
            <a:extLst>
              <a:ext uri="{FF2B5EF4-FFF2-40B4-BE49-F238E27FC236}">
                <a16:creationId xmlns:a16="http://schemas.microsoft.com/office/drawing/2014/main" id="{3F87A255-3191-F5EC-BB8B-F901234ED8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17930" y="1328714"/>
            <a:ext cx="600215" cy="600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clipart&#10;&#10;Description automatically generated">
            <a:extLst>
              <a:ext uri="{FF2B5EF4-FFF2-40B4-BE49-F238E27FC236}">
                <a16:creationId xmlns:a16="http://schemas.microsoft.com/office/drawing/2014/main" id="{290C5828-9A6B-9D97-8F70-71F1E6F649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0733" y="3316603"/>
            <a:ext cx="740245" cy="635245"/>
          </a:xfrm>
          <a:prstGeom prst="rect">
            <a:avLst/>
          </a:prstGeom>
        </p:spPr>
      </p:pic>
      <p:pic>
        <p:nvPicPr>
          <p:cNvPr id="7" name="Graphic 6">
            <a:extLst>
              <a:ext uri="{FF2B5EF4-FFF2-40B4-BE49-F238E27FC236}">
                <a16:creationId xmlns:a16="http://schemas.microsoft.com/office/drawing/2014/main" id="{7F116052-3104-4BF1-8A0F-839F7E3718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0873" y="3340424"/>
            <a:ext cx="992395" cy="587603"/>
          </a:xfrm>
          <a:prstGeom prst="rect">
            <a:avLst/>
          </a:prstGeom>
        </p:spPr>
      </p:pic>
      <p:pic>
        <p:nvPicPr>
          <p:cNvPr id="10" name="Picture 2" descr="هيئة تطوير محمية الإمام تركي بن عبدالله الملكية تشارك في معرض (ADIHEX) |  صحيفة صراحة الالكترونية">
            <a:extLst>
              <a:ext uri="{FF2B5EF4-FFF2-40B4-BE49-F238E27FC236}">
                <a16:creationId xmlns:a16="http://schemas.microsoft.com/office/drawing/2014/main" id="{55F5C942-8C1C-CDFF-86EF-80AFFD222C5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569" t="26048" r="6136" b="16829"/>
          <a:stretch/>
        </p:blipFill>
        <p:spPr bwMode="auto">
          <a:xfrm>
            <a:off x="546364" y="1346116"/>
            <a:ext cx="1799204" cy="5654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7B7BA52-BC02-3A76-EEB7-ACA5A85D35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1231" y="1382467"/>
            <a:ext cx="966541" cy="492708"/>
          </a:xfrm>
          <a:prstGeom prst="rect">
            <a:avLst/>
          </a:prstGeom>
          <a:noFill/>
          <a:extLst>
            <a:ext uri="{909E8E84-426E-40DD-AFC4-6F175D3DCCD1}">
              <a14:hiddenFill xmlns:a14="http://schemas.microsoft.com/office/drawing/2010/main">
                <a:solidFill>
                  <a:srgbClr val="FFFFFF"/>
                </a:solidFill>
              </a14:hiddenFill>
            </a:ext>
          </a:extLst>
        </p:spPr>
      </p:pic>
      <p:pic>
        <p:nvPicPr>
          <p:cNvPr id="12" name="صورة 13">
            <a:extLst>
              <a:ext uri="{FF2B5EF4-FFF2-40B4-BE49-F238E27FC236}">
                <a16:creationId xmlns:a16="http://schemas.microsoft.com/office/drawing/2014/main" id="{0EF6AE05-102E-4776-A69F-43F0DAABD08B}"/>
              </a:ext>
            </a:extLst>
          </p:cNvPr>
          <p:cNvPicPr>
            <a:picLocks noChangeAspect="1"/>
          </p:cNvPicPr>
          <p:nvPr/>
        </p:nvPicPr>
        <p:blipFill>
          <a:blip r:embed="rId9"/>
          <a:stretch>
            <a:fillRect/>
          </a:stretch>
        </p:blipFill>
        <p:spPr>
          <a:xfrm>
            <a:off x="3153782" y="1237500"/>
            <a:ext cx="695055" cy="782642"/>
          </a:xfrm>
          <a:prstGeom prst="rect">
            <a:avLst/>
          </a:prstGeom>
        </p:spPr>
      </p:pic>
      <p:pic>
        <p:nvPicPr>
          <p:cNvPr id="13" name="Picture 6" descr="170 وظيفة شاغرة للجنسين في وزارة البيئة | صحيفة المواطن الإلكترونية">
            <a:extLst>
              <a:ext uri="{FF2B5EF4-FFF2-40B4-BE49-F238E27FC236}">
                <a16:creationId xmlns:a16="http://schemas.microsoft.com/office/drawing/2014/main" id="{B853CD03-2C92-A2B8-7DC5-3BF9354786F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16427" y="1327763"/>
            <a:ext cx="984770" cy="60211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E142743-AB50-8790-8110-DD89EC2DC3B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02300" y="3168992"/>
            <a:ext cx="934301" cy="930467"/>
          </a:xfrm>
          <a:prstGeom prst="rect">
            <a:avLst/>
          </a:prstGeom>
        </p:spPr>
      </p:pic>
      <p:grpSp>
        <p:nvGrpSpPr>
          <p:cNvPr id="15" name="مجموعة 11">
            <a:extLst>
              <a:ext uri="{FF2B5EF4-FFF2-40B4-BE49-F238E27FC236}">
                <a16:creationId xmlns:a16="http://schemas.microsoft.com/office/drawing/2014/main" id="{A2CFDC89-0A47-CB56-5D6E-D2F468BE9C24}"/>
              </a:ext>
            </a:extLst>
          </p:cNvPr>
          <p:cNvGrpSpPr/>
          <p:nvPr/>
        </p:nvGrpSpPr>
        <p:grpSpPr>
          <a:xfrm>
            <a:off x="7354968" y="2327304"/>
            <a:ext cx="829115" cy="623462"/>
            <a:chOff x="9979819" y="65687"/>
            <a:chExt cx="2137165" cy="1688231"/>
          </a:xfrm>
        </p:grpSpPr>
        <p:sp>
          <p:nvSpPr>
            <p:cNvPr id="16" name="مستطيل 13">
              <a:extLst>
                <a:ext uri="{FF2B5EF4-FFF2-40B4-BE49-F238E27FC236}">
                  <a16:creationId xmlns:a16="http://schemas.microsoft.com/office/drawing/2014/main" id="{057B6E10-4C25-4684-8043-062680387449}"/>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ea typeface="+mn-ea"/>
                <a:cs typeface="Arial" panose="020B0604020202020204" pitchFamily="34" charset="0"/>
              </a:endParaRPr>
            </a:p>
          </p:txBody>
        </p:sp>
        <p:pic>
          <p:nvPicPr>
            <p:cNvPr id="17" name="صورة 14" descr="صورة تحتوي على نص, خارجي, علامة&#10;&#10;تم إنشاء الوصف تلقائياً">
              <a:extLst>
                <a:ext uri="{FF2B5EF4-FFF2-40B4-BE49-F238E27FC236}">
                  <a16:creationId xmlns:a16="http://schemas.microsoft.com/office/drawing/2014/main" id="{9460D283-7031-0907-9410-5A2539C60633}"/>
                </a:ext>
              </a:extLst>
            </p:cNvPr>
            <p:cNvPicPr>
              <a:picLocks noChangeAspect="1"/>
            </p:cNvPicPr>
            <p:nvPr/>
          </p:nvPicPr>
          <p:blipFill>
            <a:blip r:embed="rId12"/>
            <a:stretch>
              <a:fillRect/>
            </a:stretch>
          </p:blipFill>
          <p:spPr>
            <a:xfrm>
              <a:off x="10428752" y="65687"/>
              <a:ext cx="1688232" cy="1688231"/>
            </a:xfrm>
            <a:prstGeom prst="rect">
              <a:avLst/>
            </a:prstGeom>
          </p:spPr>
        </p:pic>
      </p:grpSp>
      <p:pic>
        <p:nvPicPr>
          <p:cNvPr id="18" name="Picture 17" descr="منظم المياه">
            <a:extLst>
              <a:ext uri="{FF2B5EF4-FFF2-40B4-BE49-F238E27FC236}">
                <a16:creationId xmlns:a16="http://schemas.microsoft.com/office/drawing/2014/main" id="{39F40433-EBF2-BD01-52D1-23735E72EE12}"/>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04156" y="2431414"/>
            <a:ext cx="1371157" cy="415242"/>
          </a:xfrm>
          <a:prstGeom prst="rect">
            <a:avLst/>
          </a:prstGeom>
          <a:noFill/>
          <a:ln>
            <a:noFill/>
          </a:ln>
        </p:spPr>
      </p:pic>
      <p:pic>
        <p:nvPicPr>
          <p:cNvPr id="19" name="Picture 2" descr="EBTTIKAR Technology Co.">
            <a:extLst>
              <a:ext uri="{FF2B5EF4-FFF2-40B4-BE49-F238E27FC236}">
                <a16:creationId xmlns:a16="http://schemas.microsoft.com/office/drawing/2014/main" id="{71F058C2-8116-6263-6C99-9D6804215A4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5279" y="3026911"/>
            <a:ext cx="1214629" cy="12146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 company name&#10;&#10;Description automatically generated">
            <a:extLst>
              <a:ext uri="{FF2B5EF4-FFF2-40B4-BE49-F238E27FC236}">
                <a16:creationId xmlns:a16="http://schemas.microsoft.com/office/drawing/2014/main" id="{C6C595C4-F76C-171B-2C69-5560F1DE9FBE}"/>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816" b="89571" l="2778" r="95000">
                        <a14:foregroundMark x1="48148" y1="11043" x2="48148" y2="11043"/>
                        <a14:foregroundMark x1="94630" y1="68712" x2="94630" y2="68712"/>
                        <a14:foregroundMark x1="94815" y1="66871" x2="94815" y2="66871"/>
                        <a14:foregroundMark x1="94815" y1="66564" x2="3889" y2="70859"/>
                        <a14:foregroundMark x1="4259" y1="67178" x2="4259" y2="67178"/>
                        <a14:foregroundMark x1="4074" y1="66564" x2="5926" y2="68405"/>
                        <a14:foregroundMark x1="7593" y1="71779" x2="3704" y2="70552"/>
                        <a14:foregroundMark x1="8704" y1="69325" x2="25000" y2="65644"/>
                        <a14:foregroundMark x1="18889" y1="66564" x2="11852" y2="65951"/>
                        <a14:foregroundMark x1="13148" y1="63804" x2="13148" y2="63804"/>
                        <a14:foregroundMark x1="14074" y1="64110" x2="14074" y2="64110"/>
                        <a14:foregroundMark x1="13704" y1="64417" x2="13333" y2="64724"/>
                        <a14:foregroundMark x1="12963" y1="64724" x2="12407" y2="65031"/>
                        <a14:foregroundMark x1="8519" y1="72393" x2="8148" y2="72699"/>
                        <a14:foregroundMark x1="6296" y1="73620" x2="6296" y2="73620"/>
                        <a14:foregroundMark x1="5000" y1="72393" x2="5000" y2="72393"/>
                        <a14:foregroundMark x1="4630" y1="72086" x2="4630" y2="72086"/>
                        <a14:foregroundMark x1="3704" y1="71472" x2="3704" y2="71472"/>
                        <a14:foregroundMark x1="2778" y1="69018" x2="2778" y2="69018"/>
                        <a14:foregroundMark x1="4815" y1="66871" x2="4815" y2="66871"/>
                        <a14:foregroundMark x1="4815" y1="66258" x2="4815" y2="66258"/>
                        <a14:foregroundMark x1="4074" y1="68405" x2="4074" y2="68405"/>
                        <a14:foregroundMark x1="8148" y1="72699" x2="8148" y2="72699"/>
                        <a14:foregroundMark x1="7963" y1="73620" x2="7963" y2="73620"/>
                        <a14:foregroundMark x1="9259" y1="73006" x2="9259" y2="73006"/>
                        <a14:foregroundMark x1="9444" y1="72699" x2="16667" y2="71472"/>
                        <a14:foregroundMark x1="16852" y1="71472" x2="16852" y2="71472"/>
                        <a14:foregroundMark x1="17222" y1="72086" x2="17222" y2="72086"/>
                        <a14:foregroundMark x1="14259" y1="72086" x2="14259" y2="72086"/>
                        <a14:foregroundMark x1="14444" y1="72086" x2="15556" y2="72086"/>
                        <a14:foregroundMark x1="16111" y1="72086" x2="16852" y2="72086"/>
                        <a14:foregroundMark x1="17593" y1="72086" x2="19074" y2="72393"/>
                        <a14:foregroundMark x1="20741" y1="72393" x2="21296" y2="72393"/>
                        <a14:foregroundMark x1="22963" y1="71166" x2="24074" y2="71166"/>
                        <a14:foregroundMark x1="26111" y1="69939" x2="26481" y2="69939"/>
                        <a14:foregroundMark x1="25370" y1="65644" x2="25370" y2="65644"/>
                        <a14:foregroundMark x1="23519" y1="63497" x2="23519" y2="63497"/>
                        <a14:foregroundMark x1="22037" y1="64724" x2="22037" y2="64724"/>
                        <a14:foregroundMark x1="27222" y1="67485" x2="27222" y2="67485"/>
                        <a14:foregroundMark x1="27778" y1="66564" x2="27778" y2="66564"/>
                        <a14:foregroundMark x1="28148" y1="66564" x2="28148" y2="66564"/>
                        <a14:foregroundMark x1="28889" y1="67791" x2="29074" y2="68405"/>
                        <a14:foregroundMark x1="29630" y1="69325" x2="30000" y2="69939"/>
                        <a14:foregroundMark x1="30741" y1="70859" x2="30741" y2="70859"/>
                        <a14:foregroundMark x1="31667" y1="71472" x2="31667" y2="71472"/>
                        <a14:foregroundMark x1="31667" y1="71472" x2="31667" y2="71779"/>
                        <a14:foregroundMark x1="31852" y1="72086" x2="32593" y2="72393"/>
                        <a14:foregroundMark x1="32593" y1="72393" x2="32222" y2="72699"/>
                        <a14:foregroundMark x1="31296" y1="72699" x2="31296" y2="72699"/>
                        <a14:foregroundMark x1="31111" y1="73006" x2="31111" y2="73006"/>
                        <a14:foregroundMark x1="32222" y1="73313" x2="32222" y2="73313"/>
                        <a14:foregroundMark x1="35556" y1="72086" x2="34815" y2="72086"/>
                        <a14:foregroundMark x1="33333" y1="71166" x2="33333" y2="71166"/>
                        <a14:foregroundMark x1="33704" y1="71472" x2="35741" y2="71779"/>
                        <a14:foregroundMark x1="42778" y1="70552" x2="43148" y2="70552"/>
                        <a14:foregroundMark x1="38889" y1="69632" x2="38889" y2="69632"/>
                        <a14:foregroundMark x1="38148" y1="70245" x2="40370" y2="72393"/>
                        <a14:foregroundMark x1="40926" y1="71779" x2="40926" y2="71779"/>
                        <a14:foregroundMark x1="37222" y1="70859" x2="37222" y2="70859"/>
                        <a14:foregroundMark x1="34630" y1="67178" x2="34630" y2="67178"/>
                        <a14:foregroundMark x1="34259" y1="64417" x2="34259" y2="64417"/>
                        <a14:foregroundMark x1="35556" y1="64417" x2="35370" y2="64724"/>
                        <a14:foregroundMark x1="34074" y1="65644" x2="34074" y2="65644"/>
                        <a14:foregroundMark x1="33148" y1="66564" x2="33148" y2="66564"/>
                        <a14:foregroundMark x1="35370" y1="66871" x2="35741" y2="66871"/>
                        <a14:foregroundMark x1="36296" y1="66871" x2="36667" y2="66871"/>
                        <a14:foregroundMark x1="37407" y1="66871" x2="38519" y2="67178"/>
                        <a14:foregroundMark x1="40000" y1="67178" x2="40556" y2="67791"/>
                        <a14:foregroundMark x1="40741" y1="67791" x2="41111" y2="67791"/>
                        <a14:foregroundMark x1="41481" y1="65644" x2="41481" y2="65644"/>
                        <a14:foregroundMark x1="41481" y1="64110" x2="41481" y2="65031"/>
                        <a14:foregroundMark x1="42963" y1="67485" x2="43704" y2="68405"/>
                        <a14:foregroundMark x1="44259" y1="68405" x2="44815" y2="68712"/>
                        <a14:foregroundMark x1="45185" y1="68405" x2="45370" y2="70859"/>
                        <a14:foregroundMark x1="45000" y1="71166" x2="43889" y2="71166"/>
                        <a14:foregroundMark x1="43148" y1="71166" x2="42963" y2="71166"/>
                        <a14:foregroundMark x1="45000" y1="70859" x2="47963" y2="71166"/>
                        <a14:foregroundMark x1="50370" y1="70859" x2="50370" y2="70859"/>
                        <a14:foregroundMark x1="47037" y1="66871" x2="47037" y2="66871"/>
                        <a14:foregroundMark x1="47407" y1="64417" x2="48519" y2="64724"/>
                        <a14:foregroundMark x1="49259" y1="64724" x2="49259" y2="64724"/>
                        <a14:foregroundMark x1="49815" y1="66258" x2="50000" y2="67791"/>
                        <a14:foregroundMark x1="50185" y1="68712" x2="51296" y2="70245"/>
                        <a14:foregroundMark x1="51852" y1="67485" x2="52593" y2="67485"/>
                        <a14:foregroundMark x1="52963" y1="65951" x2="53148" y2="68098"/>
                        <a14:foregroundMark x1="53148" y1="69325" x2="53148" y2="69325"/>
                        <a14:foregroundMark x1="52222" y1="70245" x2="52222" y2="71166"/>
                        <a14:foregroundMark x1="52778" y1="71166" x2="53704" y2="71472"/>
                        <a14:foregroundMark x1="55000" y1="71472" x2="55556" y2="71779"/>
                        <a14:foregroundMark x1="55741" y1="72086" x2="55926" y2="72393"/>
                        <a14:foregroundMark x1="55926" y1="72393" x2="55741" y2="73006"/>
                        <a14:foregroundMark x1="55926" y1="73006" x2="55926" y2="73006"/>
                        <a14:foregroundMark x1="56481" y1="69018" x2="56852" y2="69325"/>
                        <a14:foregroundMark x1="57963" y1="71166" x2="57963" y2="71472"/>
                        <a14:foregroundMark x1="55926" y1="71779" x2="57037" y2="72086"/>
                        <a14:foregroundMark x1="58333" y1="71166" x2="59259" y2="71166"/>
                        <a14:foregroundMark x1="60741" y1="69939" x2="60741" y2="69939"/>
                        <a14:foregroundMark x1="61667" y1="69632" x2="62037" y2="69939"/>
                        <a14:foregroundMark x1="62593" y1="71166" x2="62593" y2="71166"/>
                        <a14:foregroundMark x1="62222" y1="71472" x2="62037" y2="72086"/>
                        <a14:foregroundMark x1="62037" y1="72086" x2="62037" y2="72086"/>
                        <a14:foregroundMark x1="60370" y1="70552" x2="60926" y2="71472"/>
                        <a14:foregroundMark x1="61481" y1="71472" x2="62037" y2="72086"/>
                        <a14:foregroundMark x1="62407" y1="72086" x2="63148" y2="72699"/>
                        <a14:foregroundMark x1="64444" y1="71779" x2="65185" y2="71779"/>
                        <a14:foregroundMark x1="65556" y1="71166" x2="67222" y2="70859"/>
                        <a14:foregroundMark x1="70370" y1="69325" x2="71296" y2="69325"/>
                        <a14:foregroundMark x1="72222" y1="68712" x2="72593" y2="68712"/>
                        <a14:foregroundMark x1="69815" y1="69632" x2="69259" y2="70245"/>
                        <a14:foregroundMark x1="68889" y1="70552" x2="71852" y2="71779"/>
                        <a14:foregroundMark x1="72593" y1="71166" x2="72963" y2="70552"/>
                        <a14:foregroundMark x1="73148" y1="69018" x2="73519" y2="69325"/>
                        <a14:foregroundMark x1="74074" y1="69325" x2="74630" y2="69325"/>
                        <a14:foregroundMark x1="75000" y1="67178" x2="75741" y2="67485"/>
                        <a14:foregroundMark x1="74815" y1="65031" x2="74815" y2="65031"/>
                        <a14:foregroundMark x1="75741" y1="64110" x2="75741" y2="64110"/>
                        <a14:foregroundMark x1="76481" y1="64417" x2="76481" y2="64417"/>
                        <a14:foregroundMark x1="76481" y1="64724" x2="76481" y2="65337"/>
                        <a14:foregroundMark x1="76481" y1="66564" x2="76481" y2="67791"/>
                        <a14:foregroundMark x1="76481" y1="68712" x2="76296" y2="69632"/>
                        <a14:foregroundMark x1="76111" y1="70245" x2="76111" y2="70245"/>
                        <a14:foregroundMark x1="74815" y1="69939" x2="75741" y2="71472"/>
                        <a14:foregroundMark x1="77222" y1="71166" x2="78148" y2="70552"/>
                        <a14:foregroundMark x1="79074" y1="69632" x2="80000" y2="69939"/>
                        <a14:foregroundMark x1="81296" y1="69632" x2="80000" y2="69632"/>
                        <a14:foregroundMark x1="79444" y1="69632" x2="79074" y2="70245"/>
                        <a14:foregroundMark x1="78889" y1="66564" x2="79815" y2="66564"/>
                        <a14:foregroundMark x1="83889" y1="69018" x2="83889" y2="70245"/>
                        <a14:foregroundMark x1="81852" y1="70859" x2="80741" y2="71166"/>
                        <a14:foregroundMark x1="80556" y1="71166" x2="83519" y2="71472"/>
                        <a14:foregroundMark x1="84074" y1="70859" x2="84815" y2="70859"/>
                        <a14:foregroundMark x1="85556" y1="69939" x2="85185" y2="70245"/>
                        <a14:foregroundMark x1="85556" y1="69939" x2="85741" y2="70552"/>
                        <a14:foregroundMark x1="85741" y1="72086" x2="85741" y2="73006"/>
                        <a14:foregroundMark x1="85741" y1="73006" x2="85741" y2="73006"/>
                        <a14:foregroundMark x1="87037" y1="70245" x2="87778" y2="69939"/>
                        <a14:foregroundMark x1="90000" y1="68712" x2="90556" y2="69325"/>
                        <a14:foregroundMark x1="89815" y1="70245" x2="88519" y2="70552"/>
                        <a14:foregroundMark x1="87963" y1="70552" x2="90370" y2="71166"/>
                        <a14:foregroundMark x1="93148" y1="69939" x2="93889" y2="70552"/>
                        <a14:foregroundMark x1="93519" y1="70245" x2="92963" y2="70245"/>
                        <a14:foregroundMark x1="93704" y1="81595" x2="4074" y2="80368"/>
                        <a14:foregroundMark x1="3889" y1="76380" x2="3889" y2="76380"/>
                        <a14:foregroundMark x1="3889" y1="79448" x2="3889" y2="80368"/>
                        <a14:foregroundMark x1="4444" y1="82209" x2="4444" y2="82209"/>
                        <a14:foregroundMark x1="3519" y1="82822" x2="3519" y2="82822"/>
                        <a14:foregroundMark x1="5741" y1="82209" x2="5741" y2="82209"/>
                        <a14:foregroundMark x1="7778" y1="81595" x2="7778" y2="81595"/>
                        <a14:foregroundMark x1="6296" y1="82209" x2="6667" y2="82515"/>
                        <a14:foregroundMark x1="7407" y1="83129" x2="8333" y2="83129"/>
                        <a14:foregroundMark x1="10556" y1="83129" x2="12037" y2="83129"/>
                        <a14:foregroundMark x1="14074" y1="82822" x2="14444" y2="82822"/>
                        <a14:foregroundMark x1="15556" y1="82209" x2="15926" y2="82209"/>
                        <a14:foregroundMark x1="17222" y1="82209" x2="17963" y2="82209"/>
                        <a14:foregroundMark x1="19630" y1="81902" x2="20000" y2="81902"/>
                        <a14:foregroundMark x1="21111" y1="81902" x2="21667" y2="81902"/>
                        <a14:foregroundMark x1="23519" y1="81595" x2="24259" y2="81595"/>
                        <a14:foregroundMark x1="26481" y1="81595" x2="27778" y2="81902"/>
                        <a14:foregroundMark x1="30185" y1="81902" x2="30185" y2="81902"/>
                        <a14:foregroundMark x1="26667" y1="82515" x2="25556" y2="82822"/>
                        <a14:foregroundMark x1="23704" y1="82822" x2="23148" y2="82822"/>
                        <a14:foregroundMark x1="22222" y1="82209" x2="22222" y2="82209"/>
                        <a14:foregroundMark x1="20370" y1="82209" x2="20370" y2="82209"/>
                        <a14:foregroundMark x1="20000" y1="82209" x2="20000" y2="82209"/>
                        <a14:foregroundMark x1="20370" y1="82209" x2="19815" y2="82515"/>
                        <a14:foregroundMark x1="19074" y1="82515" x2="19074" y2="82515"/>
                        <a14:foregroundMark x1="19815" y1="82515" x2="18704" y2="83129"/>
                        <a14:foregroundMark x1="17778" y1="83129" x2="17778" y2="83129"/>
                        <a14:foregroundMark x1="20926" y1="83129" x2="20926" y2="83129"/>
                        <a14:foregroundMark x1="22963" y1="83129" x2="25185" y2="83742"/>
                        <a14:foregroundMark x1="26481" y1="83742" x2="27222" y2="83742"/>
                        <a14:foregroundMark x1="28519" y1="82822" x2="28889" y2="82822"/>
                        <a14:foregroundMark x1="30185" y1="82209" x2="30741" y2="82209"/>
                        <a14:foregroundMark x1="33333" y1="81902" x2="33333" y2="81902"/>
                        <a14:foregroundMark x1="33889" y1="81595" x2="32407" y2="82515"/>
                        <a14:foregroundMark x1="30741" y1="82515" x2="30741" y2="82515"/>
                        <a14:foregroundMark x1="29074" y1="82515" x2="28333" y2="83129"/>
                        <a14:foregroundMark x1="27963" y1="83129" x2="31296" y2="84356"/>
                        <a14:foregroundMark x1="32222" y1="83742" x2="32778" y2="83742"/>
                        <a14:foregroundMark x1="34074" y1="83436" x2="35741" y2="83436"/>
                        <a14:foregroundMark x1="37593" y1="83129" x2="37963" y2="83129"/>
                        <a14:foregroundMark x1="38889" y1="82822" x2="39444" y2="82822"/>
                        <a14:foregroundMark x1="41296" y1="82515" x2="42407" y2="82515"/>
                        <a14:foregroundMark x1="43333" y1="82515" x2="43333" y2="82515"/>
                        <a14:foregroundMark x1="44259" y1="82209" x2="45000" y2="82209"/>
                        <a14:foregroundMark x1="45741" y1="82209" x2="41296" y2="83436"/>
                        <a14:foregroundMark x1="39815" y1="83436" x2="37778" y2="83436"/>
                        <a14:foregroundMark x1="35185" y1="83436" x2="33519" y2="83742"/>
                        <a14:foregroundMark x1="35370" y1="83742" x2="45556" y2="83742"/>
                        <a14:foregroundMark x1="47963" y1="83436" x2="48704" y2="83436"/>
                        <a14:foregroundMark x1="49630" y1="82822" x2="50370" y2="82822"/>
                        <a14:foregroundMark x1="52037" y1="82209" x2="53889" y2="82209"/>
                        <a14:foregroundMark x1="56667" y1="81288" x2="56667" y2="81288"/>
                        <a14:foregroundMark x1="52778" y1="81288" x2="52778" y2="81902"/>
                        <a14:foregroundMark x1="54630" y1="81902" x2="55741" y2="82515"/>
                        <a14:foregroundMark x1="58519" y1="82515" x2="59074" y2="82822"/>
                        <a14:foregroundMark x1="57407" y1="83436" x2="55000" y2="83742"/>
                        <a14:foregroundMark x1="54630" y1="83742" x2="53148" y2="83742"/>
                        <a14:foregroundMark x1="51667" y1="83129" x2="54444" y2="84049"/>
                        <a14:foregroundMark x1="58519" y1="84049" x2="59074" y2="84356"/>
                        <a14:foregroundMark x1="60370" y1="82822" x2="61111" y2="82822"/>
                        <a14:foregroundMark x1="63333" y1="82822" x2="63704" y2="82822"/>
                        <a14:foregroundMark x1="58704" y1="82822" x2="58148" y2="83436"/>
                        <a14:foregroundMark x1="59444" y1="83436" x2="61296" y2="84049"/>
                        <a14:foregroundMark x1="62778" y1="83436" x2="64630" y2="83436"/>
                        <a14:foregroundMark x1="67593" y1="83129" x2="68148" y2="83436"/>
                        <a14:foregroundMark x1="70185" y1="82822" x2="70185" y2="82822"/>
                        <a14:foregroundMark x1="67593" y1="83436" x2="67593" y2="83436"/>
                        <a14:foregroundMark x1="66852" y1="84049" x2="67778" y2="84663"/>
                        <a14:foregroundMark x1="69815" y1="84049" x2="69815" y2="84049"/>
                        <a14:foregroundMark x1="70370" y1="83436" x2="70926" y2="83436"/>
                        <a14:foregroundMark x1="72222" y1="83129" x2="72963" y2="83129"/>
                        <a14:foregroundMark x1="75185" y1="83129" x2="75556" y2="82822"/>
                        <a14:foregroundMark x1="77037" y1="82209" x2="77778" y2="82515"/>
                        <a14:foregroundMark x1="79259" y1="81902" x2="79630" y2="81902"/>
                        <a14:foregroundMark x1="82963" y1="81595" x2="84074" y2="82209"/>
                        <a14:foregroundMark x1="82963" y1="79141" x2="82222" y2="78528"/>
                        <a14:foregroundMark x1="80556" y1="76380" x2="80556" y2="76380"/>
                        <a14:foregroundMark x1="80926" y1="76994" x2="81111" y2="77914"/>
                        <a14:foregroundMark x1="83704" y1="79141" x2="85741" y2="79141"/>
                        <a14:foregroundMark x1="88333" y1="78528" x2="88889" y2="78528"/>
                        <a14:foregroundMark x1="90185" y1="78221" x2="91296" y2="78528"/>
                        <a14:foregroundMark x1="92407" y1="78221" x2="92778" y2="78528"/>
                        <a14:foregroundMark x1="95000" y1="80675" x2="95000" y2="82209"/>
                        <a14:foregroundMark x1="95000" y1="82822" x2="95000" y2="82822"/>
                        <a14:foregroundMark x1="93519" y1="83742" x2="93519" y2="84663"/>
                        <a14:foregroundMark x1="90556" y1="82209" x2="90556" y2="82209"/>
                        <a14:foregroundMark x1="89815" y1="82515" x2="88704" y2="83129"/>
                        <a14:foregroundMark x1="87037" y1="83129" x2="85370" y2="83742"/>
                        <a14:foregroundMark x1="80741" y1="83742" x2="79444" y2="83742"/>
                        <a14:foregroundMark x1="77407" y1="83742" x2="76667" y2="83742"/>
                        <a14:foregroundMark x1="73889" y1="82822" x2="73889" y2="82822"/>
                        <a14:foregroundMark x1="81481" y1="82822" x2="81481" y2="82822"/>
                        <a14:foregroundMark x1="87593" y1="73006" x2="88519" y2="73620"/>
                      </a14:backgroundRemoval>
                    </a14:imgEffect>
                  </a14:imgLayer>
                </a14:imgProps>
              </a:ext>
            </a:extLst>
          </a:blip>
          <a:stretch>
            <a:fillRect/>
          </a:stretch>
        </p:blipFill>
        <p:spPr>
          <a:xfrm>
            <a:off x="5924602" y="2215675"/>
            <a:ext cx="1210293" cy="846720"/>
          </a:xfrm>
          <a:prstGeom prst="rect">
            <a:avLst/>
          </a:prstGeom>
        </p:spPr>
      </p:pic>
      <p:pic>
        <p:nvPicPr>
          <p:cNvPr id="21" name="Picture 20">
            <a:extLst>
              <a:ext uri="{FF2B5EF4-FFF2-40B4-BE49-F238E27FC236}">
                <a16:creationId xmlns:a16="http://schemas.microsoft.com/office/drawing/2014/main" id="{05B9E593-8C58-2609-45EB-F2B14003C714}"/>
              </a:ext>
            </a:extLst>
          </p:cNvPr>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05305" y="2258035"/>
            <a:ext cx="992394" cy="762000"/>
          </a:xfrm>
          <a:prstGeom prst="rect">
            <a:avLst/>
          </a:prstGeom>
          <a:noFill/>
          <a:ln>
            <a:noFill/>
          </a:ln>
        </p:spPr>
      </p:pic>
      <p:pic>
        <p:nvPicPr>
          <p:cNvPr id="22" name="صورة 53">
            <a:extLst>
              <a:ext uri="{FF2B5EF4-FFF2-40B4-BE49-F238E27FC236}">
                <a16:creationId xmlns:a16="http://schemas.microsoft.com/office/drawing/2014/main" id="{06EF149C-663E-40AC-8E0F-248C10B74214}"/>
              </a:ext>
            </a:extLst>
          </p:cNvPr>
          <p:cNvPicPr>
            <a:picLocks noChangeAspect="1"/>
          </p:cNvPicPr>
          <p:nvPr/>
        </p:nvPicPr>
        <p:blipFill>
          <a:blip r:embed="rId18"/>
          <a:stretch>
            <a:fillRect/>
          </a:stretch>
        </p:blipFill>
        <p:spPr>
          <a:xfrm>
            <a:off x="9085736" y="3264339"/>
            <a:ext cx="685599" cy="739773"/>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24F2240B-5A78-B55B-522B-9C5CC505AC81}"/>
              </a:ext>
            </a:extLst>
          </p:cNvPr>
          <p:cNvPicPr>
            <a:picLocks noChangeAspect="1"/>
          </p:cNvPicPr>
          <p:nvPr/>
        </p:nvPicPr>
        <p:blipFill rotWithShape="1">
          <a:blip r:embed="rId19"/>
          <a:srcRect l="1491"/>
          <a:stretch/>
        </p:blipFill>
        <p:spPr>
          <a:xfrm>
            <a:off x="3965572" y="1391744"/>
            <a:ext cx="1708924" cy="474155"/>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B0813570-3081-561B-1378-53D4C3A4AC8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623073" y="4277394"/>
            <a:ext cx="979725" cy="673355"/>
          </a:xfrm>
          <a:prstGeom prst="rect">
            <a:avLst/>
          </a:prstGeom>
        </p:spPr>
      </p:pic>
      <p:pic>
        <p:nvPicPr>
          <p:cNvPr id="25" name="صورة 39">
            <a:extLst>
              <a:ext uri="{FF2B5EF4-FFF2-40B4-BE49-F238E27FC236}">
                <a16:creationId xmlns:a16="http://schemas.microsoft.com/office/drawing/2014/main" id="{9E790A10-A2B8-E9F6-A1AD-B2B155A94F4F}"/>
              </a:ext>
            </a:extLst>
          </p:cNvPr>
          <p:cNvPicPr>
            <a:picLocks noChangeAspect="1"/>
          </p:cNvPicPr>
          <p:nvPr/>
        </p:nvPicPr>
        <p:blipFill>
          <a:blip r:embed="rId21"/>
          <a:stretch>
            <a:fillRect/>
          </a:stretch>
        </p:blipFill>
        <p:spPr>
          <a:xfrm rot="10800000" flipH="1" flipV="1">
            <a:off x="8861027" y="4296448"/>
            <a:ext cx="1011044" cy="635245"/>
          </a:xfrm>
          <a:prstGeom prst="rect">
            <a:avLst/>
          </a:prstGeom>
        </p:spPr>
      </p:pic>
      <p:pic>
        <p:nvPicPr>
          <p:cNvPr id="26" name="Picture 25" descr="A picture containing text&#10;&#10;Description automatically generated">
            <a:extLst>
              <a:ext uri="{FF2B5EF4-FFF2-40B4-BE49-F238E27FC236}">
                <a16:creationId xmlns:a16="http://schemas.microsoft.com/office/drawing/2014/main" id="{8A88B1B6-0F68-C0F2-4FED-70A7651855B7}"/>
              </a:ext>
            </a:extLst>
          </p:cNvPr>
          <p:cNvPicPr>
            <a:picLocks noChangeAspect="1"/>
          </p:cNvPicPr>
          <p:nvPr/>
        </p:nvPicPr>
        <p:blipFill>
          <a:blip r:embed="rId22"/>
          <a:stretch>
            <a:fillRect/>
          </a:stretch>
        </p:blipFill>
        <p:spPr>
          <a:xfrm>
            <a:off x="1892958" y="4059484"/>
            <a:ext cx="906591" cy="1004463"/>
          </a:xfrm>
          <a:prstGeom prst="rect">
            <a:avLst/>
          </a:prstGeom>
        </p:spPr>
      </p:pic>
      <p:pic>
        <p:nvPicPr>
          <p:cNvPr id="27" name="Graphic 26">
            <a:extLst>
              <a:ext uri="{FF2B5EF4-FFF2-40B4-BE49-F238E27FC236}">
                <a16:creationId xmlns:a16="http://schemas.microsoft.com/office/drawing/2014/main" id="{00F32EBA-242B-E749-F5FF-130A807CF94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940701" y="5343957"/>
            <a:ext cx="1169636" cy="436243"/>
          </a:xfrm>
          <a:prstGeom prst="rect">
            <a:avLst/>
          </a:prstGeom>
        </p:spPr>
      </p:pic>
      <p:pic>
        <p:nvPicPr>
          <p:cNvPr id="28" name="صورة 4">
            <a:extLst>
              <a:ext uri="{FF2B5EF4-FFF2-40B4-BE49-F238E27FC236}">
                <a16:creationId xmlns:a16="http://schemas.microsoft.com/office/drawing/2014/main" id="{315FB45C-9BA9-C688-E20E-6268C24ADB0A}"/>
              </a:ext>
            </a:extLst>
          </p:cNvPr>
          <p:cNvPicPr>
            <a:picLocks noChangeAspect="1"/>
          </p:cNvPicPr>
          <p:nvPr/>
        </p:nvPicPr>
        <p:blipFill>
          <a:blip r:embed="rId25"/>
          <a:stretch>
            <a:fillRect/>
          </a:stretch>
        </p:blipFill>
        <p:spPr>
          <a:xfrm>
            <a:off x="5256393" y="4342394"/>
            <a:ext cx="1525517" cy="543355"/>
          </a:xfrm>
          <a:prstGeom prst="rect">
            <a:avLst/>
          </a:prstGeom>
        </p:spPr>
      </p:pic>
      <p:pic>
        <p:nvPicPr>
          <p:cNvPr id="29" name="Picture 4" descr="Royal Commission for Jubail &amp; Yanbu الهيئة الملكية للجبيل وينبع Careers  (2022) - Bayt.com">
            <a:extLst>
              <a:ext uri="{FF2B5EF4-FFF2-40B4-BE49-F238E27FC236}">
                <a16:creationId xmlns:a16="http://schemas.microsoft.com/office/drawing/2014/main" id="{D96BACBF-AD03-1CB8-F019-2A18376F02B4}"/>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26578" r="27437"/>
          <a:stretch/>
        </p:blipFill>
        <p:spPr bwMode="auto">
          <a:xfrm>
            <a:off x="596225" y="2258603"/>
            <a:ext cx="769730" cy="7608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DC71E58E-EA5A-7A9F-7E52-C017D1C8ADA4}"/>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58273" y="4218775"/>
            <a:ext cx="1652626" cy="7905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اتحاد الغرف السعودية - ويكيبيديا">
            <a:extLst>
              <a:ext uri="{FF2B5EF4-FFF2-40B4-BE49-F238E27FC236}">
                <a16:creationId xmlns:a16="http://schemas.microsoft.com/office/drawing/2014/main" id="{30278235-9F96-30BD-0952-FFD49E0B6DD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28353" y="3395512"/>
            <a:ext cx="1226418" cy="47742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بندر بن فهد المقيّل (@bander_75) / Twitter">
            <a:extLst>
              <a:ext uri="{FF2B5EF4-FFF2-40B4-BE49-F238E27FC236}">
                <a16:creationId xmlns:a16="http://schemas.microsoft.com/office/drawing/2014/main" id="{2824A6B5-54FD-976F-C8DE-AA040A198649}"/>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501028" y="5124948"/>
            <a:ext cx="874260" cy="8742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90767AF5-20FF-6915-E446-1630547CF26E}"/>
              </a:ext>
            </a:extLst>
          </p:cNvPr>
          <p:cNvPicPr>
            <a:picLocks noChangeAspect="1"/>
          </p:cNvPicPr>
          <p:nvPr/>
        </p:nvPicPr>
        <p:blipFill>
          <a:blip r:embed="rId30"/>
          <a:stretch>
            <a:fillRect/>
          </a:stretch>
        </p:blipFill>
        <p:spPr>
          <a:xfrm>
            <a:off x="4045307" y="5130770"/>
            <a:ext cx="621375" cy="862616"/>
          </a:xfrm>
          <a:prstGeom prst="rect">
            <a:avLst/>
          </a:prstGeom>
        </p:spPr>
      </p:pic>
      <p:pic>
        <p:nvPicPr>
          <p:cNvPr id="34" name="Picture 33">
            <a:extLst>
              <a:ext uri="{FF2B5EF4-FFF2-40B4-BE49-F238E27FC236}">
                <a16:creationId xmlns:a16="http://schemas.microsoft.com/office/drawing/2014/main" id="{A55349D9-07B6-2925-74EF-7A72ACB9F4D4}"/>
              </a:ext>
            </a:extLst>
          </p:cNvPr>
          <p:cNvPicPr>
            <a:picLocks noChangeAspect="1"/>
          </p:cNvPicPr>
          <p:nvPr/>
        </p:nvPicPr>
        <p:blipFill>
          <a:blip r:embed="rId31"/>
          <a:stretch>
            <a:fillRect/>
          </a:stretch>
        </p:blipFill>
        <p:spPr>
          <a:xfrm>
            <a:off x="6418883" y="5239543"/>
            <a:ext cx="516732" cy="645071"/>
          </a:xfrm>
          <a:prstGeom prst="rect">
            <a:avLst/>
          </a:prstGeom>
        </p:spPr>
      </p:pic>
      <p:pic>
        <p:nvPicPr>
          <p:cNvPr id="35" name="Picture 34">
            <a:extLst>
              <a:ext uri="{FF2B5EF4-FFF2-40B4-BE49-F238E27FC236}">
                <a16:creationId xmlns:a16="http://schemas.microsoft.com/office/drawing/2014/main" id="{DDD07532-89EC-852E-E232-D7862AFD307C}"/>
              </a:ext>
            </a:extLst>
          </p:cNvPr>
          <p:cNvPicPr>
            <a:picLocks noChangeAspect="1"/>
          </p:cNvPicPr>
          <p:nvPr/>
        </p:nvPicPr>
        <p:blipFill>
          <a:blip r:embed="rId32"/>
          <a:stretch>
            <a:fillRect/>
          </a:stretch>
        </p:blipFill>
        <p:spPr>
          <a:xfrm>
            <a:off x="5232095" y="5200814"/>
            <a:ext cx="621375" cy="722529"/>
          </a:xfrm>
          <a:prstGeom prst="rect">
            <a:avLst/>
          </a:prstGeom>
        </p:spPr>
      </p:pic>
      <p:pic>
        <p:nvPicPr>
          <p:cNvPr id="36" name="Picture 12" descr="هيئة تطوير منطقة المدينة المنورة - ويكيبيديا">
            <a:extLst>
              <a:ext uri="{FF2B5EF4-FFF2-40B4-BE49-F238E27FC236}">
                <a16:creationId xmlns:a16="http://schemas.microsoft.com/office/drawing/2014/main" id="{608C626E-6588-FBEE-90BA-9E00FCD8EBB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38745" y="4191362"/>
            <a:ext cx="1133548" cy="71886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نادي  الروضة">
            <a:extLst>
              <a:ext uri="{FF2B5EF4-FFF2-40B4-BE49-F238E27FC236}">
                <a16:creationId xmlns:a16="http://schemas.microsoft.com/office/drawing/2014/main" id="{671D6B65-F544-1028-2F1B-69A6722DB276}"/>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2662626" y="5153444"/>
            <a:ext cx="817268" cy="8172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8391E0EF-F2AE-D62A-1309-51EE9F4C41D4}"/>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3181711" y="4363980"/>
            <a:ext cx="1554480" cy="43058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وزارة التعليم | مركز خدمات الابتعاث">
            <a:extLst>
              <a:ext uri="{FF2B5EF4-FFF2-40B4-BE49-F238E27FC236}">
                <a16:creationId xmlns:a16="http://schemas.microsoft.com/office/drawing/2014/main" id="{47E007A4-B9E8-5A2B-9414-6B2C9B0D8954}"/>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675750" y="5098825"/>
            <a:ext cx="874367" cy="92650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وزارة الشؤون البلدية والقروية والإسكان- المملكة العربية السعودية">
            <a:extLst>
              <a:ext uri="{FF2B5EF4-FFF2-40B4-BE49-F238E27FC236}">
                <a16:creationId xmlns:a16="http://schemas.microsoft.com/office/drawing/2014/main" id="{FC7077D7-0D8F-60F2-C821-638E8EB1EBE8}"/>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l="16888" r="16034"/>
          <a:stretch/>
        </p:blipFill>
        <p:spPr bwMode="auto">
          <a:xfrm>
            <a:off x="2462303" y="1200406"/>
            <a:ext cx="574744" cy="85683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هيئة تطوير منطقة المدينة المنورة - ويكيبيديا">
            <a:extLst>
              <a:ext uri="{FF2B5EF4-FFF2-40B4-BE49-F238E27FC236}">
                <a16:creationId xmlns:a16="http://schemas.microsoft.com/office/drawing/2014/main" id="{7F841F4D-EC5D-014A-A6AF-58EA0BBCA1ED}"/>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6874507" y="1263061"/>
            <a:ext cx="1152454" cy="731520"/>
          </a:xfrm>
          <a:prstGeom prst="rect">
            <a:avLst/>
          </a:prstGeom>
          <a:noFill/>
          <a:extLst>
            <a:ext uri="{909E8E84-426E-40DD-AFC4-6F175D3DCCD1}">
              <a14:hiddenFill xmlns:a14="http://schemas.microsoft.com/office/drawing/2010/main">
                <a:solidFill>
                  <a:srgbClr val="FFFFFF"/>
                </a:solidFill>
              </a14:hiddenFill>
            </a:ext>
          </a:extLst>
        </p:spPr>
      </p:pic>
      <p:pic>
        <p:nvPicPr>
          <p:cNvPr id="42" name="صورة 55">
            <a:extLst>
              <a:ext uri="{FF2B5EF4-FFF2-40B4-BE49-F238E27FC236}">
                <a16:creationId xmlns:a16="http://schemas.microsoft.com/office/drawing/2014/main" id="{40EEA6EF-6C8F-7A2D-0AE6-F886E77E8CA5}"/>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18923" y="5305710"/>
            <a:ext cx="1378290" cy="512737"/>
          </a:xfrm>
          <a:prstGeom prst="rect">
            <a:avLst/>
          </a:prstGeom>
        </p:spPr>
      </p:pic>
      <p:pic>
        <p:nvPicPr>
          <p:cNvPr id="43" name="صورة 9" descr="صورة تحتوي على نص&#10;&#10;تم إنشاء الوصف تلقائياً">
            <a:extLst>
              <a:ext uri="{FF2B5EF4-FFF2-40B4-BE49-F238E27FC236}">
                <a16:creationId xmlns:a16="http://schemas.microsoft.com/office/drawing/2014/main" id="{23257A1C-46B4-3018-2C76-6CDC495CC30D}"/>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10537" t="25770" r="9268" b="33470"/>
          <a:stretch/>
        </p:blipFill>
        <p:spPr>
          <a:xfrm>
            <a:off x="1586028" y="2322947"/>
            <a:ext cx="1799204" cy="696520"/>
          </a:xfrm>
          <a:prstGeom prst="rect">
            <a:avLst/>
          </a:prstGeom>
        </p:spPr>
      </p:pic>
      <p:pic>
        <p:nvPicPr>
          <p:cNvPr id="44" name="Picture 43">
            <a:extLst>
              <a:ext uri="{FF2B5EF4-FFF2-40B4-BE49-F238E27FC236}">
                <a16:creationId xmlns:a16="http://schemas.microsoft.com/office/drawing/2014/main" id="{FB722395-21C4-7A49-E63D-0D4293B9FCAA}"/>
              </a:ext>
            </a:extLst>
          </p:cNvPr>
          <p:cNvPicPr>
            <a:picLocks noChangeAspect="1"/>
          </p:cNvPicPr>
          <p:nvPr/>
        </p:nvPicPr>
        <p:blipFill>
          <a:blip r:embed="rId41"/>
          <a:stretch>
            <a:fillRect/>
          </a:stretch>
        </p:blipFill>
        <p:spPr>
          <a:xfrm>
            <a:off x="8143696" y="1392250"/>
            <a:ext cx="1655996" cy="473142"/>
          </a:xfrm>
          <a:prstGeom prst="rect">
            <a:avLst/>
          </a:prstGeom>
        </p:spPr>
      </p:pic>
      <p:pic>
        <p:nvPicPr>
          <p:cNvPr id="45" name="Picture 44">
            <a:extLst>
              <a:ext uri="{FF2B5EF4-FFF2-40B4-BE49-F238E27FC236}">
                <a16:creationId xmlns:a16="http://schemas.microsoft.com/office/drawing/2014/main" id="{FBE0EFAB-3CE2-1812-E45B-5B0425D4F562}"/>
              </a:ext>
            </a:extLst>
          </p:cNvPr>
          <p:cNvPicPr>
            <a:picLocks noChangeAspect="1"/>
          </p:cNvPicPr>
          <p:nvPr/>
        </p:nvPicPr>
        <p:blipFill>
          <a:blip r:embed="rId42">
            <a:clrChange>
              <a:clrFrom>
                <a:srgbClr val="F8F8F8"/>
              </a:clrFrom>
              <a:clrTo>
                <a:srgbClr val="F8F8F8">
                  <a:alpha val="0"/>
                </a:srgbClr>
              </a:clrTo>
            </a:clrChange>
          </a:blip>
          <a:stretch>
            <a:fillRect/>
          </a:stretch>
        </p:blipFill>
        <p:spPr>
          <a:xfrm>
            <a:off x="9995387" y="2275062"/>
            <a:ext cx="1697896" cy="588700"/>
          </a:xfrm>
          <a:prstGeom prst="rect">
            <a:avLst/>
          </a:prstGeom>
        </p:spPr>
      </p:pic>
      <p:pic>
        <p:nvPicPr>
          <p:cNvPr id="46" name="Picture 45">
            <a:extLst>
              <a:ext uri="{FF2B5EF4-FFF2-40B4-BE49-F238E27FC236}">
                <a16:creationId xmlns:a16="http://schemas.microsoft.com/office/drawing/2014/main" id="{08271075-4351-618F-5E3B-F20A6BD58D5A}"/>
              </a:ext>
            </a:extLst>
          </p:cNvPr>
          <p:cNvPicPr>
            <a:picLocks noChangeAspect="1"/>
          </p:cNvPicPr>
          <p:nvPr/>
        </p:nvPicPr>
        <p:blipFill>
          <a:blip r:embed="rId43"/>
          <a:stretch>
            <a:fillRect/>
          </a:stretch>
        </p:blipFill>
        <p:spPr>
          <a:xfrm>
            <a:off x="5711943" y="3407578"/>
            <a:ext cx="1885445" cy="483146"/>
          </a:xfrm>
          <a:prstGeom prst="rect">
            <a:avLst/>
          </a:prstGeom>
        </p:spPr>
      </p:pic>
      <p:pic>
        <p:nvPicPr>
          <p:cNvPr id="47" name="Picture 2" descr="UNOOSA يعتمد الهيئة السعودية للفضاء ممثلا رسميا للمملكة ...">
            <a:extLst>
              <a:ext uri="{FF2B5EF4-FFF2-40B4-BE49-F238E27FC236}">
                <a16:creationId xmlns:a16="http://schemas.microsoft.com/office/drawing/2014/main" id="{48C4ECD4-45FE-161B-FF20-68C69C5CFB72}"/>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934233" y="3366265"/>
            <a:ext cx="1775535" cy="54864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0BB90DF-1987-84E2-BCEA-439CFC33201F}"/>
              </a:ext>
            </a:extLst>
          </p:cNvPr>
          <p:cNvPicPr>
            <a:picLocks noChangeAspect="1"/>
          </p:cNvPicPr>
          <p:nvPr/>
        </p:nvPicPr>
        <p:blipFill>
          <a:blip r:embed="rId45"/>
          <a:stretch>
            <a:fillRect/>
          </a:stretch>
        </p:blipFill>
        <p:spPr>
          <a:xfrm>
            <a:off x="10967568" y="3225545"/>
            <a:ext cx="725715" cy="705649"/>
          </a:xfrm>
          <a:prstGeom prst="rect">
            <a:avLst/>
          </a:prstGeom>
        </p:spPr>
      </p:pic>
    </p:spTree>
    <p:extLst>
      <p:ext uri="{BB962C8B-B14F-4D97-AF65-F5344CB8AC3E}">
        <p14:creationId xmlns:p14="http://schemas.microsoft.com/office/powerpoint/2010/main" val="28330940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ea typeface="Calibri"/>
              <a:cs typeface="DIN Next LT Arabic Light" panose="020B0303020203050203" pitchFamily="34" charset="-78"/>
              <a:sym typeface="Helvetica"/>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Executive Summary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kumimoji="0" lang="ar-SA" sz="2000" b="0" i="0" u="none" strike="noStrike" kern="1200" cap="none" spc="0" normalizeH="0" baseline="0" noProof="0">
                <a:ln>
                  <a:noFill/>
                </a:ln>
                <a:solidFill>
                  <a:srgbClr val="FFFFFF">
                    <a:lumMod val="85000"/>
                  </a:srgbClr>
                </a:solidFill>
                <a:effectLst/>
                <a:uLnTx/>
                <a:uFillTx/>
                <a:latin typeface="Sakkal Majalla" panose="02000000000000000000" pitchFamily="2" charset="-78"/>
                <a:ea typeface="Calibri"/>
                <a:cs typeface="Sakkal Majalla" panose="02000000000000000000" pitchFamily="2" charset="-78"/>
                <a:sym typeface="Segoe UI Semilight"/>
              </a:rPr>
              <a:t>Scope of Work of the Project</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Methodology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implementation timeline</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Organizational Structure and Team</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Project assumptions</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About Digital Future Company</a:t>
            </a: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rPr>
              <a:t>Our clients</a:t>
            </a:r>
            <a:endParaRPr lang="en-US" sz="2000" kern="1200">
              <a:solidFill>
                <a:srgbClr val="FFFFFF">
                  <a:lumMod val="85000"/>
                </a:srgbClr>
              </a:solidFill>
              <a:latin typeface="Sakkal Majalla" panose="02000000000000000000" pitchFamily="2" charset="-78"/>
              <a:ea typeface="Calibri"/>
              <a:cs typeface="Sakkal Majalla" panose="02000000000000000000" pitchFamily="2" charset="-78"/>
              <a:sym typeface="Segoe UI Semilight"/>
            </a:endParaRPr>
          </a:p>
          <a:p>
            <a:pPr marL="0" marR="0" lvl="0" indent="0" algn="l" defTabSz="914400" rtl="1" eaLnBrk="1" fontAlgn="auto" latinLnBrk="0" hangingPunct="1">
              <a:lnSpc>
                <a:spcPct val="150000"/>
              </a:lnSpc>
              <a:spcBef>
                <a:spcPts val="0"/>
              </a:spcBef>
              <a:spcAft>
                <a:spcPts val="0"/>
              </a:spcAft>
              <a:buClrTx/>
              <a:buSzPct val="120000"/>
              <a:buFontTx/>
              <a:buNone/>
              <a:tabLst/>
              <a:defRPr/>
            </a:pPr>
            <a:r>
              <a:rPr lang="ar-SA" sz="2000" kern="1200">
                <a:solidFill>
                  <a:srgbClr val="181938"/>
                </a:solidFill>
                <a:latin typeface="Sakkal Majalla" panose="02000000000000000000" pitchFamily="2" charset="-78"/>
                <a:ea typeface="Calibri"/>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476290"/>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23089"/>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841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35142"/>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294968"/>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754706"/>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5223120"/>
            <a:ext cx="227406" cy="246004"/>
          </a:xfrm>
          <a:prstGeom prst="rect">
            <a:avLst/>
          </a:prstGeom>
        </p:spPr>
      </p:pic>
    </p:spTree>
    <p:extLst>
      <p:ext uri="{BB962C8B-B14F-4D97-AF65-F5344CB8AC3E}">
        <p14:creationId xmlns:p14="http://schemas.microsoft.com/office/powerpoint/2010/main" val="174655837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Selected Projects for the Digital Future*</a:t>
            </a:r>
            <a:endPar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grpSp>
        <p:nvGrpSpPr>
          <p:cNvPr id="89" name="Group 88">
            <a:extLst>
              <a:ext uri="{FF2B5EF4-FFF2-40B4-BE49-F238E27FC236}">
                <a16:creationId xmlns:a16="http://schemas.microsoft.com/office/drawing/2014/main" id="{D519BA03-1BD8-C9F0-EBBA-B1D44F7D37F3}"/>
              </a:ext>
            </a:extLst>
          </p:cNvPr>
          <p:cNvGrpSpPr/>
          <p:nvPr/>
        </p:nvGrpSpPr>
        <p:grpSpPr>
          <a:xfrm>
            <a:off x="1231902" y="1130300"/>
            <a:ext cx="9766298" cy="4768851"/>
            <a:chOff x="1231902" y="1130301"/>
            <a:chExt cx="9766298" cy="4152902"/>
          </a:xfrm>
        </p:grpSpPr>
        <p:pic>
          <p:nvPicPr>
            <p:cNvPr id="76" name="Picture 4">
              <a:extLst>
                <a:ext uri="{FF2B5EF4-FFF2-40B4-BE49-F238E27FC236}">
                  <a16:creationId xmlns:a16="http://schemas.microsoft.com/office/drawing/2014/main" id="{DDB408E1-F79C-A34D-2933-8BBF9C3E8BD3}"/>
                </a:ext>
              </a:extLst>
            </p:cNvPr>
            <p:cNvPicPr>
              <a:picLocks noChangeAspect="1"/>
            </p:cNvPicPr>
            <p:nvPr/>
          </p:nvPicPr>
          <p:blipFill>
            <a:blip r:embed="rId2"/>
            <a:stretch>
              <a:fillRect/>
            </a:stretch>
          </p:blipFill>
          <p:spPr>
            <a:xfrm>
              <a:off x="5730622" y="1130301"/>
              <a:ext cx="715449" cy="653070"/>
            </a:xfrm>
            <a:prstGeom prst="rect">
              <a:avLst/>
            </a:prstGeom>
          </p:spPr>
        </p:pic>
        <p:sp>
          <p:nvSpPr>
            <p:cNvPr id="3" name="TextBox 2">
              <a:extLst>
                <a:ext uri="{FF2B5EF4-FFF2-40B4-BE49-F238E27FC236}">
                  <a16:creationId xmlns:a16="http://schemas.microsoft.com/office/drawing/2014/main" id="{877A3544-0B27-2AEA-72C1-7D9EFF32B661}"/>
                </a:ext>
              </a:extLst>
            </p:cNvPr>
            <p:cNvSpPr txBox="1"/>
            <p:nvPr/>
          </p:nvSpPr>
          <p:spPr>
            <a:xfrm>
              <a:off x="9777305" y="1749526"/>
              <a:ext cx="1220895" cy="1290738"/>
            </a:xfrm>
            <a:prstGeom prst="rect">
              <a:avLst/>
            </a:prstGeom>
            <a:noFill/>
            <a:ln w="12700">
              <a:solidFill>
                <a:schemeClr val="accent6">
                  <a:lumMod val="75000"/>
                </a:schemeClr>
              </a:solidFill>
              <a:prstDash val="sysDash"/>
            </a:ln>
          </p:spPr>
          <p:txBody>
            <a:bodyPr wrap="square" anchor="t">
              <a:noAutofit/>
            </a:bodyPr>
            <a:lstStyle/>
            <a:p>
              <a:pPr marL="0" marR="0" lvl="0" indent="0" defTabSz="1371600"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Development of the internal and external portal for the Eastern Health Cluster.</a:t>
              </a:r>
            </a:p>
          </p:txBody>
        </p:sp>
        <p:sp>
          <p:nvSpPr>
            <p:cNvPr id="4" name="TextBox 3">
              <a:extLst>
                <a:ext uri="{FF2B5EF4-FFF2-40B4-BE49-F238E27FC236}">
                  <a16:creationId xmlns:a16="http://schemas.microsoft.com/office/drawing/2014/main" id="{97D44B69-4E4C-4314-7F9C-5ADF90266328}"/>
                </a:ext>
              </a:extLst>
            </p:cNvPr>
            <p:cNvSpPr txBox="1"/>
            <p:nvPr/>
          </p:nvSpPr>
          <p:spPr>
            <a:xfrm>
              <a:off x="8353070" y="1746469"/>
              <a:ext cx="1220895" cy="1290738"/>
            </a:xfrm>
            <a:prstGeom prst="rect">
              <a:avLst/>
            </a:prstGeom>
            <a:noFill/>
            <a:ln w="12700">
              <a:solidFill>
                <a:schemeClr val="accent6">
                  <a:lumMod val="75000"/>
                </a:schemeClr>
              </a:solidFill>
              <a:prstDash val="sysDash"/>
            </a:ln>
          </p:spPr>
          <p:txBody>
            <a:bodyPr wrap="square" anchor="t">
              <a:noAutofit/>
            </a:bodyPr>
            <a:lstStyle/>
            <a:p>
              <a:pPr marL="0" marR="0" lvl="0" indent="0" defTabSz="1371600" eaLnBrk="1" fontAlgn="auto" latinLnBrk="0" hangingPunct="0">
                <a:lnSpc>
                  <a:spcPct val="12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Geospatial solutions programs</a:t>
              </a:r>
            </a:p>
          </p:txBody>
        </p:sp>
        <p:sp>
          <p:nvSpPr>
            <p:cNvPr id="5" name="Rectangle: Rounded Corners 4">
              <a:extLst>
                <a:ext uri="{FF2B5EF4-FFF2-40B4-BE49-F238E27FC236}">
                  <a16:creationId xmlns:a16="http://schemas.microsoft.com/office/drawing/2014/main" id="{7CFEEA6B-B9C5-6045-1C34-7A8791775595}"/>
                </a:ext>
              </a:extLst>
            </p:cNvPr>
            <p:cNvSpPr/>
            <p:nvPr/>
          </p:nvSpPr>
          <p:spPr>
            <a:xfrm>
              <a:off x="5504603" y="1747488"/>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defTabSz="1371600" eaLnBrk="1" fontAlgn="auto" latinLnBrk="0" hangingPunct="0">
                <a:lnSpc>
                  <a:spcPct val="12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Data preparation, design, structuring, and governance.</a:t>
              </a:r>
            </a:p>
          </p:txBody>
        </p:sp>
        <p:sp>
          <p:nvSpPr>
            <p:cNvPr id="6" name="Rectangle: Rounded Corners 2">
              <a:extLst>
                <a:ext uri="{FF2B5EF4-FFF2-40B4-BE49-F238E27FC236}">
                  <a16:creationId xmlns:a16="http://schemas.microsoft.com/office/drawing/2014/main" id="{049902DA-9D23-6A92-4A42-CFB50B5237B1}"/>
                </a:ext>
              </a:extLst>
            </p:cNvPr>
            <p:cNvSpPr/>
            <p:nvPr/>
          </p:nvSpPr>
          <p:spPr>
            <a:xfrm>
              <a:off x="6928837" y="1748507"/>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defTabSz="1371600"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Comprehensive Application for the Technology Project Management Office</a:t>
              </a:r>
              <a:endParaRPr kumimoji="0" lang="ar-SA" altLang="ko-KR" sz="1200" b="1" i="0" u="none" strike="noStrike" kern="0" cap="none" spc="0" normalizeH="0" baseline="0" noProof="0">
                <a:ln>
                  <a:noFill/>
                </a:ln>
                <a:solidFill>
                  <a:prstClr val="black"/>
                </a:solidFill>
                <a:effectLst/>
                <a:uLnTx/>
                <a:uFillTx/>
                <a:latin typeface="Sakkal Majalla" panose="02000000000000000000" pitchFamily="2" charset="-78"/>
                <a:ea typeface="맑은 고딕" panose="020B0503020000020004" pitchFamily="34" charset="-127"/>
                <a:cs typeface="Sakkal Majalla" panose="02000000000000000000" pitchFamily="2" charset="-78"/>
                <a:sym typeface="Helvetica"/>
              </a:endParaRPr>
            </a:p>
          </p:txBody>
        </p:sp>
        <p:sp>
          <p:nvSpPr>
            <p:cNvPr id="7" name="Rectangle 6">
              <a:extLst>
                <a:ext uri="{FF2B5EF4-FFF2-40B4-BE49-F238E27FC236}">
                  <a16:creationId xmlns:a16="http://schemas.microsoft.com/office/drawing/2014/main" id="{7DD47A36-0002-E6FB-09FC-79F2777751B1}"/>
                </a:ext>
              </a:extLst>
            </p:cNvPr>
            <p:cNvSpPr/>
            <p:nvPr/>
          </p:nvSpPr>
          <p:spPr>
            <a:xfrm>
              <a:off x="4080370" y="1743416"/>
              <a:ext cx="1220895" cy="1322479"/>
            </a:xfrm>
            <a:prstGeom prst="rect">
              <a:avLst/>
            </a:prstGeom>
            <a:ln w="12700">
              <a:solidFill>
                <a:schemeClr val="accent6">
                  <a:lumMod val="75000"/>
                </a:schemeClr>
              </a:solidFill>
              <a:prstDash val="sysDash"/>
            </a:ln>
          </p:spPr>
          <p:txBody>
            <a:bodyPr wrap="square">
              <a:noAutofit/>
            </a:bodyPr>
            <a:lstStyle/>
            <a:p>
              <a:pPr marL="0" marR="0" lvl="0" indent="0" defTabSz="1371600"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Providing consultancy services and support for digital capabilities management</a:t>
              </a:r>
            </a:p>
            <a:p>
              <a:pPr marL="0" marR="0" lvl="0" indent="0" defTabSz="1371600" eaLnBrk="1" fontAlgn="auto" latinLnBrk="0" hangingPunct="0">
                <a:lnSpc>
                  <a:spcPct val="100000"/>
                </a:lnSpc>
                <a:spcBef>
                  <a:spcPts val="0"/>
                </a:spcBef>
                <a:spcAft>
                  <a:spcPts val="0"/>
                </a:spcAft>
                <a:buClrTx/>
                <a:buSzTx/>
                <a:buFontTx/>
                <a:buNone/>
                <a:tabLst/>
                <a:defRPr/>
              </a:pPr>
              <a:endPar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8" name="Rectangle 7">
              <a:extLst>
                <a:ext uri="{FF2B5EF4-FFF2-40B4-BE49-F238E27FC236}">
                  <a16:creationId xmlns:a16="http://schemas.microsoft.com/office/drawing/2014/main" id="{FE5958B4-E9E9-4436-7778-C83D6E3C41A1}"/>
                </a:ext>
              </a:extLst>
            </p:cNvPr>
            <p:cNvSpPr/>
            <p:nvPr/>
          </p:nvSpPr>
          <p:spPr>
            <a:xfrm>
              <a:off x="2656135" y="1744433"/>
              <a:ext cx="1220895" cy="1310996"/>
            </a:xfrm>
            <a:prstGeom prst="rect">
              <a:avLst/>
            </a:prstGeom>
            <a:ln w="12700">
              <a:solidFill>
                <a:schemeClr val="accent6">
                  <a:lumMod val="75000"/>
                </a:schemeClr>
              </a:solidFill>
              <a:prstDash val="sysDash"/>
            </a:ln>
          </p:spPr>
          <p:txBody>
            <a:bodyPr wrap="square">
              <a:noAutofit/>
            </a:bodyPr>
            <a:lstStyle/>
            <a:p>
              <a:pPr marL="0" marR="0" lvl="0" indent="0" defTabSz="1371600"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Operation and maintenance of the spatial portal and spatial dashboards and indicators.</a:t>
              </a:r>
            </a:p>
          </p:txBody>
        </p:sp>
        <p:pic>
          <p:nvPicPr>
            <p:cNvPr id="62" name="Picture 61" descr="Logo, company name&#10;&#10;Description automatically generated">
              <a:extLst>
                <a:ext uri="{FF2B5EF4-FFF2-40B4-BE49-F238E27FC236}">
                  <a16:creationId xmlns:a16="http://schemas.microsoft.com/office/drawing/2014/main" id="{574879F5-D768-68A4-D43B-593E4446B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3661" y="1243490"/>
              <a:ext cx="837366" cy="538951"/>
            </a:xfrm>
            <a:prstGeom prst="rect">
              <a:avLst/>
            </a:prstGeom>
          </p:spPr>
        </p:pic>
        <p:grpSp>
          <p:nvGrpSpPr>
            <p:cNvPr id="88" name="Group 87">
              <a:extLst>
                <a:ext uri="{FF2B5EF4-FFF2-40B4-BE49-F238E27FC236}">
                  <a16:creationId xmlns:a16="http://schemas.microsoft.com/office/drawing/2014/main" id="{6A3B8972-6EF8-4627-AA8B-56C3891CAF56}"/>
                </a:ext>
              </a:extLst>
            </p:cNvPr>
            <p:cNvGrpSpPr/>
            <p:nvPr/>
          </p:nvGrpSpPr>
          <p:grpSpPr>
            <a:xfrm>
              <a:off x="1231902" y="3680146"/>
              <a:ext cx="9766298" cy="1603057"/>
              <a:chOff x="1231902" y="3680144"/>
              <a:chExt cx="9766298" cy="2230191"/>
            </a:xfrm>
          </p:grpSpPr>
          <p:sp>
            <p:nvSpPr>
              <p:cNvPr id="9" name="Rectangle 8">
                <a:extLst>
                  <a:ext uri="{FF2B5EF4-FFF2-40B4-BE49-F238E27FC236}">
                    <a16:creationId xmlns:a16="http://schemas.microsoft.com/office/drawing/2014/main" id="{5C94FD8C-7D47-A963-C95F-01C173ED6B70}"/>
                  </a:ext>
                </a:extLst>
              </p:cNvPr>
              <p:cNvSpPr/>
              <p:nvPr/>
            </p:nvSpPr>
            <p:spPr>
              <a:xfrm>
                <a:off x="4080370" y="3681130"/>
                <a:ext cx="1220895" cy="2195459"/>
              </a:xfrm>
              <a:prstGeom prst="rect">
                <a:avLst/>
              </a:prstGeom>
              <a:ln w="12700">
                <a:solidFill>
                  <a:schemeClr val="accent6">
                    <a:lumMod val="75000"/>
                  </a:schemeClr>
                </a:solidFill>
                <a:prstDash val="sysDash"/>
              </a:ln>
            </p:spPr>
            <p:txBody>
              <a:bodyPr wrap="square">
                <a:noAutofit/>
              </a:bodyPr>
              <a:lstStyle/>
              <a:p>
                <a:pPr marL="0" marR="0" lvl="0" indent="0" defTabSz="1371600"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Provision of consultancy services for the development of the Water Regulator's business.</a:t>
                </a:r>
              </a:p>
              <a:p>
                <a:pPr marL="0" marR="0" lvl="0" indent="0" defTabSz="1371600" eaLnBrk="1" fontAlgn="auto" latinLnBrk="0" hangingPunct="0">
                  <a:lnSpc>
                    <a:spcPct val="100000"/>
                  </a:lnSpc>
                  <a:spcBef>
                    <a:spcPts val="0"/>
                  </a:spcBef>
                  <a:spcAft>
                    <a:spcPts val="0"/>
                  </a:spcAft>
                  <a:buClrTx/>
                  <a:buSzTx/>
                  <a:buFontTx/>
                  <a:buNone/>
                  <a:tabLst/>
                  <a:defRPr/>
                </a:pPr>
                <a:endPar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11" name="Rectangle 10">
                <a:extLst>
                  <a:ext uri="{FF2B5EF4-FFF2-40B4-BE49-F238E27FC236}">
                    <a16:creationId xmlns:a16="http://schemas.microsoft.com/office/drawing/2014/main" id="{489E2CB6-BE0E-B7D0-EE52-BD6AE8823163}"/>
                  </a:ext>
                </a:extLst>
              </p:cNvPr>
              <p:cNvSpPr/>
              <p:nvPr/>
            </p:nvSpPr>
            <p:spPr>
              <a:xfrm>
                <a:off x="2656135" y="3682115"/>
                <a:ext cx="1220895" cy="2192274"/>
              </a:xfrm>
              <a:prstGeom prst="rect">
                <a:avLst/>
              </a:prstGeom>
              <a:ln w="12700">
                <a:solidFill>
                  <a:schemeClr val="accent6">
                    <a:lumMod val="75000"/>
                  </a:schemeClr>
                </a:solidFill>
                <a:prstDash val="sysDash"/>
              </a:ln>
            </p:spPr>
            <p:txBody>
              <a:bodyPr wrap="square">
                <a:noAutofit/>
              </a:bodyPr>
              <a:lstStyle/>
              <a:p>
                <a:pPr marL="0" marR="0" lvl="0" indent="0" defTabSz="1371600"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Providing consulting services and providing technical support services.</a:t>
                </a:r>
              </a:p>
            </p:txBody>
          </p:sp>
          <p:sp>
            <p:nvSpPr>
              <p:cNvPr id="17" name="Rectangle 16">
                <a:extLst>
                  <a:ext uri="{FF2B5EF4-FFF2-40B4-BE49-F238E27FC236}">
                    <a16:creationId xmlns:a16="http://schemas.microsoft.com/office/drawing/2014/main" id="{F0DB8C0B-AE32-FBB5-BFE8-791B8D7254E9}"/>
                  </a:ext>
                </a:extLst>
              </p:cNvPr>
              <p:cNvSpPr/>
              <p:nvPr/>
            </p:nvSpPr>
            <p:spPr>
              <a:xfrm>
                <a:off x="1231902" y="3683101"/>
                <a:ext cx="1220895" cy="2195459"/>
              </a:xfrm>
              <a:prstGeom prst="rect">
                <a:avLst/>
              </a:prstGeom>
              <a:ln w="12700">
                <a:solidFill>
                  <a:schemeClr val="accent6">
                    <a:lumMod val="75000"/>
                  </a:schemeClr>
                </a:solidFill>
                <a:prstDash val="sysDash"/>
              </a:ln>
            </p:spPr>
            <p:txBody>
              <a:bodyPr wrap="square">
                <a:noAutofit/>
              </a:bodyPr>
              <a:lstStyle/>
              <a:p>
                <a:pPr marL="0" marR="0" lvl="0" indent="0" defTabSz="1371600"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Technology governance, structuring, and implementing the technology strategy for the Ministry of Interior.</a:t>
                </a:r>
              </a:p>
            </p:txBody>
          </p:sp>
          <p:sp>
            <p:nvSpPr>
              <p:cNvPr id="64" name="Rectangle: Rounded Corners 63">
                <a:extLst>
                  <a:ext uri="{FF2B5EF4-FFF2-40B4-BE49-F238E27FC236}">
                    <a16:creationId xmlns:a16="http://schemas.microsoft.com/office/drawing/2014/main" id="{80EBE975-7773-902D-D0CA-06F8B96B4205}"/>
                  </a:ext>
                </a:extLst>
              </p:cNvPr>
              <p:cNvSpPr/>
              <p:nvPr/>
            </p:nvSpPr>
            <p:spPr>
              <a:xfrm>
                <a:off x="5504603" y="3684083"/>
                <a:ext cx="1220895" cy="2192274"/>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defTabSz="1371600"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Providing consultancy services and technical support to develop a unified vision for the Ministry of Environment, Water, and Agriculture.</a:t>
                </a:r>
              </a:p>
            </p:txBody>
          </p:sp>
          <p:sp>
            <p:nvSpPr>
              <p:cNvPr id="67" name="Rectangle: Rounded Corners 66">
                <a:extLst>
                  <a:ext uri="{FF2B5EF4-FFF2-40B4-BE49-F238E27FC236}">
                    <a16:creationId xmlns:a16="http://schemas.microsoft.com/office/drawing/2014/main" id="{A0F315F2-B715-ED2A-4D93-9C8F42CA97B7}"/>
                  </a:ext>
                </a:extLst>
              </p:cNvPr>
              <p:cNvSpPr/>
              <p:nvPr/>
            </p:nvSpPr>
            <p:spPr>
              <a:xfrm>
                <a:off x="6928837" y="3685069"/>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defTabSz="1371600"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Developing criteria for incorporating promising and leading national companies.</a:t>
                </a:r>
              </a:p>
            </p:txBody>
          </p:sp>
          <p:sp>
            <p:nvSpPr>
              <p:cNvPr id="69" name="Rectangle: Rounded Corners 68">
                <a:extLst>
                  <a:ext uri="{FF2B5EF4-FFF2-40B4-BE49-F238E27FC236}">
                    <a16:creationId xmlns:a16="http://schemas.microsoft.com/office/drawing/2014/main" id="{BB77B13C-5073-985A-BF8C-0C677B819793}"/>
                  </a:ext>
                </a:extLst>
              </p:cNvPr>
              <p:cNvSpPr/>
              <p:nvPr/>
            </p:nvSpPr>
            <p:spPr>
              <a:xfrm>
                <a:off x="8353070" y="3686054"/>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marL="0" marR="0" lvl="0" indent="0" defTabSz="1371600" eaLnBrk="1" fontAlgn="auto" latinLnBrk="0" hangingPunct="0">
                  <a:lnSpc>
                    <a:spcPct val="100000"/>
                  </a:lnSpc>
                  <a:spcBef>
                    <a:spcPts val="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n-ea"/>
                    <a:cs typeface="Sakkal Majalla" panose="02000000000000000000" pitchFamily="2" charset="-78"/>
                    <a:sym typeface="Helvetica"/>
                  </a:rPr>
                  <a:t>Development of services for procedures at the Ministry of Interior's Agency for Military Affairs, Phase One</a:t>
                </a:r>
              </a:p>
            </p:txBody>
          </p:sp>
          <p:sp>
            <p:nvSpPr>
              <p:cNvPr id="71" name="TextBox 70">
                <a:extLst>
                  <a:ext uri="{FF2B5EF4-FFF2-40B4-BE49-F238E27FC236}">
                    <a16:creationId xmlns:a16="http://schemas.microsoft.com/office/drawing/2014/main" id="{025A4BDA-103F-5811-AA3C-FD0D2B584295}"/>
                  </a:ext>
                </a:extLst>
              </p:cNvPr>
              <p:cNvSpPr txBox="1"/>
              <p:nvPr/>
            </p:nvSpPr>
            <p:spPr>
              <a:xfrm>
                <a:off x="9777305" y="3680144"/>
                <a:ext cx="1220895" cy="2224281"/>
              </a:xfrm>
              <a:prstGeom prst="rect">
                <a:avLst/>
              </a:prstGeom>
              <a:noFill/>
              <a:ln>
                <a:solidFill>
                  <a:schemeClr val="accent6">
                    <a:lumMod val="75000"/>
                  </a:schemeClr>
                </a:solidFill>
                <a:prstDash val="sysDash"/>
              </a:ln>
            </p:spPr>
            <p:txBody>
              <a:bodyPr wrap="square" anchor="t">
                <a:noAutofit/>
              </a:bodyPr>
              <a:lstStyle/>
              <a:p>
                <a:pPr marL="0" marR="0" lvl="0" indent="0" defTabSz="1371600" eaLnBrk="1" fontAlgn="auto" latinLnBrk="0" hangingPunct="0">
                  <a:lnSpc>
                    <a:spcPct val="100000"/>
                  </a:lnSpc>
                  <a:spcBef>
                    <a:spcPct val="20000"/>
                  </a:spcBef>
                  <a:spcAft>
                    <a:spcPts val="0"/>
                  </a:spcAft>
                  <a:buClr>
                    <a:srgbClr val="27CED7"/>
                  </a:buClr>
                  <a:buSzPct val="150000"/>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Development of electronic services for project management and providing technical and strategic support for the ministry.</a:t>
                </a:r>
              </a:p>
            </p:txBody>
          </p:sp>
        </p:grpSp>
        <p:sp>
          <p:nvSpPr>
            <p:cNvPr id="72" name="TextBox 71">
              <a:extLst>
                <a:ext uri="{FF2B5EF4-FFF2-40B4-BE49-F238E27FC236}">
                  <a16:creationId xmlns:a16="http://schemas.microsoft.com/office/drawing/2014/main" id="{A14526DD-2E73-2AE9-2307-911CE4EE7230}"/>
                </a:ext>
              </a:extLst>
            </p:cNvPr>
            <p:cNvSpPr txBox="1"/>
            <p:nvPr/>
          </p:nvSpPr>
          <p:spPr>
            <a:xfrm>
              <a:off x="1231902" y="1745453"/>
              <a:ext cx="1220895" cy="1308992"/>
            </a:xfrm>
            <a:prstGeom prst="rect">
              <a:avLst/>
            </a:prstGeom>
            <a:noFill/>
            <a:ln w="12700">
              <a:solidFill>
                <a:schemeClr val="accent6">
                  <a:lumMod val="75000"/>
                </a:schemeClr>
              </a:solidFill>
              <a:prstDash val="sysDash"/>
            </a:ln>
          </p:spPr>
          <p:txBody>
            <a:bodyPr wrap="square" rtlCol="0">
              <a:noAutofit/>
            </a:bodyPr>
            <a:lstStyle/>
            <a:p>
              <a:pPr marL="0" marR="0" lvl="0" indent="0" defTabSz="1371587"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17636F"/>
                  </a:solidFill>
                  <a:effectLst/>
                  <a:uLnTx/>
                  <a:uFillTx/>
                  <a:latin typeface="Sakkal Majalla" panose="02000000000000000000" pitchFamily="2" charset="-78"/>
                  <a:ea typeface="+mj-ea"/>
                  <a:cs typeface="Sakkal Majalla" panose="02000000000000000000" pitchFamily="2" charset="-78"/>
                  <a:sym typeface="Helvetica"/>
                </a:rPr>
                <a:t>The second phase of the digital transformation project at the Ministry of Industry</a:t>
              </a:r>
            </a:p>
          </p:txBody>
        </p:sp>
        <p:pic>
          <p:nvPicPr>
            <p:cNvPr id="73" name="Picture 72">
              <a:extLst>
                <a:ext uri="{FF2B5EF4-FFF2-40B4-BE49-F238E27FC236}">
                  <a16:creationId xmlns:a16="http://schemas.microsoft.com/office/drawing/2014/main" id="{0A6D4715-69E1-50F3-CA7B-D3E52290A864}"/>
                </a:ext>
              </a:extLst>
            </p:cNvPr>
            <p:cNvPicPr>
              <a:picLocks noChangeAspect="1"/>
            </p:cNvPicPr>
            <p:nvPr/>
          </p:nvPicPr>
          <p:blipFill>
            <a:blip r:embed="rId4"/>
            <a:stretch>
              <a:fillRect/>
            </a:stretch>
          </p:blipFill>
          <p:spPr>
            <a:xfrm>
              <a:off x="1289262" y="1307683"/>
              <a:ext cx="1192486" cy="377470"/>
            </a:xfrm>
            <a:prstGeom prst="rect">
              <a:avLst/>
            </a:prstGeom>
          </p:spPr>
        </p:pic>
        <p:pic>
          <p:nvPicPr>
            <p:cNvPr id="74" name="Picture 4">
              <a:extLst>
                <a:ext uri="{FF2B5EF4-FFF2-40B4-BE49-F238E27FC236}">
                  <a16:creationId xmlns:a16="http://schemas.microsoft.com/office/drawing/2014/main" id="{32E18886-A7DD-996F-23C9-250611BE1991}"/>
                </a:ext>
              </a:extLst>
            </p:cNvPr>
            <p:cNvPicPr>
              <a:picLocks noChangeAspect="1"/>
            </p:cNvPicPr>
            <p:nvPr/>
          </p:nvPicPr>
          <p:blipFill>
            <a:blip r:embed="rId5"/>
            <a:stretch>
              <a:fillRect/>
            </a:stretch>
          </p:blipFill>
          <p:spPr>
            <a:xfrm>
              <a:off x="9936361" y="1307683"/>
              <a:ext cx="980330" cy="296615"/>
            </a:xfrm>
            <a:prstGeom prst="rect">
              <a:avLst/>
            </a:prstGeom>
          </p:spPr>
        </p:pic>
        <p:pic>
          <p:nvPicPr>
            <p:cNvPr id="75" name="Picture 74">
              <a:extLst>
                <a:ext uri="{FF2B5EF4-FFF2-40B4-BE49-F238E27FC236}">
                  <a16:creationId xmlns:a16="http://schemas.microsoft.com/office/drawing/2014/main" id="{058CFAD4-F757-03E7-39D8-B474174DDEF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212537" y="1201679"/>
              <a:ext cx="640203" cy="538951"/>
            </a:xfrm>
            <a:prstGeom prst="rect">
              <a:avLst/>
            </a:prstGeom>
          </p:spPr>
        </p:pic>
        <p:pic>
          <p:nvPicPr>
            <p:cNvPr id="77" name="Picture 76">
              <a:extLst>
                <a:ext uri="{FF2B5EF4-FFF2-40B4-BE49-F238E27FC236}">
                  <a16:creationId xmlns:a16="http://schemas.microsoft.com/office/drawing/2014/main" id="{21144D85-8DAB-CD56-C2F5-D8D20F0FC3B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75" t="11798" r="15383" b="12629"/>
            <a:stretch/>
          </p:blipFill>
          <p:spPr bwMode="auto">
            <a:xfrm>
              <a:off x="4203820" y="1269992"/>
              <a:ext cx="898937" cy="415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DC177EEB-E1FC-7774-456C-694DEE34B15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612243" y="3103652"/>
              <a:ext cx="640203" cy="538951"/>
            </a:xfrm>
            <a:prstGeom prst="rect">
              <a:avLst/>
            </a:prstGeom>
          </p:spPr>
        </p:pic>
        <p:pic>
          <p:nvPicPr>
            <p:cNvPr id="79" name="Picture 11" descr="Logo, company name&#10;&#10;Description automatically generated">
              <a:extLst>
                <a:ext uri="{FF2B5EF4-FFF2-40B4-BE49-F238E27FC236}">
                  <a16:creationId xmlns:a16="http://schemas.microsoft.com/office/drawing/2014/main" id="{AA954025-FB4A-5C47-1BE1-B278FDF185D6}"/>
                </a:ext>
              </a:extLst>
            </p:cNvPr>
            <p:cNvPicPr>
              <a:picLocks noChangeAspect="1"/>
            </p:cNvPicPr>
            <p:nvPr/>
          </p:nvPicPr>
          <p:blipFill>
            <a:blip r:embed="rId8"/>
            <a:stretch>
              <a:fillRect/>
            </a:stretch>
          </p:blipFill>
          <p:spPr>
            <a:xfrm>
              <a:off x="7142644" y="3183791"/>
              <a:ext cx="737008" cy="444394"/>
            </a:xfrm>
            <a:prstGeom prst="rect">
              <a:avLst/>
            </a:prstGeom>
          </p:spPr>
        </p:pic>
        <p:pic>
          <p:nvPicPr>
            <p:cNvPr id="80" name="Picture 6" descr="170 وظيفة شاغرة للجنسين في وزارة البيئة | صحيفة المواطن الإلكترونية">
              <a:extLst>
                <a:ext uri="{FF2B5EF4-FFF2-40B4-BE49-F238E27FC236}">
                  <a16:creationId xmlns:a16="http://schemas.microsoft.com/office/drawing/2014/main" id="{C5FDECF3-86CE-086E-1EB2-5E9970909C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8184"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مجموعة 11">
              <a:extLst>
                <a:ext uri="{FF2B5EF4-FFF2-40B4-BE49-F238E27FC236}">
                  <a16:creationId xmlns:a16="http://schemas.microsoft.com/office/drawing/2014/main" id="{3DDCC012-C6B9-E0AC-E053-66065C505E91}"/>
                </a:ext>
              </a:extLst>
            </p:cNvPr>
            <p:cNvGrpSpPr/>
            <p:nvPr/>
          </p:nvGrpSpPr>
          <p:grpSpPr>
            <a:xfrm>
              <a:off x="4392326" y="3193599"/>
              <a:ext cx="593181" cy="440295"/>
              <a:chOff x="9979819" y="108620"/>
              <a:chExt cx="2043112" cy="1688231"/>
            </a:xfrm>
          </p:grpSpPr>
          <p:sp>
            <p:nvSpPr>
              <p:cNvPr id="82" name="مستطيل 13">
                <a:extLst>
                  <a:ext uri="{FF2B5EF4-FFF2-40B4-BE49-F238E27FC236}">
                    <a16:creationId xmlns:a16="http://schemas.microsoft.com/office/drawing/2014/main" id="{AF2EE010-219C-F272-962D-43911DC3A2D5}"/>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ea typeface="+mn-ea"/>
                  <a:cs typeface="Sakkal Majalla" panose="02000000000000000000" pitchFamily="2" charset="-78"/>
                  <a:sym typeface="Helvetica"/>
                </a:endParaRPr>
              </a:p>
            </p:txBody>
          </p:sp>
          <p:pic>
            <p:nvPicPr>
              <p:cNvPr id="83" name="صورة 14" descr="صورة تحتوي على نص, خارجي, علامة&#10;&#10;تم إنشاء الوصف تلقائياً">
                <a:extLst>
                  <a:ext uri="{FF2B5EF4-FFF2-40B4-BE49-F238E27FC236}">
                    <a16:creationId xmlns:a16="http://schemas.microsoft.com/office/drawing/2014/main" id="{B6439EF5-2CC3-BAFE-99F2-3FE871867573}"/>
                  </a:ext>
                </a:extLst>
              </p:cNvPr>
              <p:cNvPicPr>
                <a:picLocks noChangeAspect="1"/>
              </p:cNvPicPr>
              <p:nvPr/>
            </p:nvPicPr>
            <p:blipFill>
              <a:blip r:embed="rId10"/>
              <a:stretch>
                <a:fillRect/>
              </a:stretch>
            </p:blipFill>
            <p:spPr>
              <a:xfrm>
                <a:off x="10157259" y="108620"/>
                <a:ext cx="1688231" cy="1688231"/>
              </a:xfrm>
              <a:prstGeom prst="rect">
                <a:avLst/>
              </a:prstGeom>
            </p:spPr>
          </p:pic>
        </p:grpSp>
        <p:pic>
          <p:nvPicPr>
            <p:cNvPr id="84" name="Picture 4" descr="وزارة الشؤون البلدية والقروية والإسكان- المملكة العربية السعودية">
              <a:extLst>
                <a:ext uri="{FF2B5EF4-FFF2-40B4-BE49-F238E27FC236}">
                  <a16:creationId xmlns:a16="http://schemas.microsoft.com/office/drawing/2014/main" id="{D5A62523-A4D4-8B5A-CE68-0DBCD60D91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5198" y="3086351"/>
              <a:ext cx="595634" cy="5562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3CBDBC9-CF69-5EE0-E553-2EA1639B090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537116" y="3103652"/>
              <a:ext cx="640203" cy="538951"/>
            </a:xfrm>
            <a:prstGeom prst="rect">
              <a:avLst/>
            </a:prstGeom>
          </p:spPr>
        </p:pic>
        <p:pic>
          <p:nvPicPr>
            <p:cNvPr id="2" name="Picture 6" descr="170 وظيفة شاغرة للجنسين في وزارة البيئة | صحيفة المواطن الإلكترونية">
              <a:extLst>
                <a:ext uri="{FF2B5EF4-FFF2-40B4-BE49-F238E27FC236}">
                  <a16:creationId xmlns:a16="http://schemas.microsoft.com/office/drawing/2014/main" id="{102A2BD5-FC4C-B852-5E65-AB9F33D058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6361"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itle 4">
            <a:extLst>
              <a:ext uri="{FF2B5EF4-FFF2-40B4-BE49-F238E27FC236}">
                <a16:creationId xmlns:a16="http://schemas.microsoft.com/office/drawing/2014/main" id="{27B79E1A-CADD-D032-D61C-40D99716743F}"/>
              </a:ext>
            </a:extLst>
          </p:cNvPr>
          <p:cNvSpPr txBox="1">
            <a:spLocks/>
          </p:cNvSpPr>
          <p:nvPr/>
        </p:nvSpPr>
        <p:spPr>
          <a:xfrm>
            <a:off x="565819" y="6004171"/>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ar-JO" sz="1400" b="1" i="0" u="none" strike="noStrike" kern="1200" cap="none" spc="0" normalizeH="0" baseline="0" noProof="0">
                <a:ln>
                  <a:noFill/>
                </a:ln>
                <a:solidFill>
                  <a:srgbClr val="2E2C2C"/>
                </a:solidFill>
                <a:effectLst/>
                <a:uLnTx/>
                <a:uFillTx/>
                <a:latin typeface="Sakkal Majalla" panose="02000000000000000000" pitchFamily="2" charset="-78"/>
                <a:ea typeface="+mj-ea"/>
                <a:cs typeface="Sakkal Majalla" panose="02000000000000000000" pitchFamily="2" charset="-78"/>
                <a:sym typeface="Helvetica"/>
              </a:rPr>
              <a:t>Project details in the attachments</a:t>
            </a:r>
            <a:endParaRPr kumimoji="0" lang="ar-SA" sz="1400" b="1" i="0" u="none" strike="noStrike" kern="1200" cap="none" spc="0" normalizeH="0" baseline="0" noProof="0">
              <a:ln>
                <a:noFill/>
              </a:ln>
              <a:solidFill>
                <a:srgbClr val="2E2C2C"/>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14" name="Graphic 13">
            <a:extLst>
              <a:ext uri="{FF2B5EF4-FFF2-40B4-BE49-F238E27FC236}">
                <a16:creationId xmlns:a16="http://schemas.microsoft.com/office/drawing/2014/main" id="{D75E1273-084F-6D69-F06D-CE2AB58AFF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33080" y="1403870"/>
            <a:ext cx="1134698" cy="235676"/>
          </a:xfrm>
          <a:prstGeom prst="rect">
            <a:avLst/>
          </a:prstGeom>
        </p:spPr>
      </p:pic>
    </p:spTree>
    <p:extLst>
      <p:ext uri="{BB962C8B-B14F-4D97-AF65-F5344CB8AC3E}">
        <p14:creationId xmlns:p14="http://schemas.microsoft.com/office/powerpoint/2010/main" val="2345052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128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had the honor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flipH="1">
            <a:off x="3063874" y="3727183"/>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8920" marR="0" lvl="0" indent="-90805"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a:ea typeface="Calibri"/>
                <a:cs typeface="Sakkal Majalla"/>
                <a:sym typeface="Calibri"/>
              </a:rPr>
              <a:t>Project Overview</a:t>
            </a:r>
            <a:endParaRPr kumimoji="0" lang="ar-JO" sz="1400" b="0" i="0" u="none" strike="noStrike" kern="0" cap="none" spc="0" normalizeH="0" baseline="0" noProof="0">
              <a:ln>
                <a:noFill/>
              </a:ln>
              <a:solidFill>
                <a:srgbClr val="00B8ED"/>
              </a:solidFill>
              <a:effectLst/>
              <a:uLnTx/>
              <a:uFillTx/>
              <a:latin typeface="Sakkal Majalla"/>
              <a:ea typeface="Calibri"/>
              <a:cs typeface="Sakkal Majalla"/>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47653" y="3681620"/>
            <a:ext cx="1438276" cy="3396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8920" marR="0" lvl="0" indent="-90805"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a:ea typeface="Calibri"/>
                <a:cs typeface="Sakkal Majalla"/>
                <a:sym typeface="Calibri"/>
              </a:rPr>
              <a:t>Outputs</a:t>
            </a:r>
            <a:endParaRPr kumimoji="0" lang="ar-JO" sz="1400" b="0" i="0" u="none" strike="noStrike" kern="0" cap="none" spc="0" normalizeH="0" baseline="0" noProof="0">
              <a:ln>
                <a:noFill/>
              </a:ln>
              <a:solidFill>
                <a:srgbClr val="00B8ED"/>
              </a:solidFill>
              <a:effectLst/>
              <a:uLnTx/>
              <a:uFillTx/>
              <a:latin typeface="Sakkal Majalla"/>
              <a:ea typeface="Calibri"/>
              <a:cs typeface="Sakkal Majalla"/>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8920" marR="0" lvl="0" indent="-90805"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Name</a:t>
            </a:r>
            <a:r>
              <a:rPr kumimoji="1" lang="ar-JO" sz="1400" b="0" i="0" u="none" strike="noStrike" kern="0" cap="none" spc="0" normalizeH="0" baseline="0" noProof="0">
                <a:ln>
                  <a:noFill/>
                </a:ln>
                <a:solidFill>
                  <a:srgbClr val="00B8ED"/>
                </a:solidFill>
                <a:effectLst/>
                <a:uLnTx/>
                <a:uFillTx/>
                <a:latin typeface="Sakkal Majalla"/>
                <a:ea typeface="Calibri"/>
                <a:cs typeface="Sakkal Majalla"/>
                <a:sym typeface="Calibri"/>
              </a:rPr>
              <a:t>The project</a:t>
            </a:r>
            <a:endParaRPr kumimoji="0" lang="ar-JO" sz="1400" b="0" i="0" u="none" strike="noStrike" kern="0" cap="none" spc="0" normalizeH="0" baseline="0" noProof="0">
              <a:ln>
                <a:noFill/>
              </a:ln>
              <a:solidFill>
                <a:srgbClr val="00B8ED"/>
              </a:solidFill>
              <a:effectLst/>
              <a:uLnTx/>
              <a:uFillTx/>
              <a:latin typeface="Sakkal Majalla"/>
              <a:ea typeface="Calibri"/>
              <a:cs typeface="Sakkal Majalla"/>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430323" y="1981754"/>
            <a:ext cx="4166988" cy="923330"/>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SA" sz="1800" b="1" i="0" u="none" strike="noStrike" kern="0" cap="none" spc="0" normalizeH="0" baseline="0" noProof="0">
                <a:ln>
                  <a:noFill/>
                </a:ln>
                <a:solidFill>
                  <a:srgbClr val="000000"/>
                </a:solidFill>
                <a:effectLst/>
                <a:uLnTx/>
                <a:uFillTx/>
                <a:latin typeface="Sakkal Majalla"/>
                <a:ea typeface="+mj-lt"/>
                <a:cs typeface="Sakkal Majalla"/>
                <a:sym typeface="Helvetica"/>
              </a:rPr>
              <a:t>Development of the internal and external portal for the Eastern Health Cluster.</a:t>
            </a:r>
            <a:endParaRPr kumimoji="0" lang="en-US" sz="1800" b="1" i="0" u="none" strike="noStrike" kern="0" cap="none" spc="0" normalizeH="0" baseline="0" noProof="0">
              <a:ln>
                <a:noFill/>
              </a:ln>
              <a:solidFill>
                <a:srgbClr val="000000"/>
              </a:solidFill>
              <a:effectLst/>
              <a:uLnTx/>
              <a:uFillTx/>
              <a:latin typeface="Sakkal Majalla"/>
              <a:ea typeface="+mj-lt"/>
              <a:cs typeface="Sakkal Majalla"/>
              <a:sym typeface="Helvetica"/>
            </a:endParaRPr>
          </a:p>
          <a:p>
            <a:pPr marL="0" marR="0" lvl="0" indent="0" algn="r" defTabSz="914391" eaLnBrk="1" fontAlgn="auto" latinLnBrk="0" hangingPunct="0">
              <a:lnSpc>
                <a:spcPct val="100000"/>
              </a:lnSpc>
              <a:spcBef>
                <a:spcPts val="0"/>
              </a:spcBef>
              <a:spcAft>
                <a:spcPts val="0"/>
              </a:spcAft>
              <a:buClrTx/>
              <a:buSzTx/>
              <a:buFontTx/>
              <a:buNone/>
              <a:tabLst/>
              <a:defRPr/>
            </a:pPr>
            <a:endParaRPr kumimoji="0" lang="ar-SA" sz="1800" b="1" i="0" u="none" strike="noStrike" kern="0" cap="none" spc="0" normalizeH="0" baseline="0" noProof="0">
              <a:ln>
                <a:noFill/>
              </a:ln>
              <a:solidFill>
                <a:srgbClr val="000000"/>
              </a:solidFill>
              <a:effectLst/>
              <a:uLnTx/>
              <a:uFillTx/>
              <a:latin typeface="Sakkal Majalla"/>
              <a:cs typeface="Sakkal Majall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774343" y="1246619"/>
            <a:ext cx="1669210" cy="738664"/>
          </a:xfrm>
          <a:prstGeom prst="rect">
            <a:avLst/>
          </a:prstGeom>
          <a:noFill/>
        </p:spPr>
        <p:txBody>
          <a:bodyPr wrap="square" lIns="91440" tIns="45720" rIns="91440" bIns="45720" rtlCol="0" anchor="t">
            <a:spAutoFit/>
          </a:bodyPr>
          <a:lstStyle/>
          <a:p>
            <a:pPr marL="0" marR="0" lvl="0" indent="0" algn="r" defTabSz="914363"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15 months</a:t>
            </a:r>
            <a:endPar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r" defTabSz="914363" eaLnBrk="1" fontAlgn="auto" latinLnBrk="0" hangingPunct="0">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(05/2023 - 08/2024)</a:t>
            </a:r>
          </a:p>
          <a:p>
            <a:pPr marL="0" marR="0" lvl="0" indent="0" algn="r" defTabSz="914363" eaLnBrk="1" fontAlgn="auto" latinLnBrk="0" hangingPunct="0">
              <a:lnSpc>
                <a:spcPct val="100000"/>
              </a:lnSpc>
              <a:spcBef>
                <a:spcPts val="0"/>
              </a:spcBef>
              <a:spcAft>
                <a:spcPts val="0"/>
              </a:spcAft>
              <a:buClrTx/>
              <a:buSzTx/>
              <a:buFontTx/>
              <a:buNone/>
              <a:tabLst/>
              <a:defRPr/>
            </a:pPr>
            <a:endParaRPr kumimoji="0" lang="ar-JO"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36269" y="2959992"/>
            <a:ext cx="8447813" cy="1031051"/>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JO" sz="1500" b="0" i="0" u="none" strike="noStrike" kern="1200" cap="none" spc="0" normalizeH="0" baseline="0" noProof="0">
                <a:ln>
                  <a:noFill/>
                </a:ln>
                <a:solidFill>
                  <a:srgbClr val="000000"/>
                </a:solidFill>
                <a:effectLst/>
                <a:uLnTx/>
                <a:uFillTx/>
                <a:latin typeface="Sakkal Majalla"/>
                <a:cs typeface="Sakkal Majalla"/>
                <a:sym typeface="Helvetica"/>
              </a:rPr>
              <a:t>The Eastern Health Cluster seeks digital transformation and keeping pace with rapid changes in electronic government services in line with Saudi Arabia's Vision 2030. This will be implemented through the design and development of the internal portal for cluster staff and the external portal directed at the general public including reviewers, visitors, and others.</a:t>
            </a:r>
            <a:endParaRPr kumimoji="0" lang="en-US" sz="1800" b="0" i="0" u="none" strike="noStrike" kern="0" cap="none" spc="0" normalizeH="0" baseline="0" noProof="0">
              <a:ln>
                <a:noFill/>
              </a:ln>
              <a:solidFill>
                <a:srgbClr val="000000"/>
              </a:solidFill>
              <a:effectLst/>
              <a:uLnTx/>
              <a:uFillTx/>
              <a:latin typeface="Helvetica"/>
              <a:cs typeface="Helvetica"/>
              <a:sym typeface="Helvetica"/>
            </a:endParaRPr>
          </a:p>
          <a:p>
            <a:pPr marL="0" marR="0" lvl="0" indent="0" algn="r" defTabSz="914391" eaLnBrk="1" fontAlgn="auto" latinLnBrk="0" hangingPunct="0">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Sure, please provide the text you want translated.</a:t>
            </a:r>
            <a:endParaRPr kumimoji="0" lang="ar-SA" sz="16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a:cs typeface="Sakkal Majalla"/>
                <a:sym typeface="Helvetica"/>
              </a:rPr>
              <a:t>Scope of Execution</a:t>
            </a:r>
            <a:endParaRPr kumimoji="0" lang="en-US" sz="1400" b="0" i="0" u="none" strike="noStrike" kern="0" cap="none" spc="0" normalizeH="0" baseline="0" noProof="0">
              <a:ln>
                <a:noFill/>
              </a:ln>
              <a:solidFill>
                <a:srgbClr val="00B8ED"/>
              </a:solidFill>
              <a:effectLst/>
              <a:uLnTx/>
              <a:uFillTx/>
              <a:latin typeface="Sakkal Majalla"/>
              <a:cs typeface="Sakkal Majall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322518" y="1250004"/>
            <a:ext cx="1055734"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a:cs typeface="Sakkal Majalla"/>
                <a:sym typeface="Helvetica"/>
              </a:rPr>
              <a:t>Project duration</a:t>
            </a:r>
            <a:endParaRPr kumimoji="0" lang="ar-JO" sz="1400" b="1" i="0" u="none" strike="noStrike" kern="0" cap="none" spc="0" normalizeH="0" baseline="0" noProof="0">
              <a:ln>
                <a:noFill/>
              </a:ln>
              <a:solidFill>
                <a:srgbClr val="00B8ED"/>
              </a:solidFill>
              <a:effectLst/>
              <a:uLnTx/>
              <a:uFillTx/>
              <a:latin typeface="Sakkal Majalla"/>
              <a:cs typeface="Sakkal Majalla"/>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7" name="TextBox 1">
            <a:extLst>
              <a:ext uri="{FF2B5EF4-FFF2-40B4-BE49-F238E27FC236}">
                <a16:creationId xmlns:a16="http://schemas.microsoft.com/office/drawing/2014/main" id="{D9ED6402-6F48-8CF9-E1FD-375311482391}"/>
              </a:ext>
            </a:extLst>
          </p:cNvPr>
          <p:cNvSpPr txBox="1"/>
          <p:nvPr/>
        </p:nvSpPr>
        <p:spPr>
          <a:xfrm>
            <a:off x="7431714" y="4105237"/>
            <a:ext cx="4254854"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cs typeface="Sakkal Majalla"/>
                <a:sym typeface="Helvetica"/>
              </a:rPr>
              <a:t>The document of the approved work methodology for the project and its approval.</a:t>
            </a:r>
            <a:r>
              <a:rPr kumimoji="0" lang="ar-SA" sz="1200" b="0" i="0" u="none" strike="noStrike" kern="1200" cap="none" spc="0" normalizeH="0" baseline="0" noProof="0">
                <a:ln>
                  <a:noFill/>
                </a:ln>
                <a:solidFill>
                  <a:srgbClr val="2E2C2C"/>
                </a:solidFill>
                <a:effectLst/>
                <a:uLnTx/>
                <a:uFillTx/>
                <a:latin typeface="Sakkal Majalla"/>
                <a:ea typeface="Calibri"/>
                <a:cs typeface="Sakkal Majalla"/>
                <a:sym typeface="Helvetica"/>
              </a:rPr>
              <a:t>Sure, please provide the Arabic text you would like to be translated.</a:t>
            </a:r>
            <a:endParaRPr kumimoji="0" lang="en-US" sz="1200" b="0" i="0" u="none" strike="noStrike" kern="1200" cap="none" spc="0" normalizeH="0" baseline="0" noProof="0">
              <a:ln>
                <a:noFill/>
              </a:ln>
              <a:solidFill>
                <a:srgbClr val="2E2C2C"/>
              </a:solidFill>
              <a:effectLst/>
              <a:uLnTx/>
              <a:uFillTx/>
              <a:latin typeface="Sakkal Majalla"/>
              <a:ea typeface="Calibri"/>
              <a:cs typeface="Sakkal Majalla"/>
              <a:sym typeface="Helvetica"/>
            </a:endParaRP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The approved detailed plan for the project and the approval of the project team.</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Project charter including the work plan</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Report on Project Kick-off Meeting</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Business Requirements Document</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Architectural documents and system design</a:t>
            </a:r>
            <a:r>
              <a:rPr kumimoji="0" lang="ar-SA" sz="1200" b="0" i="1" u="none" strike="noStrike" kern="1200" cap="none" spc="0" normalizeH="0" baseline="0" noProof="0">
                <a:ln>
                  <a:noFill/>
                </a:ln>
                <a:solidFill>
                  <a:srgbClr val="000000"/>
                </a:solidFill>
                <a:effectLst/>
                <a:uLnTx/>
                <a:uFillTx/>
                <a:latin typeface="Sakkal Majalla"/>
                <a:ea typeface="Calibri"/>
                <a:cs typeface="Sakkal Majalla"/>
                <a:sym typeface="Helvetica"/>
              </a:rPr>
              <a:t>Solution architecture, HLD, DLLD</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Design of the internal and external gate</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Current Status Document for Applications Management and Digital Health</a:t>
            </a:r>
          </a:p>
        </p:txBody>
      </p:sp>
      <p:pic>
        <p:nvPicPr>
          <p:cNvPr id="4" name="Picture 4">
            <a:extLst>
              <a:ext uri="{FF2B5EF4-FFF2-40B4-BE49-F238E27FC236}">
                <a16:creationId xmlns:a16="http://schemas.microsoft.com/office/drawing/2014/main" id="{920F8262-2152-DD69-979E-33B28955DD35}"/>
              </a:ext>
            </a:extLst>
          </p:cNvPr>
          <p:cNvPicPr>
            <a:picLocks noChangeAspect="1"/>
          </p:cNvPicPr>
          <p:nvPr/>
        </p:nvPicPr>
        <p:blipFill>
          <a:blip r:embed="rId11"/>
          <a:stretch>
            <a:fillRect/>
          </a:stretch>
        </p:blipFill>
        <p:spPr>
          <a:xfrm>
            <a:off x="9879106" y="1499411"/>
            <a:ext cx="1902760" cy="654297"/>
          </a:xfrm>
          <a:prstGeom prst="rect">
            <a:avLst/>
          </a:prstGeom>
        </p:spPr>
      </p:pic>
      <p:graphicFrame>
        <p:nvGraphicFramePr>
          <p:cNvPr id="5" name="Chart 4">
            <a:extLst>
              <a:ext uri="{FF2B5EF4-FFF2-40B4-BE49-F238E27FC236}">
                <a16:creationId xmlns:a16="http://schemas.microsoft.com/office/drawing/2014/main" id="{EF1F12A1-6D96-2092-EEC3-FFFD1D123F17}"/>
              </a:ext>
            </a:extLst>
          </p:cNvPr>
          <p:cNvGraphicFramePr/>
          <p:nvPr>
            <p:extLst>
              <p:ext uri="{D42A27DB-BD31-4B8C-83A1-F6EECF244321}">
                <p14:modId xmlns:p14="http://schemas.microsoft.com/office/powerpoint/2010/main" val="1723779632"/>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2"/>
          </a:graphicData>
        </a:graphic>
      </p:graphicFrame>
      <p:sp>
        <p:nvSpPr>
          <p:cNvPr id="8" name="TextBox 1">
            <a:extLst>
              <a:ext uri="{FF2B5EF4-FFF2-40B4-BE49-F238E27FC236}">
                <a16:creationId xmlns:a16="http://schemas.microsoft.com/office/drawing/2014/main" id="{14F0B62F-C08E-2513-6AD4-0672671C6354}"/>
              </a:ext>
            </a:extLst>
          </p:cNvPr>
          <p:cNvSpPr txBox="1"/>
          <p:nvPr/>
        </p:nvSpPr>
        <p:spPr>
          <a:xfrm>
            <a:off x="3118951" y="4105237"/>
            <a:ext cx="4254854"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Implementation and preparation of the application management system</a:t>
            </a:r>
            <a:r>
              <a:rPr kumimoji="0" lang="ar-SA" sz="1200" b="0" i="1" u="none" strike="noStrike" kern="1200" cap="none" spc="0" normalizeH="0" baseline="0" noProof="0">
                <a:ln>
                  <a:noFill/>
                </a:ln>
                <a:solidFill>
                  <a:srgbClr val="000000"/>
                </a:solidFill>
                <a:effectLst/>
                <a:uLnTx/>
                <a:uFillTx/>
                <a:latin typeface="Sakkal Majalla"/>
                <a:ea typeface="Calibri"/>
                <a:cs typeface="Sakkal Majalla"/>
                <a:sym typeface="Helvetica"/>
              </a:rPr>
              <a:t>DevOps</a:t>
            </a:r>
            <a:endParaRPr kumimoji="0" lang="en-US" sz="1200" b="0" i="0" u="none" strike="noStrike" kern="1200" cap="none" spc="0" normalizeH="0" baseline="0" noProof="0">
              <a:ln>
                <a:noFill/>
              </a:ln>
              <a:solidFill>
                <a:srgbClr val="2E2C2C"/>
              </a:solidFill>
              <a:effectLst/>
              <a:uLnTx/>
              <a:uFillTx/>
              <a:latin typeface="Sakkal Majalla"/>
              <a:ea typeface="Calibri"/>
              <a:cs typeface="Sakkal Majalla"/>
              <a:sym typeface="Helvetica"/>
            </a:endParaRP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Application Development Policies and Procedures</a:t>
            </a:r>
            <a:r>
              <a:rPr kumimoji="0" lang="ar-SA" sz="1200" b="0" i="1" u="none" strike="noStrike" kern="1200" cap="none" spc="0" normalizeH="0" baseline="0" noProof="0">
                <a:ln>
                  <a:noFill/>
                </a:ln>
                <a:solidFill>
                  <a:srgbClr val="000000"/>
                </a:solidFill>
                <a:effectLst/>
                <a:uLnTx/>
                <a:uFillTx/>
                <a:latin typeface="Sakkal Majalla"/>
                <a:ea typeface="Calibri"/>
                <a:cs typeface="Sakkal Majalla"/>
                <a:sym typeface="Helvetica"/>
              </a:rPr>
              <a:t>SDLC</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Gate environments preparation (development, testing, production environment)</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Launch of the internal and external portal</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Periodic reports on operation and technical support activities</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Lessons learned report and project delivery completion.</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Delivery of all approved project documents</a:t>
            </a:r>
          </a:p>
          <a:p>
            <a:pPr marL="0" marR="0" lvl="0" indent="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200" b="0" i="0" u="none" strike="noStrike" kern="1200" cap="none" spc="0" normalizeH="0" baseline="0" noProof="0">
                <a:ln>
                  <a:noFill/>
                </a:ln>
                <a:solidFill>
                  <a:srgbClr val="000000"/>
                </a:solidFill>
                <a:effectLst/>
                <a:uLnTx/>
                <a:uFillTx/>
                <a:latin typeface="Sakkal Majalla"/>
                <a:ea typeface="Calibri"/>
                <a:cs typeface="Sakkal Majalla"/>
                <a:sym typeface="Helvetica"/>
              </a:rPr>
              <a:t>Delivery of the source code after the completion of development work.</a:t>
            </a:r>
          </a:p>
        </p:txBody>
      </p:sp>
    </p:spTree>
    <p:extLst>
      <p:ext uri="{BB962C8B-B14F-4D97-AF65-F5344CB8AC3E}">
        <p14:creationId xmlns:p14="http://schemas.microsoft.com/office/powerpoint/2010/main" val="1966133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255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were honored to implement</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97415" y="1966043"/>
            <a:ext cx="3899896" cy="369332"/>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SA" sz="1800" b="1" i="0" u="none" strike="noStrike" kern="0" cap="none" spc="0" normalizeH="0" baseline="0" noProof="0">
                <a:ln>
                  <a:noFill/>
                </a:ln>
                <a:solidFill>
                  <a:srgbClr val="000000"/>
                </a:solidFill>
                <a:effectLst/>
                <a:uLnTx/>
                <a:uFillTx/>
                <a:latin typeface="Sakkal Majalla"/>
                <a:ea typeface="+mj-lt"/>
                <a:cs typeface="Sakkal Majalla"/>
                <a:sym typeface="Helvetica"/>
              </a:rPr>
              <a:t>Geospatial Solutions Program Project</a:t>
            </a:r>
            <a:endParaRPr kumimoji="0" lang="en-US" sz="18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738664"/>
          </a:xfrm>
          <a:prstGeom prst="rect">
            <a:avLst/>
          </a:prstGeom>
          <a:noFill/>
        </p:spPr>
        <p:txBody>
          <a:bodyPr wrap="square" lIns="91440" tIns="45720" rIns="91440" bIns="45720" rtlCol="0" anchor="t">
            <a:spAutoFit/>
          </a:bodyPr>
          <a:lstStyle/>
          <a:p>
            <a:pPr marL="0" marR="0" lvl="0" indent="0" algn="r" defTabSz="914363"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12 months</a:t>
            </a:r>
          </a:p>
          <a:p>
            <a:pPr marL="0" marR="0" lvl="0" indent="0" algn="r" defTabSz="914363"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(0</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Five</a:t>
            </a: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/2023 - 0</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Four</a:t>
            </a: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/2024)</a:t>
            </a:r>
            <a:endParaRPr kumimoji="0" lang="ar-SA"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25063" y="3016022"/>
            <a:ext cx="8447813" cy="338554"/>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Supply licenses and maintenance for the solutions program</a:t>
            </a:r>
            <a:r>
              <a:rPr kumimoji="0" lang="ar-SA" sz="1600" b="0" i="0" u="none" strike="noStrike" kern="1200" cap="none" spc="0" normalizeH="0" baseline="0" noProof="0" err="1">
                <a:ln>
                  <a:noFill/>
                </a:ln>
                <a:solidFill>
                  <a:srgbClr val="2E2C2C"/>
                </a:solidFill>
                <a:effectLst/>
                <a:uLnTx/>
                <a:uFillTx/>
                <a:latin typeface="Sakkal Majalla"/>
                <a:ea typeface="Calibri"/>
                <a:cs typeface="Sakkal Majalla"/>
                <a:sym typeface="Helvetica"/>
              </a:rPr>
              <a:t>Geospatial</a:t>
            </a: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Sure! Please provide the text you need translated.</a:t>
            </a:r>
            <a:endParaRPr kumimoji="0" lang="ar-SA" sz="16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graphicFrame>
        <p:nvGraphicFramePr>
          <p:cNvPr id="5" name="Chart 4">
            <a:extLst>
              <a:ext uri="{FF2B5EF4-FFF2-40B4-BE49-F238E27FC236}">
                <a16:creationId xmlns:a16="http://schemas.microsoft.com/office/drawing/2014/main" id="{333D83EF-2AF4-7A5A-127C-20A04C35CD70}"/>
              </a:ext>
            </a:extLst>
          </p:cNvPr>
          <p:cNvGraphicFramePr/>
          <p:nvPr>
            <p:extLst>
              <p:ext uri="{D42A27DB-BD31-4B8C-83A1-F6EECF244321}">
                <p14:modId xmlns:p14="http://schemas.microsoft.com/office/powerpoint/2010/main" val="3280584519"/>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6"/>
          </a:graphicData>
        </a:graphic>
      </p:graphicFrame>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Execution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1913753" y="1250004"/>
            <a:ext cx="1464499"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7" name="TextBox 1">
            <a:extLst>
              <a:ext uri="{FF2B5EF4-FFF2-40B4-BE49-F238E27FC236}">
                <a16:creationId xmlns:a16="http://schemas.microsoft.com/office/drawing/2014/main" id="{D9ED6402-6F48-8CF9-E1FD-375311482391}"/>
              </a:ext>
            </a:extLst>
          </p:cNvPr>
          <p:cNvSpPr txBox="1"/>
          <p:nvPr/>
        </p:nvSpPr>
        <p:spPr>
          <a:xfrm>
            <a:off x="8412286" y="4720175"/>
            <a:ext cx="296063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Desktop</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متقدم</a:t>
            </a:r>
            <a:endParaRPr kumimoji="0" lang="en-US" sz="1400" b="0" i="0" u="none" strike="noStrike" kern="0" cap="none" spc="0" normalizeH="0" baseline="0" noProof="0" err="1">
              <a:ln>
                <a:noFill/>
              </a:ln>
              <a:solidFill>
                <a:srgbClr val="2E2C2C"/>
              </a:solidFill>
              <a:effectLst/>
              <a:uLnTx/>
              <a:uFillTx/>
              <a:latin typeface="Sakkal Majalla"/>
              <a:ea typeface="Calibri"/>
              <a:cs typeface="Sakkal Majalla"/>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Desktop</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Standard</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endParaRPr kumimoji="0" lang="ar-SA" sz="1800" b="0" i="0" u="none" strike="noStrike" kern="0" cap="none" spc="0" normalizeH="0" baseline="0" noProof="0">
              <a:ln>
                <a:noFill/>
              </a:ln>
              <a:solidFill>
                <a:srgbClr val="000000"/>
              </a:solidFill>
              <a:effectLst/>
              <a:uLnTx/>
              <a:uFillTx/>
              <a:latin typeface="Helvetica"/>
              <a:cs typeface="Helvetica"/>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Spatial</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Analyst</a:t>
            </a:r>
            <a:endParaRPr kumimoji="0" lang="ar-SA" sz="1800" b="0" i="0" u="none" strike="noStrike" kern="0" cap="none" spc="0" normalizeH="0" baseline="0" noProof="0" err="1">
              <a:ln>
                <a:noFill/>
              </a:ln>
              <a:solidFill>
                <a:srgbClr val="2E2C2C"/>
              </a:solidFill>
              <a:effectLst/>
              <a:uLnTx/>
              <a:uFillTx/>
              <a:latin typeface="Helvetica"/>
              <a:cs typeface="Helvetica"/>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Enterprise</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متقدم</a:t>
            </a:r>
          </a:p>
        </p:txBody>
      </p:sp>
      <p:pic>
        <p:nvPicPr>
          <p:cNvPr id="8" name="Picture 7" descr="Logo, company name&#10;&#10;Description automatically generated">
            <a:extLst>
              <a:ext uri="{FF2B5EF4-FFF2-40B4-BE49-F238E27FC236}">
                <a16:creationId xmlns:a16="http://schemas.microsoft.com/office/drawing/2014/main" id="{57B21E4F-6C34-9AB8-84D3-41A3988879E9}"/>
              </a:ext>
            </a:extLst>
          </p:cNvPr>
          <p:cNvPicPr>
            <a:picLocks noChangeAspect="1"/>
          </p:cNvPicPr>
          <p:nvPr/>
        </p:nvPicPr>
        <p:blipFill>
          <a:blip r:embed="rId12"/>
          <a:stretch>
            <a:fillRect/>
          </a:stretch>
        </p:blipFill>
        <p:spPr>
          <a:xfrm>
            <a:off x="10037802" y="1245501"/>
            <a:ext cx="1441237" cy="1305927"/>
          </a:xfrm>
          <a:prstGeom prst="rect">
            <a:avLst/>
          </a:prstGeom>
        </p:spPr>
      </p:pic>
      <p:sp>
        <p:nvSpPr>
          <p:cNvPr id="9" name="TextBox 1">
            <a:extLst>
              <a:ext uri="{FF2B5EF4-FFF2-40B4-BE49-F238E27FC236}">
                <a16:creationId xmlns:a16="http://schemas.microsoft.com/office/drawing/2014/main" id="{735FFBA4-04BC-F0E7-1AFE-C277E6F1703E}"/>
              </a:ext>
            </a:extLst>
          </p:cNvPr>
          <p:cNvSpPr txBox="1"/>
          <p:nvPr/>
        </p:nvSpPr>
        <p:spPr>
          <a:xfrm>
            <a:off x="5450698" y="4720175"/>
            <a:ext cx="2960635"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Enterprise</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Fريق العمل</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cs typeface="Sakkal Majalla"/>
                <a:sym typeface="Helvetica"/>
              </a:rPr>
              <a:t>Standard</a:t>
            </a: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Enterprise</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Standard</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استحقاق</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Developer</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Enterprise</a:t>
            </a:r>
            <a:endPar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ArcGIS</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Image</a:t>
            </a:r>
            <a:r>
              <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rPr>
              <a:t> </a:t>
            </a:r>
            <a:r>
              <a:rPr kumimoji="0" lang="ar-SA" sz="1400" b="0" i="0" u="none" strike="noStrike" kern="1200" cap="none" spc="0" normalizeH="0" baseline="0" noProof="0" err="1">
                <a:ln>
                  <a:noFill/>
                </a:ln>
                <a:solidFill>
                  <a:srgbClr val="2E2C2C"/>
                </a:solidFill>
                <a:effectLst/>
                <a:uLnTx/>
                <a:uFillTx/>
                <a:latin typeface="Sakkal Majalla"/>
                <a:ea typeface="+mj-lt"/>
                <a:cs typeface="Sakkal Majalla"/>
                <a:sym typeface="Helvetica"/>
              </a:rPr>
              <a:t>Analyst</a:t>
            </a:r>
            <a:endParaRPr kumimoji="0" lang="ar-SA" sz="1400" b="0" i="0" u="none" strike="noStrike" kern="1200" cap="none" spc="0" normalizeH="0" baseline="0" noProof="0">
              <a:ln>
                <a:noFill/>
              </a:ln>
              <a:solidFill>
                <a:srgbClr val="2E2C2C"/>
              </a:solidFill>
              <a:effectLst/>
              <a:uLnTx/>
              <a:uFillTx/>
              <a:latin typeface="Sakkal Majalla"/>
              <a:ea typeface="+mj-lt"/>
              <a:cs typeface="Sakkal Majalla"/>
              <a:sym typeface="Helvetica"/>
            </a:endParaRPr>
          </a:p>
        </p:txBody>
      </p:sp>
    </p:spTree>
    <p:extLst>
      <p:ext uri="{BB962C8B-B14F-4D97-AF65-F5344CB8AC3E}">
        <p14:creationId xmlns:p14="http://schemas.microsoft.com/office/powerpoint/2010/main" val="1733748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7498" y="1139127"/>
            <a:ext cx="1983505"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that we had the honor of executing.</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02236" y="1522299"/>
            <a:ext cx="1423027"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6095999" y="1966043"/>
            <a:ext cx="3360635" cy="830997"/>
          </a:xfrm>
          <a:prstGeom prst="rect">
            <a:avLst/>
          </a:prstGeom>
          <a:noFill/>
        </p:spPr>
        <p:txBody>
          <a:bodyPr wrap="square" lIns="91440" tIns="45720" rIns="91440" bIns="45720" rtlCol="0" anchor="t">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Helvetica"/>
                <a:ea typeface="Calibri"/>
                <a:cs typeface="Helvetica"/>
                <a:sym typeface="Helvetica"/>
              </a:rPr>
              <a:t>The comprehensive application for the technology project management office.</a:t>
            </a:r>
            <a:endParaRPr kumimoji="0" lang="ar-SA" sz="1400" b="0" i="0" u="none" strike="noStrike" kern="1200" cap="none" spc="0" normalizeH="0" baseline="0" noProof="0">
              <a:ln>
                <a:noFill/>
              </a:ln>
              <a:solidFill>
                <a:srgbClr val="2E2C2C"/>
              </a:solidFill>
              <a:effectLst/>
              <a:uLnTx/>
              <a:uFillTx/>
              <a:latin typeface="Helvetica"/>
              <a:ea typeface="Calibri"/>
              <a:cs typeface="Helvetic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1114430" y="3016022"/>
            <a:ext cx="10458446" cy="523220"/>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 involves providing consultancy services for the establishment and operation of both the Technology Project Management Office and the Enterprise Architecture Office in</a:t>
            </a:r>
            <a:r>
              <a:rPr kumimoji="0" lang="ar-SA"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Technology Affairs</a:t>
            </a:r>
            <a:r>
              <a:rPr kumimoji="0" lang="en-US"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 </a:t>
            </a:r>
            <a:r>
              <a:rPr kumimoji="0" lang="ar-SA"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At the Ministry of Interior.</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p>
        </p:txBody>
      </p:sp>
      <p:graphicFrame>
        <p:nvGraphicFramePr>
          <p:cNvPr id="5" name="Chart 4">
            <a:extLst>
              <a:ext uri="{FF2B5EF4-FFF2-40B4-BE49-F238E27FC236}">
                <a16:creationId xmlns:a16="http://schemas.microsoft.com/office/drawing/2014/main" id="{333D83EF-2AF4-7A5A-127C-20A04C35CD70}"/>
              </a:ext>
            </a:extLst>
          </p:cNvPr>
          <p:cNvGraphicFramePr/>
          <p:nvPr>
            <p:extLst>
              <p:ext uri="{D42A27DB-BD31-4B8C-83A1-F6EECF244321}">
                <p14:modId xmlns:p14="http://schemas.microsoft.com/office/powerpoint/2010/main" val="2266882866"/>
              </p:ext>
            </p:extLst>
          </p:nvPr>
        </p:nvGraphicFramePr>
        <p:xfrm>
          <a:off x="555356" y="1813264"/>
          <a:ext cx="4864922" cy="889033"/>
        </p:xfrm>
        <a:graphic>
          <a:graphicData uri="http://schemas.openxmlformats.org/drawingml/2006/chart">
            <c:chart xmlns:c="http://schemas.openxmlformats.org/drawingml/2006/chart" xmlns:r="http://schemas.openxmlformats.org/officeDocument/2006/relationships" r:id="rId6"/>
          </a:graphicData>
        </a:graphic>
      </p:graphicFrame>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execution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407903" y="1259900"/>
            <a:ext cx="970349" cy="492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200" b="1" i="0" u="none" strike="noStrike" kern="0" cap="none" spc="0" normalizeH="0" baseline="0" noProof="0">
                <a:ln>
                  <a:noFill/>
                </a:ln>
                <a:solidFill>
                  <a:srgbClr val="00B8ED"/>
                </a:solidFill>
                <a:effectLst/>
                <a:uLnTx/>
                <a:uFillTx/>
                <a:latin typeface="A Jannat LT"/>
                <a:cs typeface="Janna LT" panose="01000000000000000000"/>
                <a:sym typeface="Helvetica"/>
              </a:rPr>
              <a:t>Duration</a:t>
            </a:r>
            <a:r>
              <a:rPr kumimoji="1" lang="ar-JO" sz="1300" b="1" i="0" u="none" strike="noStrike" kern="0" cap="none" spc="0" normalizeH="0" baseline="0" noProof="0">
                <a:ln>
                  <a:noFill/>
                </a:ln>
                <a:solidFill>
                  <a:srgbClr val="00B8ED"/>
                </a:solidFill>
                <a:effectLst/>
                <a:uLnTx/>
                <a:uFillTx/>
                <a:latin typeface="A Jannat LT"/>
                <a:cs typeface="Janna LT" panose="01000000000000000000"/>
                <a:sym typeface="Helvetica"/>
              </a:rPr>
              <a:t>The project</a:t>
            </a:r>
            <a:endParaRPr kumimoji="0" lang="ar-JO" sz="1300" b="1" i="0" u="none" strike="noStrike" kern="0" cap="none" spc="0" normalizeH="0" baseline="0" noProof="0">
              <a:ln>
                <a:noFill/>
              </a:ln>
              <a:solidFill>
                <a:srgbClr val="00B8ED"/>
              </a:solidFill>
              <a:effectLst/>
              <a:uLnTx/>
              <a:uFillTx/>
              <a:latin typeface="A Jannat LT"/>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3378252" y="4785346"/>
            <a:ext cx="828570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Developing the methodology and processes of the Project Management Office</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Project Management Office</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Development and Support of the Enterprise Architecture Office</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Enterprise Architecture Office</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Design, installation, development, and testing of the project management system.</a:t>
            </a:r>
          </a:p>
        </p:txBody>
      </p:sp>
      <p:sp>
        <p:nvSpPr>
          <p:cNvPr id="9" name="TextBox 8">
            <a:extLst>
              <a:ext uri="{FF2B5EF4-FFF2-40B4-BE49-F238E27FC236}">
                <a16:creationId xmlns:a16="http://schemas.microsoft.com/office/drawing/2014/main" id="{99E8D48D-FB26-A6FC-685C-18F22C59C003}"/>
              </a:ext>
            </a:extLst>
          </p:cNvPr>
          <p:cNvSpPr txBox="1"/>
          <p:nvPr/>
        </p:nvSpPr>
        <p:spPr>
          <a:xfrm>
            <a:off x="2568032" y="4710573"/>
            <a:ext cx="2909304"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Support</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and</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operation</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of</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Enterprise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Architecture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Office</a:t>
            </a:r>
            <a:endParaRPr kumimoji="0" lang="en-US"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Training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and</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knowledge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transfer</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endParaRPr kumimoji="0" lang="en-US"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Supporting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and</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Operating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Project</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Management</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Office</a:t>
            </a:r>
            <a:endParaRPr kumimoji="0" lang="en-US"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pic>
        <p:nvPicPr>
          <p:cNvPr id="12" name="Picture 11">
            <a:extLst>
              <a:ext uri="{FF2B5EF4-FFF2-40B4-BE49-F238E27FC236}">
                <a16:creationId xmlns:a16="http://schemas.microsoft.com/office/drawing/2014/main" id="{0321C21C-8E5F-E09D-0CD9-2B887E111403}"/>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10109835" y="1132813"/>
            <a:ext cx="1463040" cy="1463040"/>
          </a:xfrm>
          <a:prstGeom prst="rect">
            <a:avLst/>
          </a:prstGeom>
        </p:spPr>
      </p:pic>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extLst>
      <p:ext uri="{BB962C8B-B14F-4D97-AF65-F5344CB8AC3E}">
        <p14:creationId xmlns:p14="http://schemas.microsoft.com/office/powerpoint/2010/main" val="2187531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69557" y="1133217"/>
            <a:ext cx="1991446" cy="1482426"/>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771355"/>
            <a:ext cx="2605555" cy="203612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204863"/>
            <a:ext cx="10458446" cy="307777"/>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 involves providing consultancy services for preparing, designing, structuring, and governing the target data architecture to enable the digital transformation roadmap.</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had the honor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flipH="1">
            <a:off x="458319" y="3771354"/>
            <a:ext cx="11402683" cy="191750"/>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2035647" y="1105859"/>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duration</a:t>
            </a: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734355"/>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826456"/>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887554" y="1258342"/>
            <a:ext cx="1579421" cy="523220"/>
          </a:xfrm>
          <a:prstGeom prst="rect">
            <a:avLst/>
          </a:prstGeom>
          <a:noFill/>
        </p:spPr>
        <p:txBody>
          <a:bodyPr wrap="square" lIns="91440" tIns="45720" rIns="91440" bIns="45720" rtlCol="0" anchor="t">
            <a:spAutoFit/>
          </a:bodyPr>
          <a:lstStyle/>
          <a:p>
            <a:pPr marL="0" marR="0" lvl="0" indent="0" algn="r" defTabSz="914363"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E2C2C"/>
                </a:solidFill>
                <a:effectLst/>
                <a:uLnTx/>
                <a:uFillTx/>
                <a:latin typeface="Sakkal Majalla"/>
                <a:cs typeface="Sakkal Majalla"/>
                <a:sym typeface="Helvetica"/>
              </a:rPr>
              <a:t>18</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Month</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r" defTabSz="914363"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(02/2023 -</a:t>
            </a:r>
            <a:r>
              <a:rPr kumimoji="0" lang="en-US" sz="1400" b="0" i="0" u="none" strike="noStrike" kern="1200" cap="none" spc="0" normalizeH="0" baseline="0" noProof="0">
                <a:ln>
                  <a:noFill/>
                </a:ln>
                <a:solidFill>
                  <a:srgbClr val="2E2C2C"/>
                </a:solidFill>
                <a:effectLst/>
                <a:uLnTx/>
                <a:uFillTx/>
                <a:latin typeface="Sakkal Majalla"/>
                <a:cs typeface="Sakkal Majalla"/>
                <a:sym typeface="Helvetica"/>
              </a:rPr>
              <a:t>09/2024</a:t>
            </a:r>
            <a:r>
              <a:rPr kumimoji="0" lang="ar-SA" sz="1400" b="0" i="0" u="none" strike="noStrike" kern="1200" cap="none" spc="0" normalizeH="0" baseline="0" noProof="0">
                <a:ln>
                  <a:noFill/>
                </a:ln>
                <a:solidFill>
                  <a:srgbClr val="2E2C2C"/>
                </a:solidFill>
                <a:effectLst/>
                <a:uLnTx/>
                <a:uFillTx/>
                <a:latin typeface="Sakkal Majalla"/>
                <a:cs typeface="Sakkal Majalla"/>
                <a:sym typeface="Helvetica"/>
              </a:rPr>
              <a:t>)</a:t>
            </a: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42342" y="1680677"/>
            <a:ext cx="1423027"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128763" y="2124421"/>
            <a:ext cx="4436607" cy="584775"/>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rPr>
              <a:t>Data preparation, design, structuring, and governance.</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7" name="TextBox 6">
            <a:extLst>
              <a:ext uri="{FF2B5EF4-FFF2-40B4-BE49-F238E27FC236}">
                <a16:creationId xmlns:a16="http://schemas.microsoft.com/office/drawing/2014/main" id="{4EB5245C-A6DA-D28F-9E9B-475E1B37577C}"/>
              </a:ext>
            </a:extLst>
          </p:cNvPr>
          <p:cNvSpPr txBox="1"/>
          <p:nvPr/>
        </p:nvSpPr>
        <p:spPr>
          <a:xfrm>
            <a:off x="7531511" y="4281189"/>
            <a:ext cx="4004620" cy="1600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Evaluation Phase Report.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Determination of interim reports</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Infrastructure Phase Report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Target Architecture Phase Report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Digital Transformation Roadmap Phase Report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Operation phase</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Enterprise Architecture Package - 5 Users</a:t>
            </a:r>
          </a:p>
        </p:txBody>
      </p:sp>
      <p:pic>
        <p:nvPicPr>
          <p:cNvPr id="10" name="Picture 9" descr="Logo, company name&#10;&#10;Description automatically generated">
            <a:extLst>
              <a:ext uri="{FF2B5EF4-FFF2-40B4-BE49-F238E27FC236}">
                <a16:creationId xmlns:a16="http://schemas.microsoft.com/office/drawing/2014/main" id="{7D90A6F4-5DE8-C699-FCAA-66128474A07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pic>
        <p:nvPicPr>
          <p:cNvPr id="4" name="Picture 4">
            <a:extLst>
              <a:ext uri="{FF2B5EF4-FFF2-40B4-BE49-F238E27FC236}">
                <a16:creationId xmlns:a16="http://schemas.microsoft.com/office/drawing/2014/main" id="{8DD27A67-6DE7-DF97-9596-E3932C4156CA}"/>
              </a:ext>
            </a:extLst>
          </p:cNvPr>
          <p:cNvPicPr>
            <a:picLocks noChangeAspect="1"/>
          </p:cNvPicPr>
          <p:nvPr/>
        </p:nvPicPr>
        <p:blipFill>
          <a:blip r:embed="rId11"/>
          <a:stretch>
            <a:fillRect/>
          </a:stretch>
        </p:blipFill>
        <p:spPr>
          <a:xfrm>
            <a:off x="10067363" y="1185910"/>
            <a:ext cx="1667437" cy="1384390"/>
          </a:xfrm>
          <a:prstGeom prst="rect">
            <a:avLst/>
          </a:prstGeom>
        </p:spPr>
      </p:pic>
      <p:graphicFrame>
        <p:nvGraphicFramePr>
          <p:cNvPr id="5" name="Chart 4">
            <a:extLst>
              <a:ext uri="{FF2B5EF4-FFF2-40B4-BE49-F238E27FC236}">
                <a16:creationId xmlns:a16="http://schemas.microsoft.com/office/drawing/2014/main" id="{F020BC43-2CBB-E84A-D378-4C36490DDC95}"/>
              </a:ext>
            </a:extLst>
          </p:cNvPr>
          <p:cNvGraphicFramePr/>
          <p:nvPr>
            <p:extLst>
              <p:ext uri="{D42A27DB-BD31-4B8C-83A1-F6EECF244321}">
                <p14:modId xmlns:p14="http://schemas.microsoft.com/office/powerpoint/2010/main" val="2004886819"/>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421293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a:extLst>
              <a:ext uri="{FF2B5EF4-FFF2-40B4-BE49-F238E27FC236}">
                <a16:creationId xmlns:a16="http://schemas.microsoft.com/office/drawing/2014/main" id="{165B1980-9885-2078-57DE-96FA27F8D83C}"/>
              </a:ext>
            </a:extLst>
          </p:cNvPr>
          <p:cNvSpPr txBox="1">
            <a:spLocks/>
          </p:cNvSpPr>
          <p:nvPr/>
        </p:nvSpPr>
        <p:spPr>
          <a:xfrm>
            <a:off x="565819" y="389216"/>
            <a:ext cx="11304587" cy="34744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r" rtl="1" eaLnBrk="1" hangingPunct="1">
              <a:lnSpc>
                <a:spcPct val="90000"/>
              </a:lnSpc>
              <a:spcBef>
                <a:spcPct val="0"/>
              </a:spcBef>
              <a:defRPr sz="2000" b="1" kern="1200">
                <a:solidFill>
                  <a:srgbClr val="7030A0"/>
                </a:solidFill>
                <a:latin typeface="DIN Next LT Arabic" panose="020B0503020203050203" pitchFamily="34" charset="-78"/>
                <a:cs typeface="DIN Next LT Arabic" panose="020B0503020203050203" pitchFamily="34" charset="-78"/>
              </a:defRPr>
            </a:lvl1pPr>
          </a:lstStyle>
          <a:p>
            <a:pPr algn="l" rtl="0"/>
            <a:r>
              <a:rPr lang="ar-SA" sz="2400">
                <a:solidFill>
                  <a:schemeClr val="accent2"/>
                </a:solidFill>
                <a:latin typeface="Sakkal Majalla" panose="02000000000000000000" pitchFamily="2" charset="-78"/>
                <a:cs typeface="Sakkal Majalla" panose="02000000000000000000" pitchFamily="2" charset="-78"/>
              </a:rPr>
              <a:t>Our competitive advantage</a:t>
            </a:r>
          </a:p>
        </p:txBody>
      </p:sp>
      <p:grpSp>
        <p:nvGrpSpPr>
          <p:cNvPr id="52" name="Group 51">
            <a:extLst>
              <a:ext uri="{FF2B5EF4-FFF2-40B4-BE49-F238E27FC236}">
                <a16:creationId xmlns:a16="http://schemas.microsoft.com/office/drawing/2014/main" id="{00670EFF-5096-89C4-6045-21ED93883976}"/>
              </a:ext>
            </a:extLst>
          </p:cNvPr>
          <p:cNvGrpSpPr/>
          <p:nvPr/>
        </p:nvGrpSpPr>
        <p:grpSpPr>
          <a:xfrm flipH="1">
            <a:off x="791031" y="1040556"/>
            <a:ext cx="10575041" cy="5514831"/>
            <a:chOff x="813656" y="785365"/>
            <a:chExt cx="10575041" cy="5514831"/>
          </a:xfrm>
        </p:grpSpPr>
        <p:sp>
          <p:nvSpPr>
            <p:cNvPr id="32" name="Google Shape;260;p7">
              <a:extLst>
                <a:ext uri="{FF2B5EF4-FFF2-40B4-BE49-F238E27FC236}">
                  <a16:creationId xmlns:a16="http://schemas.microsoft.com/office/drawing/2014/main" id="{21AEF5BD-18D1-7AE6-EF00-A0E5E5266B63}"/>
                </a:ext>
              </a:extLst>
            </p:cNvPr>
            <p:cNvSpPr/>
            <p:nvPr/>
          </p:nvSpPr>
          <p:spPr>
            <a:xfrm rot="7445689" flipH="1">
              <a:off x="5801281" y="3143625"/>
              <a:ext cx="2453089" cy="1978386"/>
            </a:xfrm>
            <a:custGeom>
              <a:avLst/>
              <a:gdLst/>
              <a:ahLst/>
              <a:cxnLst/>
              <a:rect l="l" t="t" r="r" b="b"/>
              <a:pathLst>
                <a:path w="6216324" h="2850626" extrusionOk="0">
                  <a:moveTo>
                    <a:pt x="4107312" y="0"/>
                  </a:moveTo>
                  <a:lnTo>
                    <a:pt x="6216324" y="1287888"/>
                  </a:lnTo>
                  <a:lnTo>
                    <a:pt x="3930415" y="2552050"/>
                  </a:lnTo>
                  <a:lnTo>
                    <a:pt x="4096259" y="1903636"/>
                  </a:lnTo>
                  <a:cubicBezTo>
                    <a:pt x="2670724" y="1873775"/>
                    <a:pt x="1467086" y="2150184"/>
                    <a:pt x="310480" y="2719710"/>
                  </a:cubicBezTo>
                  <a:lnTo>
                    <a:pt x="0" y="2850626"/>
                  </a:lnTo>
                  <a:lnTo>
                    <a:pt x="292852" y="2186788"/>
                  </a:lnTo>
                  <a:cubicBezTo>
                    <a:pt x="429209" y="2115208"/>
                    <a:pt x="574487" y="2005252"/>
                    <a:pt x="710844" y="1933672"/>
                  </a:cubicBezTo>
                  <a:cubicBezTo>
                    <a:pt x="1697739" y="1450807"/>
                    <a:pt x="2549192" y="815172"/>
                    <a:pt x="3953164" y="633636"/>
                  </a:cubicBezTo>
                  <a:lnTo>
                    <a:pt x="4107312"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4" name="Google Shape;268;p7">
              <a:extLst>
                <a:ext uri="{FF2B5EF4-FFF2-40B4-BE49-F238E27FC236}">
                  <a16:creationId xmlns:a16="http://schemas.microsoft.com/office/drawing/2014/main" id="{DC9483D8-981F-094E-D56C-D77BA8C92FAC}"/>
                </a:ext>
              </a:extLst>
            </p:cNvPr>
            <p:cNvSpPr/>
            <p:nvPr/>
          </p:nvSpPr>
          <p:spPr>
            <a:xfrm rot="14154311">
              <a:off x="4039920"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79766" y="1732825"/>
                    <a:pt x="1299254" y="2157801"/>
                    <a:pt x="310480" y="2719710"/>
                  </a:cubicBezTo>
                  <a:lnTo>
                    <a:pt x="0" y="2850626"/>
                  </a:lnTo>
                  <a:lnTo>
                    <a:pt x="285656" y="2185535"/>
                  </a:lnTo>
                  <a:cubicBezTo>
                    <a:pt x="422013" y="2113955"/>
                    <a:pt x="397662" y="2063381"/>
                    <a:pt x="534019" y="1991801"/>
                  </a:cubicBezTo>
                  <a:cubicBezTo>
                    <a:pt x="1520914" y="1508936"/>
                    <a:pt x="2577331" y="898219"/>
                    <a:pt x="3953164" y="633636"/>
                  </a:cubicBezTo>
                  <a:lnTo>
                    <a:pt x="4107312" y="0"/>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5" name="Google Shape;269;p7">
              <a:extLst>
                <a:ext uri="{FF2B5EF4-FFF2-40B4-BE49-F238E27FC236}">
                  <a16:creationId xmlns:a16="http://schemas.microsoft.com/office/drawing/2014/main" id="{208701DF-4701-9185-0324-350A71033AD4}"/>
                </a:ext>
              </a:extLst>
            </p:cNvPr>
            <p:cNvSpPr/>
            <p:nvPr/>
          </p:nvSpPr>
          <p:spPr>
            <a:xfrm rot="14154311">
              <a:off x="4050793"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46940" y="2027108"/>
                    <a:pt x="1385013" y="2299133"/>
                    <a:pt x="310480" y="2719710"/>
                  </a:cubicBezTo>
                  <a:lnTo>
                    <a:pt x="0" y="2850626"/>
                  </a:lnTo>
                  <a:lnTo>
                    <a:pt x="0" y="1969548"/>
                  </a:lnTo>
                  <a:lnTo>
                    <a:pt x="409071" y="1754808"/>
                  </a:lnTo>
                  <a:cubicBezTo>
                    <a:pt x="1395966" y="1271943"/>
                    <a:pt x="2571363" y="763526"/>
                    <a:pt x="3953164" y="633636"/>
                  </a:cubicBezTo>
                  <a:lnTo>
                    <a:pt x="4107312" y="0"/>
                  </a:lnTo>
                  <a:close/>
                </a:path>
              </a:pathLst>
            </a:custGeom>
            <a:solidFill>
              <a:srgbClr val="475FA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nvGrpSpPr>
            <p:cNvPr id="36" name="Google Shape;270;p7">
              <a:extLst>
                <a:ext uri="{FF2B5EF4-FFF2-40B4-BE49-F238E27FC236}">
                  <a16:creationId xmlns:a16="http://schemas.microsoft.com/office/drawing/2014/main" id="{14CF3E8E-8C32-65DE-5248-974F89E70220}"/>
                </a:ext>
              </a:extLst>
            </p:cNvPr>
            <p:cNvGrpSpPr/>
            <p:nvPr/>
          </p:nvGrpSpPr>
          <p:grpSpPr>
            <a:xfrm>
              <a:off x="4236334" y="3847107"/>
              <a:ext cx="2010996" cy="2453089"/>
              <a:chOff x="3324856" y="3926654"/>
              <a:chExt cx="2685159" cy="3275459"/>
            </a:xfrm>
          </p:grpSpPr>
          <p:sp>
            <p:nvSpPr>
              <p:cNvPr id="37" name="Google Shape;272;p7">
                <a:extLst>
                  <a:ext uri="{FF2B5EF4-FFF2-40B4-BE49-F238E27FC236}">
                    <a16:creationId xmlns:a16="http://schemas.microsoft.com/office/drawing/2014/main" id="{B442E510-66D3-1084-473B-D13D6C1FBE71}"/>
                  </a:ext>
                </a:extLst>
              </p:cNvPr>
              <p:cNvSpPr/>
              <p:nvPr/>
            </p:nvSpPr>
            <p:spPr>
              <a:xfrm rot="-7445689">
                <a:off x="3007934"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7261" y="1765586"/>
                      <a:pt x="1284516" y="2170181"/>
                      <a:pt x="310480" y="2719710"/>
                    </a:cubicBezTo>
                    <a:lnTo>
                      <a:pt x="0" y="2850626"/>
                    </a:lnTo>
                    <a:lnTo>
                      <a:pt x="258720" y="2215459"/>
                    </a:lnTo>
                    <a:cubicBezTo>
                      <a:pt x="395077" y="2143879"/>
                      <a:pt x="514363" y="2086635"/>
                      <a:pt x="650720" y="2015055"/>
                    </a:cubicBezTo>
                    <a:cubicBezTo>
                      <a:pt x="1376324" y="1431619"/>
                      <a:pt x="2382702" y="714983"/>
                      <a:pt x="3953164" y="633636"/>
                    </a:cubicBezTo>
                    <a:lnTo>
                      <a:pt x="4107312" y="0"/>
                    </a:lnTo>
                    <a:close/>
                  </a:path>
                </a:pathLst>
              </a:custGeom>
              <a:solidFill>
                <a:srgbClr val="5E226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8" name="Google Shape;273;p7">
                <a:extLst>
                  <a:ext uri="{FF2B5EF4-FFF2-40B4-BE49-F238E27FC236}">
                    <a16:creationId xmlns:a16="http://schemas.microsoft.com/office/drawing/2014/main" id="{A9446723-B183-4934-6D3D-A2DFE7981FB8}"/>
                  </a:ext>
                </a:extLst>
              </p:cNvPr>
              <p:cNvSpPr/>
              <p:nvPr/>
            </p:nvSpPr>
            <p:spPr>
              <a:xfrm rot="-7445689">
                <a:off x="3051477"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3942" y="1753133"/>
                      <a:pt x="1385013" y="2299133"/>
                      <a:pt x="310480" y="2719710"/>
                    </a:cubicBezTo>
                    <a:lnTo>
                      <a:pt x="0" y="2850626"/>
                    </a:lnTo>
                    <a:lnTo>
                      <a:pt x="0" y="1969548"/>
                    </a:lnTo>
                    <a:lnTo>
                      <a:pt x="409071" y="1754808"/>
                    </a:lnTo>
                    <a:cubicBezTo>
                      <a:pt x="1395966" y="1271943"/>
                      <a:pt x="2496264" y="658966"/>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39" name="Rectangle 38">
              <a:extLst>
                <a:ext uri="{FF2B5EF4-FFF2-40B4-BE49-F238E27FC236}">
                  <a16:creationId xmlns:a16="http://schemas.microsoft.com/office/drawing/2014/main" id="{84A94D5B-6308-96AB-B27F-B19DEE4D07EA}"/>
                </a:ext>
              </a:extLst>
            </p:cNvPr>
            <p:cNvSpPr/>
            <p:nvPr/>
          </p:nvSpPr>
          <p:spPr>
            <a:xfrm flipH="1">
              <a:off x="4645747" y="2430362"/>
              <a:ext cx="367762" cy="615553"/>
            </a:xfrm>
            <a:prstGeom prst="rect">
              <a:avLst/>
            </a:prstGeom>
          </p:spPr>
          <p:txBody>
            <a:bodyPr wrap="squar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1</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0" name="Rectangle 39">
              <a:extLst>
                <a:ext uri="{FF2B5EF4-FFF2-40B4-BE49-F238E27FC236}">
                  <a16:creationId xmlns:a16="http://schemas.microsoft.com/office/drawing/2014/main" id="{1959A649-5123-D3D8-DC48-CCCA5A8926CB}"/>
                </a:ext>
              </a:extLst>
            </p:cNvPr>
            <p:cNvSpPr/>
            <p:nvPr/>
          </p:nvSpPr>
          <p:spPr>
            <a:xfrm flipH="1">
              <a:off x="7335422" y="3389640"/>
              <a:ext cx="361120" cy="615553"/>
            </a:xfrm>
            <a:prstGeom prst="rect">
              <a:avLst/>
            </a:prstGeom>
          </p:spPr>
          <p:txBody>
            <a:bodyPr wrap="squar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3</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2" name="Rectangle 41">
              <a:extLst>
                <a:ext uri="{FF2B5EF4-FFF2-40B4-BE49-F238E27FC236}">
                  <a16:creationId xmlns:a16="http://schemas.microsoft.com/office/drawing/2014/main" id="{77BEBC66-F5C7-C94B-04E8-17EE3F80585C}"/>
                </a:ext>
              </a:extLst>
            </p:cNvPr>
            <p:cNvSpPr/>
            <p:nvPr/>
          </p:nvSpPr>
          <p:spPr>
            <a:xfrm flipH="1">
              <a:off x="4645747" y="4403375"/>
              <a:ext cx="367762" cy="615553"/>
            </a:xfrm>
            <a:prstGeom prst="rect">
              <a:avLst/>
            </a:prstGeom>
          </p:spPr>
          <p:txBody>
            <a:bodyPr wrap="squar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lt1"/>
                  </a:solidFill>
                  <a:effectLst/>
                  <a:uLnTx/>
                  <a:uFillTx/>
                  <a:latin typeface="Sakkal Majalla" panose="02000000000000000000" pitchFamily="2" charset="-78"/>
                  <a:ea typeface="+mn-ea"/>
                  <a:cs typeface="Sakkal Majalla" panose="02000000000000000000" pitchFamily="2" charset="-78"/>
                </a:rPr>
                <a:t>4</a:t>
              </a:r>
              <a:endParaRPr kumimoji="0" lang="en-US" sz="1400" b="1" i="0" u="none" strike="noStrike" kern="1200" cap="none" spc="0" normalizeH="0" baseline="0" noProof="0" dirty="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3" name="TextBox 82">
              <a:extLst>
                <a:ext uri="{FF2B5EF4-FFF2-40B4-BE49-F238E27FC236}">
                  <a16:creationId xmlns:a16="http://schemas.microsoft.com/office/drawing/2014/main" id="{B9111BC6-F952-E983-93B6-16AC210A2D25}"/>
                </a:ext>
              </a:extLst>
            </p:cNvPr>
            <p:cNvSpPr txBox="1"/>
            <p:nvPr/>
          </p:nvSpPr>
          <p:spPr>
            <a:xfrm>
              <a:off x="879952" y="785365"/>
              <a:ext cx="3106766" cy="1354217"/>
            </a:xfrm>
            <a:prstGeom prst="rect">
              <a:avLst/>
            </a:prstGeom>
            <a:noFill/>
          </p:spPr>
          <p:txBody>
            <a:bodyPr wrap="square" lIns="0" r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SA" b="1" kern="1200" dirty="0" err="1">
                  <a:solidFill>
                    <a:schemeClr val="accent1"/>
                  </a:solidFill>
                  <a:latin typeface="Sakkal Majalla" panose="02000000000000000000" pitchFamily="2" charset="-78"/>
                  <a:ea typeface="+mn-ea"/>
                  <a:cs typeface="Sakkal Majalla" panose="02000000000000000000" pitchFamily="2" charset="-78"/>
                </a:rPr>
                <a:t>Deep</a:t>
              </a:r>
              <a:r>
                <a:rPr lang="ar-SA" b="1" kern="1200" dirty="0">
                  <a:solidFill>
                    <a:schemeClr val="accent1"/>
                  </a:solidFill>
                  <a:latin typeface="Sakkal Majalla" panose="02000000000000000000" pitchFamily="2" charset="-78"/>
                  <a:ea typeface="+mn-ea"/>
                  <a:cs typeface="Sakkal Majalla" panose="02000000000000000000" pitchFamily="2" charset="-78"/>
                </a:rPr>
                <a:t> </a:t>
              </a:r>
              <a:r>
                <a:rPr lang="ar-SA" b="1" kern="1200" dirty="0" err="1">
                  <a:solidFill>
                    <a:schemeClr val="accent1"/>
                  </a:solidFill>
                  <a:latin typeface="Sakkal Majalla" panose="02000000000000000000" pitchFamily="2" charset="-78"/>
                  <a:ea typeface="+mn-ea"/>
                  <a:cs typeface="Sakkal Majalla" panose="02000000000000000000" pitchFamily="2" charset="-78"/>
                </a:rPr>
                <a:t>understanding</a:t>
              </a:r>
              <a:r>
                <a:rPr lang="ar-SA" b="1" kern="1200" dirty="0">
                  <a:solidFill>
                    <a:schemeClr val="accent1"/>
                  </a:solidFill>
                  <a:latin typeface="Sakkal Majalla" panose="02000000000000000000" pitchFamily="2" charset="-78"/>
                  <a:ea typeface="+mn-ea"/>
                  <a:cs typeface="Sakkal Majalla" panose="02000000000000000000" pitchFamily="2" charset="-78"/>
                </a:rPr>
                <a:t> </a:t>
              </a:r>
              <a:r>
                <a:rPr lang="ar-SA" b="1" kern="1200" dirty="0" err="1">
                  <a:solidFill>
                    <a:schemeClr val="accent1"/>
                  </a:solidFill>
                  <a:latin typeface="Sakkal Majalla" panose="02000000000000000000" pitchFamily="2" charset="-78"/>
                  <a:ea typeface="+mn-ea"/>
                  <a:cs typeface="Sakkal Majalla" panose="02000000000000000000" pitchFamily="2" charset="-78"/>
                </a:rPr>
                <a:t>of</a:t>
              </a:r>
              <a:r>
                <a:rPr lang="ar-SA" b="1" kern="1200" dirty="0">
                  <a:solidFill>
                    <a:schemeClr val="accent1"/>
                  </a:solidFill>
                  <a:latin typeface="Sakkal Majalla" panose="02000000000000000000" pitchFamily="2" charset="-78"/>
                  <a:ea typeface="+mn-ea"/>
                  <a:cs typeface="Sakkal Majalla" panose="02000000000000000000" pitchFamily="2" charset="-78"/>
                </a:rPr>
                <a:t> IT </a:t>
              </a:r>
              <a:r>
                <a:rPr lang="ar-SA" b="1" kern="1200" dirty="0" err="1">
                  <a:solidFill>
                    <a:schemeClr val="accent1"/>
                  </a:solidFill>
                  <a:latin typeface="Sakkal Majalla" panose="02000000000000000000" pitchFamily="2" charset="-78"/>
                  <a:ea typeface="+mn-ea"/>
                  <a:cs typeface="Sakkal Majalla" panose="02000000000000000000" pitchFamily="2" charset="-78"/>
                </a:rPr>
                <a:t>services</a:t>
              </a:r>
              <a:endParaRPr kumimoji="0" lang="en-US"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hangingPunct="1">
                <a:defRPr/>
              </a:pPr>
              <a:r>
                <a:rPr lang="ar-SA" sz="1600" kern="1200" dirty="0" err="1">
                  <a:solidFill>
                    <a:prstClr val="black"/>
                  </a:solidFill>
                  <a:latin typeface="Sakkal Majalla" panose="02000000000000000000" pitchFamily="2" charset="-78"/>
                  <a:ea typeface="+mn-ea"/>
                  <a:cs typeface="Sakkal Majalla" panose="02000000000000000000" pitchFamily="2" charset="-78"/>
                </a:rPr>
                <a:t>At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Digital</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Future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Company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we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possess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broad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deep</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understanding</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of</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information</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technology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services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how</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to</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develop</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manage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operate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improve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them</a:t>
              </a:r>
              <a:r>
                <a:rPr lang="ar-SA" sz="1600" kern="1200" dirty="0">
                  <a:solidFill>
                    <a:prstClr val="black"/>
                  </a:solidFill>
                  <a:latin typeface="Sakkal Majalla" panose="02000000000000000000" pitchFamily="2" charset="-78"/>
                  <a:ea typeface="+mn-ea"/>
                  <a:cs typeface="Sakkal Majalla" panose="02000000000000000000" pitchFamily="2" charset="-78"/>
                </a:rPr>
                <a:t>.</a:t>
              </a:r>
            </a:p>
          </p:txBody>
        </p:sp>
        <p:sp>
          <p:nvSpPr>
            <p:cNvPr id="44" name="TextBox 82">
              <a:extLst>
                <a:ext uri="{FF2B5EF4-FFF2-40B4-BE49-F238E27FC236}">
                  <a16:creationId xmlns:a16="http://schemas.microsoft.com/office/drawing/2014/main" id="{9BE91FBF-D14B-B6A3-30A0-E15B5831E561}"/>
                </a:ext>
              </a:extLst>
            </p:cNvPr>
            <p:cNvSpPr txBox="1"/>
            <p:nvPr/>
          </p:nvSpPr>
          <p:spPr>
            <a:xfrm>
              <a:off x="8204140" y="3524297"/>
              <a:ext cx="3184557" cy="2585323"/>
            </a:xfrm>
            <a:prstGeom prst="rect">
              <a:avLst/>
            </a:prstGeom>
            <a:noFill/>
          </p:spPr>
          <p:txBody>
            <a:bodyPr wrap="square" lIns="0" rIns="0" rtlCol="0" anchor="ctr">
              <a:spAutoFit/>
            </a:bodyPr>
            <a:lstStyle/>
            <a:p>
              <a:pPr hangingPunct="1">
                <a:defRPr/>
              </a:pPr>
              <a:r>
                <a:rPr lang="ar-SA" sz="1600" b="1" kern="1200" dirty="0" err="1">
                  <a:solidFill>
                    <a:schemeClr val="accent1"/>
                  </a:solidFill>
                  <a:latin typeface="Sakkal Majalla" panose="02000000000000000000" pitchFamily="2" charset="-78"/>
                  <a:ea typeface="+mn-ea"/>
                  <a:cs typeface="Sakkal Majalla" panose="02000000000000000000" pitchFamily="2" charset="-78"/>
                </a:rPr>
                <a:t>Our</a:t>
              </a:r>
              <a:r>
                <a:rPr lang="ar-SA" sz="1600" b="1" kern="1200" dirty="0">
                  <a:solidFill>
                    <a:schemeClr val="accent1"/>
                  </a:solidFill>
                  <a:latin typeface="Sakkal Majalla" panose="02000000000000000000" pitchFamily="2" charset="-78"/>
                  <a:ea typeface="+mn-ea"/>
                  <a:cs typeface="Sakkal Majalla" panose="02000000000000000000" pitchFamily="2" charset="-78"/>
                </a:rPr>
                <a:t> </a:t>
              </a:r>
              <a:r>
                <a:rPr lang="ar-SA" sz="1600" b="1" kern="1200" dirty="0" err="1">
                  <a:solidFill>
                    <a:schemeClr val="accent1"/>
                  </a:solidFill>
                  <a:latin typeface="Sakkal Majalla" panose="02000000000000000000" pitchFamily="2" charset="-78"/>
                  <a:ea typeface="+mn-ea"/>
                  <a:cs typeface="Sakkal Majalla" panose="02000000000000000000" pitchFamily="2" charset="-78"/>
                </a:rPr>
                <a:t>Methodologies</a:t>
              </a:r>
              <a:r>
                <a:rPr kumimoji="0" lang="ar-SA" b="1" i="0" u="none" strike="noStrike" kern="1200" cap="none" spc="0" normalizeH="0" baseline="0" noProof="0" dirty="0">
                  <a:ln>
                    <a:noFill/>
                  </a:ln>
                  <a:solidFill>
                    <a:schemeClr val="accent3"/>
                  </a:solidFill>
                  <a:effectLst/>
                  <a:uLnTx/>
                  <a:uFillTx/>
                  <a:latin typeface="Sakkal Majalla" panose="02000000000000000000" pitchFamily="2" charset="-78"/>
                  <a:ea typeface="+mn-ea"/>
                  <a:cs typeface="Sakkal Majalla" panose="02000000000000000000" pitchFamily="2" charset="-78"/>
                </a:rPr>
                <a:t> </a:t>
              </a:r>
              <a:r>
                <a:rPr lang="ar-SA" sz="1600" b="1" kern="1200" dirty="0" err="1">
                  <a:solidFill>
                    <a:schemeClr val="accent1"/>
                  </a:solidFill>
                  <a:latin typeface="Sakkal Majalla" panose="02000000000000000000" pitchFamily="2" charset="-78"/>
                  <a:ea typeface="+mn-ea"/>
                  <a:cs typeface="Sakkal Majalla" panose="02000000000000000000" pitchFamily="2" charset="-78"/>
                </a:rPr>
                <a:t>Global</a:t>
              </a:r>
              <a:endParaRPr lang="en-US" sz="1600" b="1" kern="1200" dirty="0">
                <a:solidFill>
                  <a:schemeClr val="accent1"/>
                </a:solidFill>
                <a:latin typeface="Sakkal Majalla" panose="02000000000000000000" pitchFamily="2" charset="-78"/>
                <a:ea typeface="+mn-ea"/>
                <a:cs typeface="Sakkal Majalla" panose="02000000000000000000" pitchFamily="2" charset="-78"/>
              </a:endParaRPr>
            </a:p>
            <a:p>
              <a:pPr hangingPunct="1">
                <a:defRPr/>
              </a:pPr>
              <a:r>
                <a:rPr lang="ar-SA" sz="1600" kern="1200" dirty="0" err="1">
                  <a:solidFill>
                    <a:prstClr val="black"/>
                  </a:solidFill>
                  <a:latin typeface="Sakkal Majalla" panose="02000000000000000000" pitchFamily="2" charset="-78"/>
                  <a:ea typeface="+mn-ea"/>
                  <a:cs typeface="Sakkal Majalla" panose="02000000000000000000" pitchFamily="2" charset="-78"/>
                </a:rPr>
                <a:t>At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Future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Digital</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Company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we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adopt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global</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standard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methodologies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a:t>
              </a:r>
              <a:r>
                <a:rPr lang="ar-SA" sz="1600" kern="1200" dirty="0">
                  <a:solidFill>
                    <a:prstClr val="black"/>
                  </a:solidFill>
                  <a:latin typeface="Sakkal Majalla" panose="02000000000000000000" pitchFamily="2" charset="-78"/>
                  <a:ea typeface="+mn-ea"/>
                  <a:cs typeface="Sakkal Majalla" panose="02000000000000000000" pitchFamily="2" charset="-78"/>
                </a:rPr>
                <a:t> IT </a:t>
              </a:r>
              <a:r>
                <a:rPr lang="ar-SA" sz="1600" kern="1200" dirty="0" err="1">
                  <a:solidFill>
                    <a:prstClr val="black"/>
                  </a:solidFill>
                  <a:latin typeface="Sakkal Majalla" panose="02000000000000000000" pitchFamily="2" charset="-78"/>
                  <a:ea typeface="+mn-ea"/>
                  <a:cs typeface="Sakkal Majalla" panose="02000000000000000000" pitchFamily="2" charset="-78"/>
                </a:rPr>
                <a:t>service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management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system</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application</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development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operation</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database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management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which</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we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professionally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employ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executing</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our</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projects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This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helps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us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achieve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the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best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outcomes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with</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the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highest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possible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quality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while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managing</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the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timeline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cost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reducing</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risks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adhering</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to</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approved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service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level</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agreements</a:t>
              </a:r>
              <a:r>
                <a:rPr lang="ar-SA" sz="1600" kern="1200" dirty="0">
                  <a:solidFill>
                    <a:prstClr val="black"/>
                  </a:solidFill>
                  <a:latin typeface="Sakkal Majalla" panose="02000000000000000000" pitchFamily="2" charset="-78"/>
                  <a:ea typeface="+mn-ea"/>
                  <a:cs typeface="Sakkal Majalla" panose="02000000000000000000" pitchFamily="2" charset="-78"/>
                </a:rPr>
                <a:t>.</a:t>
              </a:r>
            </a:p>
          </p:txBody>
        </p:sp>
        <p:sp>
          <p:nvSpPr>
            <p:cNvPr id="45" name="TextBox 82">
              <a:extLst>
                <a:ext uri="{FF2B5EF4-FFF2-40B4-BE49-F238E27FC236}">
                  <a16:creationId xmlns:a16="http://schemas.microsoft.com/office/drawing/2014/main" id="{A670B0B3-2A23-33E7-33CA-BB932881CD32}"/>
                </a:ext>
              </a:extLst>
            </p:cNvPr>
            <p:cNvSpPr txBox="1"/>
            <p:nvPr/>
          </p:nvSpPr>
          <p:spPr>
            <a:xfrm>
              <a:off x="8095181" y="828002"/>
              <a:ext cx="3258620" cy="2462213"/>
            </a:xfrm>
            <a:prstGeom prst="rect">
              <a:avLst/>
            </a:prstGeom>
            <a:noFill/>
          </p:spPr>
          <p:txBody>
            <a:bodyPr wrap="square" lIns="0" r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dirty="0" err="1">
                  <a:ln>
                    <a:noFill/>
                  </a:ln>
                  <a:solidFill>
                    <a:schemeClr val="accent1"/>
                  </a:solidFill>
                  <a:effectLst/>
                  <a:uLnTx/>
                  <a:uFillTx/>
                  <a:latin typeface="Sakkal Majalla" panose="02000000000000000000" pitchFamily="2" charset="-78"/>
                  <a:ea typeface="+mn-ea"/>
                  <a:cs typeface="Sakkal Majalla" panose="02000000000000000000" pitchFamily="2" charset="-78"/>
                </a:rPr>
                <a:t>We</a:t>
              </a:r>
              <a:r>
                <a:rPr kumimoji="0" lang="ar-SA" sz="1400"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rPr>
                <a:t> </a:t>
              </a:r>
              <a:r>
                <a:rPr kumimoji="0" lang="ar-SA" sz="1400" b="1" i="0" u="none" strike="noStrike" kern="1200" cap="none" spc="0" normalizeH="0" baseline="0" noProof="0" dirty="0" err="1">
                  <a:ln>
                    <a:noFill/>
                  </a:ln>
                  <a:solidFill>
                    <a:schemeClr val="accent1"/>
                  </a:solidFill>
                  <a:effectLst/>
                  <a:uLnTx/>
                  <a:uFillTx/>
                  <a:latin typeface="Sakkal Majalla" panose="02000000000000000000" pitchFamily="2" charset="-78"/>
                  <a:ea typeface="+mn-ea"/>
                  <a:cs typeface="Sakkal Majalla" panose="02000000000000000000" pitchFamily="2" charset="-78"/>
                </a:rPr>
                <a:t>have</a:t>
              </a:r>
              <a:r>
                <a:rPr kumimoji="0" lang="ar-SA" sz="1400"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rPr>
                <a:t> </a:t>
              </a:r>
              <a:r>
                <a:rPr kumimoji="0" lang="ar-SA" sz="1400" b="1" i="0" u="none" strike="noStrike" kern="1200" cap="none" spc="0" normalizeH="0" baseline="0" noProof="0" dirty="0" err="1">
                  <a:ln>
                    <a:noFill/>
                  </a:ln>
                  <a:solidFill>
                    <a:schemeClr val="accent1"/>
                  </a:solidFill>
                  <a:effectLst/>
                  <a:uLnTx/>
                  <a:uFillTx/>
                  <a:latin typeface="Sakkal Majalla" panose="02000000000000000000" pitchFamily="2" charset="-78"/>
                  <a:ea typeface="+mn-ea"/>
                  <a:cs typeface="Sakkal Majalla" panose="02000000000000000000" pitchFamily="2" charset="-78"/>
                </a:rPr>
                <a:t>executed</a:t>
              </a:r>
              <a:r>
                <a:rPr kumimoji="0" lang="ar-SA" sz="1400"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rPr>
                <a:t> </a:t>
              </a:r>
              <a:r>
                <a:rPr kumimoji="0" lang="ar-SA" sz="1400" b="1" i="0" u="none" strike="noStrike" kern="1200" cap="none" spc="0" normalizeH="0" baseline="0" noProof="0" dirty="0" err="1">
                  <a:ln>
                    <a:noFill/>
                  </a:ln>
                  <a:solidFill>
                    <a:schemeClr val="accent1"/>
                  </a:solidFill>
                  <a:effectLst/>
                  <a:uLnTx/>
                  <a:uFillTx/>
                  <a:latin typeface="Sakkal Majalla" panose="02000000000000000000" pitchFamily="2" charset="-78"/>
                  <a:ea typeface="+mn-ea"/>
                  <a:cs typeface="Sakkal Majalla" panose="02000000000000000000" pitchFamily="2" charset="-78"/>
                </a:rPr>
                <a:t>many</a:t>
              </a:r>
              <a:r>
                <a:rPr kumimoji="0" lang="ar-SA" sz="1400"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rPr>
                <a:t> </a:t>
              </a:r>
              <a:r>
                <a:rPr kumimoji="0" lang="ar-SA" sz="1400" b="1" i="0" u="none" strike="noStrike" kern="1200" cap="none" spc="0" normalizeH="0" baseline="0" noProof="0" dirty="0" err="1">
                  <a:ln>
                    <a:noFill/>
                  </a:ln>
                  <a:solidFill>
                    <a:schemeClr val="accent1"/>
                  </a:solidFill>
                  <a:effectLst/>
                  <a:uLnTx/>
                  <a:uFillTx/>
                  <a:latin typeface="Sakkal Majalla" panose="02000000000000000000" pitchFamily="2" charset="-78"/>
                  <a:ea typeface="+mn-ea"/>
                  <a:cs typeface="Sakkal Majalla" panose="02000000000000000000" pitchFamily="2" charset="-78"/>
                </a:rPr>
                <a:t>similar</a:t>
              </a:r>
              <a:r>
                <a:rPr kumimoji="0" lang="ar-SA" sz="1400"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rPr>
                <a:t> </a:t>
              </a:r>
              <a:r>
                <a:rPr kumimoji="0" lang="ar-SA" sz="1400" b="1" i="0" u="none" strike="noStrike" kern="1200" cap="none" spc="0" normalizeH="0" baseline="0" noProof="0" dirty="0" err="1">
                  <a:ln>
                    <a:noFill/>
                  </a:ln>
                  <a:solidFill>
                    <a:schemeClr val="accent1"/>
                  </a:solidFill>
                  <a:effectLst/>
                  <a:uLnTx/>
                  <a:uFillTx/>
                  <a:latin typeface="Sakkal Majalla" panose="02000000000000000000" pitchFamily="2" charset="-78"/>
                  <a:ea typeface="+mn-ea"/>
                  <a:cs typeface="Sakkal Majalla" panose="02000000000000000000" pitchFamily="2" charset="-78"/>
                </a:rPr>
                <a:t>and</a:t>
              </a:r>
              <a:r>
                <a:rPr kumimoji="0" lang="ar-SA" sz="1400"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rPr>
                <a:t> </a:t>
              </a:r>
              <a:r>
                <a:rPr kumimoji="0" lang="ar-SA" sz="1400" b="1" i="0" u="none" strike="noStrike" kern="1200" cap="none" spc="0" normalizeH="0" baseline="0" noProof="0" dirty="0" err="1">
                  <a:ln>
                    <a:noFill/>
                  </a:ln>
                  <a:solidFill>
                    <a:schemeClr val="accent1"/>
                  </a:solidFill>
                  <a:effectLst/>
                  <a:uLnTx/>
                  <a:uFillTx/>
                  <a:latin typeface="Sakkal Majalla" panose="02000000000000000000" pitchFamily="2" charset="-78"/>
                  <a:ea typeface="+mn-ea"/>
                  <a:cs typeface="Sakkal Majalla" panose="02000000000000000000" pitchFamily="2" charset="-78"/>
                </a:rPr>
                <a:t>successful</a:t>
              </a:r>
              <a:r>
                <a:rPr kumimoji="0" lang="ar-SA" sz="1400"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rPr>
                <a:t> </a:t>
              </a:r>
              <a:r>
                <a:rPr kumimoji="0" lang="ar-SA" sz="1400" b="1" i="0" u="none" strike="noStrike" kern="1200" cap="none" spc="0" normalizeH="0" baseline="0" noProof="0" dirty="0" err="1">
                  <a:ln>
                    <a:noFill/>
                  </a:ln>
                  <a:solidFill>
                    <a:schemeClr val="accent1"/>
                  </a:solidFill>
                  <a:effectLst/>
                  <a:uLnTx/>
                  <a:uFillTx/>
                  <a:latin typeface="Sakkal Majalla" panose="02000000000000000000" pitchFamily="2" charset="-78"/>
                  <a:ea typeface="+mn-ea"/>
                  <a:cs typeface="Sakkal Majalla" panose="02000000000000000000" pitchFamily="2" charset="-78"/>
                </a:rPr>
                <a:t>projects</a:t>
              </a:r>
              <a:r>
                <a:rPr kumimoji="0" lang="ar-SA" sz="1400"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rPr>
                <a:t>.</a:t>
              </a:r>
              <a:endParaRPr kumimoji="0" lang="en-US" sz="1400"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Entities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institutions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strive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build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strategic</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partnerships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delegate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qualified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partners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implement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range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of</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services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according</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managed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services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model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have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assisted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many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organizations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entities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in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private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governmental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sectors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by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providing</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our</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professional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managed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IT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services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will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work</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with</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Royal</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Commission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Riyadh</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City</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on</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this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project</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manage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authority’s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databases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and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website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according</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to</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our</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standard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methodologies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developed</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for</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this</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 </a:t>
              </a:r>
              <a:r>
                <a:rPr kumimoji="0" lang="ar-SA" sz="1400" b="0" i="0" u="none" strike="noStrike" kern="1200" cap="none" spc="0" normalizeH="0" baseline="0" noProof="0" dirty="0" err="1">
                  <a:ln>
                    <a:noFill/>
                  </a:ln>
                  <a:solidFill>
                    <a:prstClr val="black"/>
                  </a:solidFill>
                  <a:effectLst/>
                  <a:uLnTx/>
                  <a:uFillTx/>
                  <a:latin typeface="Sakkal Majalla" panose="02000000000000000000" pitchFamily="2" charset="-78"/>
                  <a:ea typeface="+mn-ea"/>
                  <a:cs typeface="Sakkal Majalla" panose="02000000000000000000" pitchFamily="2" charset="-78"/>
                </a:rPr>
                <a:t>purpose</a:t>
              </a:r>
              <a:r>
                <a:rPr kumimoji="0" lang="ar-SA" sz="1400" b="0" i="0" u="none" strike="noStrike" kern="1200" cap="none" spc="0" normalizeH="0" baseline="0" noProof="0" dirty="0">
                  <a:ln>
                    <a:noFill/>
                  </a:ln>
                  <a:solidFill>
                    <a:prstClr val="black"/>
                  </a:solidFill>
                  <a:effectLst/>
                  <a:uLnTx/>
                  <a:uFillTx/>
                  <a:latin typeface="Sakkal Majalla" panose="02000000000000000000" pitchFamily="2" charset="-78"/>
                  <a:ea typeface="+mn-ea"/>
                  <a:cs typeface="Sakkal Majalla" panose="02000000000000000000" pitchFamily="2" charset="-78"/>
                </a:rPr>
                <a:t>.</a:t>
              </a:r>
            </a:p>
          </p:txBody>
        </p:sp>
        <p:sp>
          <p:nvSpPr>
            <p:cNvPr id="46" name="TextBox 82">
              <a:extLst>
                <a:ext uri="{FF2B5EF4-FFF2-40B4-BE49-F238E27FC236}">
                  <a16:creationId xmlns:a16="http://schemas.microsoft.com/office/drawing/2014/main" id="{24E32633-7DEC-4115-1629-B5857862CC1B}"/>
                </a:ext>
              </a:extLst>
            </p:cNvPr>
            <p:cNvSpPr txBox="1"/>
            <p:nvPr/>
          </p:nvSpPr>
          <p:spPr>
            <a:xfrm>
              <a:off x="813656" y="2122585"/>
              <a:ext cx="3173062" cy="4062651"/>
            </a:xfrm>
            <a:prstGeom prst="rect">
              <a:avLst/>
            </a:prstGeom>
            <a:noFill/>
          </p:spPr>
          <p:txBody>
            <a:bodyPr wrap="square" lIns="0" r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ar-SA" b="1" kern="1200" dirty="0" err="1">
                  <a:solidFill>
                    <a:schemeClr val="accent1"/>
                  </a:solidFill>
                  <a:latin typeface="Sakkal Majalla" panose="02000000000000000000" pitchFamily="2" charset="-78"/>
                  <a:ea typeface="+mn-ea"/>
                  <a:cs typeface="Sakkal Majalla" panose="02000000000000000000" pitchFamily="2" charset="-78"/>
                </a:rPr>
                <a:t>Competencies</a:t>
              </a:r>
              <a:r>
                <a:rPr lang="ar-SA" b="1" kern="1200" dirty="0">
                  <a:solidFill>
                    <a:schemeClr val="accent1"/>
                  </a:solidFill>
                  <a:latin typeface="Sakkal Majalla" panose="02000000000000000000" pitchFamily="2" charset="-78"/>
                  <a:ea typeface="+mn-ea"/>
                  <a:cs typeface="Sakkal Majalla" panose="02000000000000000000" pitchFamily="2" charset="-78"/>
                </a:rPr>
                <a:t> </a:t>
              </a:r>
              <a:r>
                <a:rPr lang="ar-SA" b="1" kern="1200" dirty="0" err="1">
                  <a:solidFill>
                    <a:schemeClr val="accent1"/>
                  </a:solidFill>
                  <a:latin typeface="Sakkal Majalla" panose="02000000000000000000" pitchFamily="2" charset="-78"/>
                  <a:ea typeface="+mn-ea"/>
                  <a:cs typeface="Sakkal Majalla" panose="02000000000000000000" pitchFamily="2" charset="-78"/>
                </a:rPr>
                <a:t>and</a:t>
              </a:r>
              <a:r>
                <a:rPr lang="ar-SA" b="1" kern="1200" dirty="0">
                  <a:solidFill>
                    <a:schemeClr val="accent1"/>
                  </a:solidFill>
                  <a:latin typeface="Sakkal Majalla" panose="02000000000000000000" pitchFamily="2" charset="-78"/>
                  <a:ea typeface="+mn-ea"/>
                  <a:cs typeface="Sakkal Majalla" panose="02000000000000000000" pitchFamily="2" charset="-78"/>
                </a:rPr>
                <a:t> </a:t>
              </a:r>
              <a:r>
                <a:rPr lang="ar-SA" b="1" kern="1200" dirty="0" err="1">
                  <a:solidFill>
                    <a:schemeClr val="accent1"/>
                  </a:solidFill>
                  <a:latin typeface="Sakkal Majalla" panose="02000000000000000000" pitchFamily="2" charset="-78"/>
                  <a:ea typeface="+mn-ea"/>
                  <a:cs typeface="Sakkal Majalla" panose="02000000000000000000" pitchFamily="2" charset="-78"/>
                </a:rPr>
                <a:t>qualified</a:t>
              </a:r>
              <a:r>
                <a:rPr lang="ar-SA" b="1" kern="1200" dirty="0">
                  <a:solidFill>
                    <a:schemeClr val="accent1"/>
                  </a:solidFill>
                  <a:latin typeface="Sakkal Majalla" panose="02000000000000000000" pitchFamily="2" charset="-78"/>
                  <a:ea typeface="+mn-ea"/>
                  <a:cs typeface="Sakkal Majalla" panose="02000000000000000000" pitchFamily="2" charset="-78"/>
                </a:rPr>
                <a:t> </a:t>
              </a:r>
              <a:r>
                <a:rPr lang="ar-SA" b="1" kern="1200" dirty="0" err="1">
                  <a:solidFill>
                    <a:schemeClr val="accent1"/>
                  </a:solidFill>
                  <a:latin typeface="Sakkal Majalla" panose="02000000000000000000" pitchFamily="2" charset="-78"/>
                  <a:ea typeface="+mn-ea"/>
                  <a:cs typeface="Sakkal Majalla" panose="02000000000000000000" pitchFamily="2" charset="-78"/>
                </a:rPr>
                <a:t>personnel</a:t>
              </a:r>
              <a:endParaRPr kumimoji="0" lang="en-US" b="1" i="0" u="none" strike="noStrike" kern="1200" cap="none" spc="0" normalizeH="0" baseline="0" noProof="0" dirty="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lvl="0" eaLnBrk="1" hangingPunct="1">
                <a:defRPr/>
              </a:pPr>
              <a:r>
                <a:rPr lang="ar-SA" sz="1600" kern="1200" dirty="0" err="1">
                  <a:solidFill>
                    <a:prstClr val="black"/>
                  </a:solidFill>
                  <a:latin typeface="Sakkal Majalla" panose="02000000000000000000" pitchFamily="2" charset="-78"/>
                  <a:ea typeface="+mn-ea"/>
                  <a:cs typeface="Sakkal Majalla" panose="02000000000000000000" pitchFamily="2" charset="-78"/>
                </a:rPr>
                <a:t>Our</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team</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includes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specialists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with</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proven</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track</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record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executing</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similar</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projects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our</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team</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also</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includesConsultantsLicensed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professionals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project</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managers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from</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the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institute</a:t>
              </a:r>
              <a:r>
                <a:rPr lang="en-US" sz="1600" kern="1200" dirty="0">
                  <a:solidFill>
                    <a:prstClr val="black"/>
                  </a:solidFill>
                  <a:latin typeface="Sakkal Majalla" panose="02000000000000000000" pitchFamily="2" charset="-78"/>
                  <a:ea typeface="+mn-ea"/>
                  <a:cs typeface="Sakkal Majalla" panose="02000000000000000000" pitchFamily="2" charset="-78"/>
                </a:rPr>
                <a:t>PMI</a:t>
              </a:r>
              <a:r>
                <a:rPr lang="ar-SA" sz="1600" kern="1200" dirty="0">
                  <a:solidFill>
                    <a:prstClr val="black"/>
                  </a:solidFill>
                  <a:latin typeface="Sakkal Majalla" panose="02000000000000000000" pitchFamily="2" charset="-78"/>
                  <a:ea typeface="+mn-ea"/>
                  <a:cs typeface="Sakkal Majalla" panose="02000000000000000000" pitchFamily="2" charset="-78"/>
                </a:rPr>
                <a:t>)</a:t>
              </a:r>
              <a:r>
                <a:rPr lang="en-US"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architectsReliable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institutional</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solutions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certified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by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en-US" sz="1600" kern="1200" dirty="0">
                  <a:solidFill>
                    <a:prstClr val="black"/>
                  </a:solidFill>
                  <a:latin typeface="Sakkal Majalla" panose="02000000000000000000" pitchFamily="2" charset="-78"/>
                  <a:ea typeface="+mn-ea"/>
                  <a:cs typeface="Sakkal Majalla" panose="02000000000000000000" pitchFamily="2" charset="-78"/>
                </a:rPr>
                <a:t>TOGAF</a:t>
              </a:r>
              <a:r>
                <a:rPr lang="ar-SA" sz="1600" kern="1200" dirty="0">
                  <a:solidFill>
                    <a:prstClr val="black"/>
                  </a:solidFill>
                  <a:latin typeface="Sakkal Majalla" panose="02000000000000000000" pitchFamily="2" charset="-78"/>
                  <a:ea typeface="+mn-ea"/>
                  <a:cs typeface="Sakkal Majalla" panose="02000000000000000000" pitchFamily="2" charset="-78"/>
                </a:rPr>
                <a:t>)</a:t>
              </a:r>
              <a:r>
                <a:rPr lang="en-US" sz="1600" kern="1200" dirty="0">
                  <a:solidFill>
                    <a:prstClr val="black"/>
                  </a:solidFill>
                  <a:latin typeface="Sakkal Majalla" panose="02000000000000000000" pitchFamily="2" charset="-78"/>
                  <a:ea typeface="+mn-ea"/>
                  <a:cs typeface="Sakkal Majalla" panose="02000000000000000000" pitchFamily="2" charset="-78"/>
                </a:rPr>
                <a:t>,</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technical</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infrastructure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operations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managers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with</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certification</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en-US" sz="1600" kern="1200" dirty="0">
                  <a:solidFill>
                    <a:prstClr val="black"/>
                  </a:solidFill>
                  <a:latin typeface="Sakkal Majalla" panose="02000000000000000000" pitchFamily="2" charset="-78"/>
                  <a:ea typeface="+mn-ea"/>
                  <a:cs typeface="Sakkal Majalla" panose="02000000000000000000" pitchFamily="2" charset="-78"/>
                </a:rPr>
                <a:t>ITIL</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business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systems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analysts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developersSpecialistsQuality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consultantsAnd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designersImproving</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user</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experience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database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managers.SpecialistsGovernance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information</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security</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other</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specializations</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supporting</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the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successful</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and</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professional</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implementation</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of</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the</a:t>
              </a:r>
              <a:r>
                <a:rPr lang="ar-SA" sz="1600" kern="1200" dirty="0">
                  <a:solidFill>
                    <a:prstClr val="black"/>
                  </a:solidFill>
                  <a:latin typeface="Sakkal Majalla" panose="02000000000000000000" pitchFamily="2" charset="-78"/>
                  <a:ea typeface="+mn-ea"/>
                  <a:cs typeface="Sakkal Majalla" panose="02000000000000000000" pitchFamily="2" charset="-78"/>
                </a:rPr>
                <a:t> </a:t>
              </a:r>
              <a:r>
                <a:rPr lang="ar-SA" sz="1600" kern="1200" dirty="0" err="1">
                  <a:solidFill>
                    <a:prstClr val="black"/>
                  </a:solidFill>
                  <a:latin typeface="Sakkal Majalla" panose="02000000000000000000" pitchFamily="2" charset="-78"/>
                  <a:ea typeface="+mn-ea"/>
                  <a:cs typeface="Sakkal Majalla" panose="02000000000000000000" pitchFamily="2" charset="-78"/>
                </a:rPr>
                <a:t>project</a:t>
              </a:r>
              <a:r>
                <a:rPr lang="ar-SA" sz="1600" kern="1200" dirty="0">
                  <a:solidFill>
                    <a:prstClr val="black"/>
                  </a:solidFill>
                  <a:latin typeface="Sakkal Majalla" panose="02000000000000000000" pitchFamily="2" charset="-78"/>
                  <a:ea typeface="+mn-ea"/>
                  <a:cs typeface="Sakkal Majalla" panose="02000000000000000000" pitchFamily="2" charset="-78"/>
                </a:rPr>
                <a:t>.</a:t>
              </a:r>
            </a:p>
          </p:txBody>
        </p:sp>
        <p:grpSp>
          <p:nvGrpSpPr>
            <p:cNvPr id="47" name="Google Shape;262;p7">
              <a:extLst>
                <a:ext uri="{FF2B5EF4-FFF2-40B4-BE49-F238E27FC236}">
                  <a16:creationId xmlns:a16="http://schemas.microsoft.com/office/drawing/2014/main" id="{D75BAD04-68E2-83E1-25E7-A1B76EAD8844}"/>
                </a:ext>
              </a:extLst>
            </p:cNvPr>
            <p:cNvGrpSpPr/>
            <p:nvPr/>
          </p:nvGrpSpPr>
          <p:grpSpPr>
            <a:xfrm>
              <a:off x="5929674" y="953089"/>
              <a:ext cx="2000126" cy="2453090"/>
              <a:chOff x="5964196" y="-269997"/>
              <a:chExt cx="2670645" cy="3275461"/>
            </a:xfrm>
            <a:solidFill>
              <a:schemeClr val="accent2"/>
            </a:solidFill>
          </p:grpSpPr>
          <p:sp>
            <p:nvSpPr>
              <p:cNvPr id="48" name="Google Shape;264;p7">
                <a:extLst>
                  <a:ext uri="{FF2B5EF4-FFF2-40B4-BE49-F238E27FC236}">
                    <a16:creationId xmlns:a16="http://schemas.microsoft.com/office/drawing/2014/main" id="{635731C3-1CA9-B0A6-55FB-8CE0353C077F}"/>
                  </a:ext>
                </a:extLst>
              </p:cNvPr>
              <p:cNvSpPr/>
              <p:nvPr/>
            </p:nvSpPr>
            <p:spPr>
              <a:xfrm rot="7445689" flipH="1">
                <a:off x="5676304" y="46925"/>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77760" y="1894538"/>
                      <a:pt x="1342136" y="2228468"/>
                      <a:pt x="310480" y="2719710"/>
                    </a:cubicBezTo>
                    <a:lnTo>
                      <a:pt x="0" y="2850626"/>
                    </a:lnTo>
                    <a:lnTo>
                      <a:pt x="301771" y="2148412"/>
                    </a:lnTo>
                    <a:lnTo>
                      <a:pt x="699281" y="1937207"/>
                    </a:lnTo>
                    <a:cubicBezTo>
                      <a:pt x="1686176" y="1454342"/>
                      <a:pt x="2577331" y="898219"/>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49" name="Google Shape;265;p7">
                <a:extLst>
                  <a:ext uri="{FF2B5EF4-FFF2-40B4-BE49-F238E27FC236}">
                    <a16:creationId xmlns:a16="http://schemas.microsoft.com/office/drawing/2014/main" id="{898187ED-1195-FC6C-95A9-6286696FB50E}"/>
                  </a:ext>
                </a:extLst>
              </p:cNvPr>
              <p:cNvSpPr/>
              <p:nvPr/>
            </p:nvSpPr>
            <p:spPr>
              <a:xfrm rot="7445689" flipH="1">
                <a:off x="5647274" y="46927"/>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85463" y="1861396"/>
                      <a:pt x="1379318" y="2170562"/>
                      <a:pt x="310480" y="2719710"/>
                    </a:cubicBezTo>
                    <a:lnTo>
                      <a:pt x="0" y="2850626"/>
                    </a:lnTo>
                    <a:lnTo>
                      <a:pt x="0" y="1969548"/>
                    </a:lnTo>
                    <a:lnTo>
                      <a:pt x="409071" y="1754808"/>
                    </a:lnTo>
                    <a:cubicBezTo>
                      <a:pt x="1395966" y="1271943"/>
                      <a:pt x="2577331" y="898219"/>
                      <a:pt x="3953164" y="633636"/>
                    </a:cubicBezTo>
                    <a:lnTo>
                      <a:pt x="4107312" y="0"/>
                    </a:lnTo>
                    <a:close/>
                  </a:path>
                </a:pathLst>
              </a:custGeom>
              <a:solidFill>
                <a:srgbClr val="7D49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50" name="Google Shape;290;p7">
              <a:extLst>
                <a:ext uri="{FF2B5EF4-FFF2-40B4-BE49-F238E27FC236}">
                  <a16:creationId xmlns:a16="http://schemas.microsoft.com/office/drawing/2014/main" id="{74579384-9989-5A38-40B7-C6F62D01B0D7}"/>
                </a:ext>
              </a:extLst>
            </p:cNvPr>
            <p:cNvSpPr/>
            <p:nvPr/>
          </p:nvSpPr>
          <p:spPr>
            <a:xfrm>
              <a:off x="6017981" y="1354238"/>
              <a:ext cx="139930" cy="4686356"/>
            </a:xfrm>
            <a:prstGeom prst="rect">
              <a:avLst/>
            </a:prstGeom>
            <a:solidFill>
              <a:schemeClr val="lt1"/>
            </a:solidFill>
            <a:ln>
              <a:noFill/>
            </a:ln>
          </p:spPr>
          <p:txBody>
            <a:bodyPr spcFirstLastPara="1" wrap="square" lIns="91425" tIns="45700" rIns="91425" bIns="45700" anchor="ctr" anchorCtr="0">
              <a:noAutofit/>
            </a:bodyPr>
            <a:lstStyle/>
            <a:p>
              <a:pPr marL="0" marR="0" lvl="0" indent="0">
                <a:spcBef>
                  <a:spcPts val="0"/>
                </a:spcBef>
                <a:spcAft>
                  <a:spcPts val="0"/>
                </a:spcAft>
                <a:buNone/>
              </a:pPr>
              <a:endParaRPr lang="en-US" sz="2000">
                <a:solidFill>
                  <a:schemeClr val="lt1"/>
                </a:solidFill>
                <a:latin typeface="Sakkal Majalla" panose="02000000000000000000" pitchFamily="2" charset="-78"/>
                <a:ea typeface="Calibri"/>
                <a:cs typeface="Sakkal Majalla" panose="02000000000000000000" pitchFamily="2" charset="-78"/>
                <a:sym typeface="Calibri"/>
              </a:endParaRPr>
            </a:p>
          </p:txBody>
        </p:sp>
        <p:sp>
          <p:nvSpPr>
            <p:cNvPr id="41" name="Rectangle 40">
              <a:extLst>
                <a:ext uri="{FF2B5EF4-FFF2-40B4-BE49-F238E27FC236}">
                  <a16:creationId xmlns:a16="http://schemas.microsoft.com/office/drawing/2014/main" id="{680732E5-0359-404C-E012-B81493B8C822}"/>
                </a:ext>
              </a:extLst>
            </p:cNvPr>
            <p:cNvSpPr/>
            <p:nvPr/>
          </p:nvSpPr>
          <p:spPr>
            <a:xfrm flipH="1">
              <a:off x="7162449" y="1450121"/>
              <a:ext cx="367762" cy="615553"/>
            </a:xfrm>
            <a:prstGeom prst="rect">
              <a:avLst/>
            </a:prstGeom>
          </p:spPr>
          <p:txBody>
            <a:bodyPr wrap="squar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2</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grpSp>
    </p:spTree>
    <p:extLst>
      <p:ext uri="{BB962C8B-B14F-4D97-AF65-F5344CB8AC3E}">
        <p14:creationId xmlns:p14="http://schemas.microsoft.com/office/powerpoint/2010/main" val="27440217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8727003" y="1138214"/>
            <a:ext cx="3134000" cy="1477427"/>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4047506"/>
            <a:ext cx="2397443" cy="187349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026741"/>
            <a:ext cx="10458446" cy="307777"/>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work includes establishing and developing the digital enablement management in the Saline Water Conversion Corporation.</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were honored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flipH="1">
            <a:off x="459087" y="4051629"/>
            <a:ext cx="11401916" cy="191737"/>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3586" y="4020701"/>
            <a:ext cx="1438276" cy="343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7303976" y="1591683"/>
            <a:ext cx="1423027"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460918" y="2035427"/>
            <a:ext cx="3169460" cy="584775"/>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600" b="1" i="0" u="none" strike="noStrike" kern="0" cap="none" spc="0" normalizeH="0" baseline="0" noProof="0">
                <a:ln>
                  <a:noFill/>
                </a:ln>
                <a:solidFill>
                  <a:srgbClr val="000000"/>
                </a:solidFill>
                <a:effectLst/>
                <a:uLnTx/>
                <a:uFillTx/>
                <a:latin typeface="Sakkal Majalla" panose="02000000000000000000" pitchFamily="2" charset="-78"/>
                <a:cs typeface="Janna LT" panose="01000000000000000000"/>
                <a:sym typeface="Helvetica"/>
              </a:rPr>
              <a:t>Providing consultancy services and support for digital enablement management.</a:t>
            </a:r>
            <a:endPar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Janna LT" panose="01000000000000000000"/>
              <a:sym typeface="Helvetica"/>
            </a:endParaRPr>
          </a:p>
        </p:txBody>
      </p:sp>
      <p:sp>
        <p:nvSpPr>
          <p:cNvPr id="8" name="TextBox 7">
            <a:extLst>
              <a:ext uri="{FF2B5EF4-FFF2-40B4-BE49-F238E27FC236}">
                <a16:creationId xmlns:a16="http://schemas.microsoft.com/office/drawing/2014/main" id="{B0EAACB4-0241-30A5-7CD0-4499A3EB283D}"/>
              </a:ext>
            </a:extLst>
          </p:cNvPr>
          <p:cNvSpPr txBox="1"/>
          <p:nvPr/>
        </p:nvSpPr>
        <p:spPr>
          <a:xfrm>
            <a:off x="7718323" y="4289731"/>
            <a:ext cx="3863350" cy="2123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the Current and Future Status Document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Preparing a digital transformation strategy document for managing digital enablers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Digital Assets Management Roadmap Document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the Digital Asset Management Implementation Plan Document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Preparing the operational framework document for digital asset management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Governance Document for Digital Asset Management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the Institutional Change Management Support Document</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327" y="4188026"/>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799447" y="4236931"/>
            <a:ext cx="94682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Execution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graphicFrame>
        <p:nvGraphicFramePr>
          <p:cNvPr id="9" name="Chart 8">
            <a:extLst>
              <a:ext uri="{FF2B5EF4-FFF2-40B4-BE49-F238E27FC236}">
                <a16:creationId xmlns:a16="http://schemas.microsoft.com/office/drawing/2014/main" id="{80A0450B-393B-DA68-0349-B6E537F328AC}"/>
              </a:ext>
            </a:extLst>
          </p:cNvPr>
          <p:cNvGraphicFramePr/>
          <p:nvPr>
            <p:extLst>
              <p:ext uri="{D42A27DB-BD31-4B8C-83A1-F6EECF244321}">
                <p14:modId xmlns:p14="http://schemas.microsoft.com/office/powerpoint/2010/main" val="760845326"/>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0"/>
          </a:graphicData>
        </a:graphic>
      </p:graphicFrame>
      <p:sp>
        <p:nvSpPr>
          <p:cNvPr id="5" name="TextBox 4">
            <a:extLst>
              <a:ext uri="{FF2B5EF4-FFF2-40B4-BE49-F238E27FC236}">
                <a16:creationId xmlns:a16="http://schemas.microsoft.com/office/drawing/2014/main" id="{30B19007-3BD3-F12D-8CC4-AB39C41CEA6C}"/>
              </a:ext>
            </a:extLst>
          </p:cNvPr>
          <p:cNvSpPr txBox="1"/>
          <p:nvPr/>
        </p:nvSpPr>
        <p:spPr>
          <a:xfrm>
            <a:off x="1913753" y="1250004"/>
            <a:ext cx="1464499"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pic>
        <p:nvPicPr>
          <p:cNvPr id="6" name="Picture 5" descr="Logo, company name&#10;&#10;Description automatically generated">
            <a:extLst>
              <a:ext uri="{FF2B5EF4-FFF2-40B4-BE49-F238E27FC236}">
                <a16:creationId xmlns:a16="http://schemas.microsoft.com/office/drawing/2014/main" id="{CE543F1E-CA0D-DF3D-0977-7E6413804BA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10" name="TextBox 9">
            <a:extLst>
              <a:ext uri="{FF2B5EF4-FFF2-40B4-BE49-F238E27FC236}">
                <a16:creationId xmlns:a16="http://schemas.microsoft.com/office/drawing/2014/main" id="{B4BF2650-3682-0DD7-257D-6AA9D707C0E4}"/>
              </a:ext>
            </a:extLst>
          </p:cNvPr>
          <p:cNvSpPr txBox="1"/>
          <p:nvPr/>
        </p:nvSpPr>
        <p:spPr>
          <a:xfrm>
            <a:off x="2855763" y="4313622"/>
            <a:ext cx="4656082"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Preparing the Job Description Document for Digital Enablement Management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Preparation of a document on the distribution of roles and responsibilities among organizational units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Preparing a Document for Measuring the Quality of Digital Services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Preparing a document for a plan to enhance interactive relationships with stakeholders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Preparing a Training Needs Analysis Document for Digital Enablement Management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Preparing the training plan document for the development of the employees of the Digital Enablement Administration in digital transformation</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Preparing a leadership development plan document for digital enablers management.</a:t>
            </a:r>
          </a:p>
        </p:txBody>
      </p:sp>
      <p:pic>
        <p:nvPicPr>
          <p:cNvPr id="4" name="Picture 6">
            <a:extLst>
              <a:ext uri="{FF2B5EF4-FFF2-40B4-BE49-F238E27FC236}">
                <a16:creationId xmlns:a16="http://schemas.microsoft.com/office/drawing/2014/main" id="{2C4BC571-19B2-3F17-2C25-0228ECAD805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5775" t="11798" r="15383" b="12629"/>
          <a:stretch/>
        </p:blipFill>
        <p:spPr bwMode="auto">
          <a:xfrm>
            <a:off x="9166389" y="1293871"/>
            <a:ext cx="2339968" cy="12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219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128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had the honor of executing</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endParaRPr>
          </a:p>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Overview</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Outputs</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name</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766044" y="1991516"/>
            <a:ext cx="3899896" cy="738664"/>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SA" sz="1200" b="1" i="0" u="none" strike="noStrike" kern="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Operation and maintenance of the spatial portal, dashboards, and spatial indicators.</a:t>
            </a:r>
            <a:endParaRPr kumimoji="0" lang="en-US" sz="18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a:p>
            <a:pPr marL="0" marR="0" lvl="0" indent="0" algn="r" defTabSz="914391" eaLnBrk="1" fontAlgn="auto" latinLnBrk="0" hangingPunct="0">
              <a:lnSpc>
                <a:spcPct val="100000"/>
              </a:lnSpc>
              <a:spcBef>
                <a:spcPts val="0"/>
              </a:spcBef>
              <a:spcAft>
                <a:spcPts val="0"/>
              </a:spcAft>
              <a:buClrTx/>
              <a:buSzTx/>
              <a:buFontTx/>
              <a:buNone/>
              <a:tabLst/>
              <a:defRPr/>
            </a:pPr>
            <a:endParaRPr kumimoji="0" lang="ar-SA" sz="18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r" defTabSz="914363"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24 months</a:t>
            </a:r>
          </a:p>
          <a:p>
            <a:pPr marL="0" marR="0" lvl="0" indent="0" algn="r" defTabSz="914363"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(0</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6</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2025</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07/</a:t>
            </a:r>
            <a:r>
              <a:rPr kumimoji="0" lang="en-US"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2023</a:t>
            </a:r>
            <a:r>
              <a:rPr kumimoji="0" lang="ar-JO"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25063" y="3016022"/>
            <a:ext cx="8447813" cy="1292662"/>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The Nuclear and Radiological Regulatory Authority desires technical and advisory support, operation, and maintenance for all components of information systems.</a:t>
            </a:r>
            <a:endParaRPr kumimoji="0" lang="en-US" sz="1200" b="0" i="0" u="none" strike="noStrike" kern="0" cap="none" spc="0" normalizeH="0" baseline="0" noProof="0">
              <a:ln>
                <a:noFill/>
              </a:ln>
              <a:solidFill>
                <a:srgbClr val="000000"/>
              </a:solidFill>
              <a:effectLst/>
              <a:uLnTx/>
              <a:uFillTx/>
              <a:latin typeface="Sakkal Majalla" panose="02000000000000000000" pitchFamily="2" charset="-78"/>
              <a:ea typeface="+mj-lt"/>
              <a:cs typeface="Sakkal Majalla" panose="02000000000000000000" pitchFamily="2" charset="-78"/>
              <a:sym typeface="Helvetica"/>
            </a:endParaRPr>
          </a:p>
          <a:p>
            <a:pPr marL="0" marR="0" lvl="0" indent="0" algn="r" defTabSz="914391" eaLnBrk="1" fontAlgn="auto" latinLnBrk="0" hangingPunct="0">
              <a:lnSpc>
                <a:spcPct val="100000"/>
              </a:lnSpc>
              <a:spcBef>
                <a:spcPts val="0"/>
              </a:spcBef>
              <a:spcAft>
                <a:spcPts val="0"/>
              </a:spcAft>
              <a:buClrTx/>
              <a:buSzTx/>
              <a:buFontTx/>
              <a:buNone/>
              <a:tabLst/>
              <a:defRPr/>
            </a:pPr>
            <a:r>
              <a:rPr kumimoji="0" lang="ar-SA" sz="12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Geography, in addition to spatial data and information panels and indicators, in order to achieve objectives and ensure the continuity of the system's operation with all its components without obstacles or issues that may hinder daily operations. This is achieved by providing appropriate technical and advisory support, improvements, and modifications to the current system to meet the objectives and aspirations of the organization and comply with its new requirements. It also involves assisting in implementing upgrades on the operational components of the systems to enhance performance and reliability.</a:t>
            </a:r>
            <a:endParaRPr kumimoji="0" lang="ar-SA" sz="1200" b="0" i="0" u="none" strike="noStrike" kern="0" cap="none" spc="0" normalizeH="0" baseline="0" noProof="0">
              <a:ln>
                <a:noFill/>
              </a:ln>
              <a:solidFill>
                <a:srgbClr val="000000"/>
              </a:solidFill>
              <a:effectLst/>
              <a:uLnTx/>
              <a:uFillTx/>
              <a:latin typeface="Sakkal Majalla" panose="02000000000000000000" pitchFamily="2" charset="-78"/>
              <a:ea typeface="+mj-lt"/>
              <a:cs typeface="Sakkal Majalla" panose="02000000000000000000" pitchFamily="2" charset="-78"/>
              <a:sym typeface="Helvetica"/>
            </a:endParaRPr>
          </a:p>
          <a:p>
            <a:pPr marL="0" marR="0" lvl="0" indent="0" algn="r" defTabSz="914391" eaLnBrk="1" fontAlgn="auto" latinLnBrk="0" hangingPunct="0">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Scope of Implementation</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322518" y="1250004"/>
            <a:ext cx="1055734"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duration</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7" name="TextBox 1">
            <a:extLst>
              <a:ext uri="{FF2B5EF4-FFF2-40B4-BE49-F238E27FC236}">
                <a16:creationId xmlns:a16="http://schemas.microsoft.com/office/drawing/2014/main" id="{D9ED6402-6F48-8CF9-E1FD-375311482391}"/>
              </a:ext>
            </a:extLst>
          </p:cNvPr>
          <p:cNvSpPr txBox="1"/>
          <p:nvPr/>
        </p:nvSpPr>
        <p:spPr>
          <a:xfrm>
            <a:off x="5112905" y="4639964"/>
            <a:ext cx="6260016"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Geospatial Database Administrator</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Geographic Information Systems Analyst</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Geographic Information Systems Application Developer</a:t>
            </a:r>
            <a:endParaRPr kumimoji="0" lang="en-US"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Geographic Information Systems Application Developer</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Office licenses for geographic information systems software</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ArcGIS</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سطح المكتب</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متقدم</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ترخيص</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ArcGIS</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 </a:t>
            </a:r>
            <a:r>
              <a:rPr kumimoji="0" lang="ar-SA" sz="1400" b="0" i="0" u="none" strike="noStrike" kern="1200" cap="none" spc="0" normalizeH="0" baseline="0" noProof="0" err="1">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rPr>
              <a:t>Pro</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0" marR="0" lvl="0" indent="0" algn="r" defTabSz="914391" eaLnBrk="1" fontAlgn="auto" latinLnBrk="0" hangingPunct="0">
              <a:lnSpc>
                <a:spcPct val="100000"/>
              </a:lnSpc>
              <a:spcBef>
                <a:spcPts val="0"/>
              </a:spcBef>
              <a:spcAft>
                <a:spcPts val="0"/>
              </a:spcAft>
              <a:buClr>
                <a:srgbClr val="C90F8D"/>
              </a:buClr>
              <a:buSzTx/>
              <a:buFontTx/>
              <a:buNone/>
              <a:tabLst/>
              <a:defRPr/>
            </a:pP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12" name="TextBox 1">
            <a:extLst>
              <a:ext uri="{FF2B5EF4-FFF2-40B4-BE49-F238E27FC236}">
                <a16:creationId xmlns:a16="http://schemas.microsoft.com/office/drawing/2014/main" id="{D4B3F2A8-10D1-1411-A718-2ED8D6706A77}"/>
              </a:ext>
            </a:extLst>
          </p:cNvPr>
          <p:cNvSpPr txBox="1"/>
          <p:nvPr/>
        </p:nvSpPr>
        <p:spPr>
          <a:xfrm>
            <a:off x="1523484" y="4690095"/>
            <a:ext cx="6260016" cy="8771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a:lstStyle>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1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Geographic Information System Server Software Licenses.</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1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License for a spatial statistical analysis tool for desktop GIS software.</a:t>
            </a: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r>
              <a:rPr kumimoji="0" lang="ar-SA" sz="1100" b="1" i="0" u="none" strike="noStrike" kern="1200" cap="none" spc="0" normalizeH="0" baseline="0" noProof="0">
                <a:ln>
                  <a:noFill/>
                </a:ln>
                <a:solidFill>
                  <a:srgbClr val="7F7F7F"/>
                </a:solidFill>
                <a:effectLst/>
                <a:uLnTx/>
                <a:uFillTx/>
                <a:latin typeface="Sakkal Majalla" panose="02000000000000000000" pitchFamily="2" charset="-78"/>
                <a:ea typeface="+mj-lt"/>
                <a:cs typeface="Sakkal Majalla" panose="02000000000000000000" pitchFamily="2" charset="-78"/>
                <a:sym typeface="Helvetica"/>
              </a:rPr>
              <a:t>A tool license for spatial analysis for desktop geographic information systems software.</a:t>
            </a:r>
            <a:endParaRPr kumimoji="0" lang="en-US"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Arial" panose="05000000000000000000" pitchFamily="2" charset="2"/>
              <a:buChar char="•"/>
              <a:tabLst/>
              <a:defRPr/>
            </a:pPr>
            <a:endParaRPr kumimoji="0" lang="ar-SA" sz="1800" b="0" i="0" u="none" strike="noStrike" kern="0" cap="none" spc="0" normalizeH="0" baseline="0" noProof="0">
              <a:ln>
                <a:noFill/>
              </a:ln>
              <a:solidFill>
                <a:srgbClr val="2E2C2C"/>
              </a:solidFill>
              <a:effectLst/>
              <a:uLnTx/>
              <a:uFillTx/>
              <a:latin typeface="Sakkal Majalla" panose="02000000000000000000" pitchFamily="2" charset="-78"/>
              <a:ea typeface="+mj-lt"/>
              <a:cs typeface="Sakkal Majalla" panose="02000000000000000000" pitchFamily="2" charset="-78"/>
              <a:sym typeface="Helvetica"/>
            </a:endParaRPr>
          </a:p>
        </p:txBody>
      </p:sp>
      <p:pic>
        <p:nvPicPr>
          <p:cNvPr id="17" name="Graphic 16">
            <a:extLst>
              <a:ext uri="{FF2B5EF4-FFF2-40B4-BE49-F238E27FC236}">
                <a16:creationId xmlns:a16="http://schemas.microsoft.com/office/drawing/2014/main" id="{25121F93-00ED-E79F-40DF-407B94DC15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7928" y="1713638"/>
            <a:ext cx="1890962" cy="392751"/>
          </a:xfrm>
          <a:prstGeom prst="rect">
            <a:avLst/>
          </a:prstGeom>
        </p:spPr>
      </p:pic>
      <p:graphicFrame>
        <p:nvGraphicFramePr>
          <p:cNvPr id="4" name="Chart 3">
            <a:extLst>
              <a:ext uri="{FF2B5EF4-FFF2-40B4-BE49-F238E27FC236}">
                <a16:creationId xmlns:a16="http://schemas.microsoft.com/office/drawing/2014/main" id="{1F875BB2-DEFF-EBC9-0B9D-7F67B14BA735}"/>
              </a:ext>
            </a:extLst>
          </p:cNvPr>
          <p:cNvGraphicFramePr/>
          <p:nvPr>
            <p:extLst>
              <p:ext uri="{D42A27DB-BD31-4B8C-83A1-F6EECF244321}">
                <p14:modId xmlns:p14="http://schemas.microsoft.com/office/powerpoint/2010/main" val="1012864341"/>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7685166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076730" y="1139126"/>
            <a:ext cx="2784273" cy="1476515"/>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771355"/>
            <a:ext cx="2605555" cy="203612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204863"/>
            <a:ext cx="10458446" cy="523220"/>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 involves building a digital infrastructure to enhance and achieve the goals of Vision 2030 by seizing the opportunities available in the digital age, achieving economic sustainability, attaining global leadership, and improving quality of life.</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had the honor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flipH="1">
            <a:off x="458319" y="3771354"/>
            <a:ext cx="11402683" cy="191750"/>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734355"/>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826456"/>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7123399" y="1530278"/>
            <a:ext cx="1423027"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991221" y="1974021"/>
            <a:ext cx="2555206" cy="584775"/>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rPr>
              <a:t>Phase Two of the Digital Transformation Project</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7" name="TextBox 16">
            <a:extLst>
              <a:ext uri="{FF2B5EF4-FFF2-40B4-BE49-F238E27FC236}">
                <a16:creationId xmlns:a16="http://schemas.microsoft.com/office/drawing/2014/main" id="{D0776350-82E6-8087-B75A-D29178AF8151}"/>
              </a:ext>
            </a:extLst>
          </p:cNvPr>
          <p:cNvSpPr txBox="1"/>
          <p:nvPr/>
        </p:nvSpPr>
        <p:spPr>
          <a:xfrm>
            <a:off x="5478274" y="4257338"/>
            <a:ext cx="6094602"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Analysis of the current situation.</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Identifying needs.</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Feasibility study of digital platform applications and analysis of the latest modern technologies.</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Updating and developing the digital transformation strategy.</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Defining digital governance.</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Establish and define the operational plan for the Digital Transformation Office.</a:t>
            </a:r>
          </a:p>
        </p:txBody>
      </p:sp>
      <p:graphicFrame>
        <p:nvGraphicFramePr>
          <p:cNvPr id="6" name="Chart 5">
            <a:extLst>
              <a:ext uri="{FF2B5EF4-FFF2-40B4-BE49-F238E27FC236}">
                <a16:creationId xmlns:a16="http://schemas.microsoft.com/office/drawing/2014/main" id="{8B1CD39A-92CB-28B8-12BE-E2D95617C4DF}"/>
              </a:ext>
            </a:extLst>
          </p:cNvPr>
          <p:cNvGraphicFramePr/>
          <p:nvPr>
            <p:extLst>
              <p:ext uri="{D42A27DB-BD31-4B8C-83A1-F6EECF244321}">
                <p14:modId xmlns:p14="http://schemas.microsoft.com/office/powerpoint/2010/main" val="3139579620"/>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0"/>
          </a:graphicData>
        </a:graphic>
      </p:graphicFrame>
      <p:sp>
        <p:nvSpPr>
          <p:cNvPr id="10" name="TextBox 9">
            <a:extLst>
              <a:ext uri="{FF2B5EF4-FFF2-40B4-BE49-F238E27FC236}">
                <a16:creationId xmlns:a16="http://schemas.microsoft.com/office/drawing/2014/main" id="{570CD95E-7050-F099-5E45-A237F48B1E48}"/>
              </a:ext>
            </a:extLst>
          </p:cNvPr>
          <p:cNvSpPr txBox="1"/>
          <p:nvPr/>
        </p:nvSpPr>
        <p:spPr>
          <a:xfrm>
            <a:off x="2265622" y="4072888"/>
            <a:ext cx="3677603"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Identifying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digital</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gap</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digital</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transformation</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plan</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Identify</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and</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monitor</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key</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success</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factors</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for</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digital</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transformation</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Identifying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and</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monitoring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critical</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success</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factors</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for</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digital</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transformation</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and</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monitoring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digital</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performance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indicators</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Periodic</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monitoring</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of</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digital</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transformation</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r>
              <a:rPr kumimoji="0" lang="ar-SA" sz="1400" b="0" i="0" u="none" strike="noStrike" kern="1200" cap="none" spc="0" normalizeH="0" baseline="0" noProof="0" dirty="0" err="1">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plan</a:t>
            </a:r>
            <a:r>
              <a:rPr kumimoji="0" lang="ar-SA" sz="1400" b="0" i="0" u="none" strike="noStrike" kern="1200" cap="none" spc="0" normalizeH="0" baseline="0" noProof="0" dirty="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t>
            </a:r>
          </a:p>
        </p:txBody>
      </p:sp>
      <p:sp>
        <p:nvSpPr>
          <p:cNvPr id="4" name="TextBox 3">
            <a:extLst>
              <a:ext uri="{FF2B5EF4-FFF2-40B4-BE49-F238E27FC236}">
                <a16:creationId xmlns:a16="http://schemas.microsoft.com/office/drawing/2014/main" id="{2C3F9C2D-582A-78F4-FE00-74C390E256CD}"/>
              </a:ext>
            </a:extLst>
          </p:cNvPr>
          <p:cNvSpPr txBox="1"/>
          <p:nvPr/>
        </p:nvSpPr>
        <p:spPr>
          <a:xfrm>
            <a:off x="1892913" y="1250004"/>
            <a:ext cx="1485339"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pic>
        <p:nvPicPr>
          <p:cNvPr id="12" name="Picture 11" descr="Logo, company name&#10;&#10;Description automatically generated">
            <a:extLst>
              <a:ext uri="{FF2B5EF4-FFF2-40B4-BE49-F238E27FC236}">
                <a16:creationId xmlns:a16="http://schemas.microsoft.com/office/drawing/2014/main" id="{1BA46281-C474-D4DA-4F04-8AC7817CA6C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pic>
        <p:nvPicPr>
          <p:cNvPr id="5" name="Picture 4">
            <a:extLst>
              <a:ext uri="{FF2B5EF4-FFF2-40B4-BE49-F238E27FC236}">
                <a16:creationId xmlns:a16="http://schemas.microsoft.com/office/drawing/2014/main" id="{87D1B4EC-F4EB-A803-ACB5-1C17AC257938}"/>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8772" b="89474" l="3340" r="91945">
                        <a14:foregroundMark x1="85658" y1="15789" x2="85658" y2="15789"/>
                        <a14:foregroundMark x1="87230" y1="69006" x2="87230" y2="69006"/>
                        <a14:foregroundMark x1="91749" y1="54971" x2="91749" y2="54971"/>
                        <a14:foregroundMark x1="92141" y1="44444" x2="92141" y2="44444"/>
                        <a14:foregroundMark x1="72495" y1="86550" x2="3536" y2="85965"/>
                        <a14:foregroundMark x1="3929" y1="64912" x2="3929" y2="64912"/>
                        <a14:foregroundMark x1="5697" y1="60819" x2="5697" y2="60819"/>
                        <a14:foregroundMark x1="5108" y1="59064" x2="5108" y2="59064"/>
                        <a14:foregroundMark x1="9430" y1="58480" x2="9430" y2="58480"/>
                        <a14:foregroundMark x1="19843" y1="66082" x2="19843" y2="66082"/>
                        <a14:foregroundMark x1="21807" y1="69006" x2="21807" y2="69006"/>
                        <a14:foregroundMark x1="25737" y1="69006" x2="25737" y2="69006"/>
                        <a14:foregroundMark x1="28684" y1="64327" x2="28684" y2="64327"/>
                        <a14:foregroundMark x1="30452" y1="64327" x2="30452" y2="64327"/>
                        <a14:foregroundMark x1="32809" y1="70175" x2="32809" y2="70175"/>
                        <a14:foregroundMark x1="37917" y1="70175" x2="37917" y2="70175"/>
                        <a14:foregroundMark x1="39293" y1="60234" x2="39293" y2="60234"/>
                        <a14:foregroundMark x1="78193" y1="8772" x2="78193" y2="8772"/>
                        <a14:foregroundMark x1="11788" y1="80117" x2="11788" y2="80117"/>
                        <a14:foregroundMark x1="6090" y1="61404" x2="6090" y2="61404"/>
                        <a14:foregroundMark x1="6090" y1="59649" x2="6090" y2="59649"/>
                      </a14:backgroundRemoval>
                    </a14:imgEffect>
                  </a14:imgLayer>
                </a14:imgProps>
              </a:ext>
              <a:ext uri="{28A0092B-C50C-407E-A947-70E740481C1C}">
                <a14:useLocalDpi xmlns:a14="http://schemas.microsoft.com/office/drawing/2010/main" val="0"/>
              </a:ext>
            </a:extLst>
          </a:blip>
          <a:stretch>
            <a:fillRect/>
          </a:stretch>
        </p:blipFill>
        <p:spPr>
          <a:xfrm>
            <a:off x="9827292" y="1997235"/>
            <a:ext cx="1526604" cy="512718"/>
          </a:xfrm>
          <a:prstGeom prst="rect">
            <a:avLst/>
          </a:prstGeom>
        </p:spPr>
      </p:pic>
      <p:pic>
        <p:nvPicPr>
          <p:cNvPr id="7" name="Picture 6" descr="A logo with a black background&#10;&#10;Description automatically generated">
            <a:extLst>
              <a:ext uri="{FF2B5EF4-FFF2-40B4-BE49-F238E27FC236}">
                <a16:creationId xmlns:a16="http://schemas.microsoft.com/office/drawing/2014/main" id="{FA538466-017D-825E-D2C8-E127FDFE742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45061" y="1188900"/>
            <a:ext cx="758562" cy="758562"/>
          </a:xfrm>
          <a:prstGeom prst="rect">
            <a:avLst/>
          </a:prstGeom>
        </p:spPr>
      </p:pic>
    </p:spTree>
    <p:extLst>
      <p:ext uri="{BB962C8B-B14F-4D97-AF65-F5344CB8AC3E}">
        <p14:creationId xmlns:p14="http://schemas.microsoft.com/office/powerpoint/2010/main" val="1623843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6273" y="1138215"/>
            <a:ext cx="1984730" cy="1477427"/>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824890"/>
            <a:ext cx="2573115" cy="2096114"/>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595996" y="3026741"/>
            <a:ext cx="10976880" cy="954107"/>
          </a:xfrm>
          <a:prstGeom prst="rect">
            <a:avLst/>
          </a:prstGeom>
          <a:noFill/>
        </p:spPr>
        <p:txBody>
          <a:bodyPr wrap="square" rtlCol="0">
            <a:spAutoFit/>
          </a:bodyPr>
          <a:lstStyle/>
          <a:p>
            <a:pPr marL="0" marR="0" lvl="0" indent="0" algn="r" defTabSz="914363"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Digital Future Company contributed to the implementation of a project providing consultancy services to develop a unified vision for the Ministry of Environment, Water and Agriculture in line with Saudi Arabia's Vision 2030, aimed at improving performance and enhancing capabilities and project management. This includes strengthening the project management team to enable the administration to achieve its goals within the framework of the Ministry's plan, which involves adopting and applying the best global practices (methodologies, project management systems, and techniques).</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were honored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flipH="1">
            <a:off x="2855763" y="3824890"/>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Overview</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781412"/>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Outputs</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6" name="TextBox 35">
            <a:extLst>
              <a:ext uri="{FF2B5EF4-FFF2-40B4-BE49-F238E27FC236}">
                <a16:creationId xmlns:a16="http://schemas.microsoft.com/office/drawing/2014/main" id="{0CCC06D2-EA8C-1D13-9C0B-EEB619181821}"/>
              </a:ext>
            </a:extLst>
          </p:cNvPr>
          <p:cNvSpPr txBox="1"/>
          <p:nvPr/>
        </p:nvSpPr>
        <p:spPr>
          <a:xfrm>
            <a:off x="795540" y="1258342"/>
            <a:ext cx="1366978" cy="523220"/>
          </a:xfrm>
          <a:prstGeom prst="rect">
            <a:avLst/>
          </a:prstGeom>
          <a:noFill/>
        </p:spPr>
        <p:txBody>
          <a:bodyPr wrap="square" rtlCol="0">
            <a:spAutoFit/>
          </a:bodyPr>
          <a:lstStyle/>
          <a:p>
            <a:pPr marL="0" marR="0" lvl="0" indent="0" algn="r" defTabSz="914363"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12 months</a:t>
            </a:r>
            <a:endParaRPr kumimoji="0" lang="ar-SA" sz="1400" b="0" i="0" u="none" strike="noStrike" kern="1200" cap="none" spc="0" normalizeH="0" baseline="0" noProof="0">
              <a:ln>
                <a:noFill/>
              </a:ln>
              <a:solidFill>
                <a:srgbClr val="2E2C2C"/>
              </a:solidFill>
              <a:effectLst/>
              <a:highlight>
                <a:srgbClr val="FFFF00"/>
              </a:highlight>
              <a:uLnTx/>
              <a:uFillTx/>
              <a:latin typeface="Sakkal Majalla" panose="02000000000000000000" pitchFamily="2" charset="-78"/>
              <a:ea typeface="Calibri"/>
              <a:cs typeface="Sakkal Majalla" panose="02000000000000000000" pitchFamily="2" charset="-78"/>
              <a:sym typeface="Helvetica"/>
            </a:endParaRPr>
          </a:p>
          <a:p>
            <a:pPr marL="0" marR="0" lvl="0" indent="0" algn="r" defTabSz="914363"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10/2020 – 10/2021</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81886" y="1932780"/>
            <a:ext cx="3994205" cy="830997"/>
          </a:xfrm>
          <a:prstGeom prst="rect">
            <a:avLst/>
          </a:prstGeom>
          <a:noFill/>
        </p:spPr>
        <p:txBody>
          <a:bodyPr wrap="square" rtlCol="0">
            <a:spAutoFit/>
          </a:bodyPr>
          <a:lstStyle/>
          <a:p>
            <a:pPr marL="0" marR="0" lvl="0" indent="0" algn="r" defTabSz="914363"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JO" sz="1600" b="1"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Development of electronic services for project management and providing technical and strategic support to the ministry</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327" y="4013344"/>
            <a:ext cx="2162690" cy="1767139"/>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522790" y="3919910"/>
            <a:ext cx="114607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Scope of Implementation</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graphicFrame>
        <p:nvGraphicFramePr>
          <p:cNvPr id="20" name="Chart 19">
            <a:extLst>
              <a:ext uri="{FF2B5EF4-FFF2-40B4-BE49-F238E27FC236}">
                <a16:creationId xmlns:a16="http://schemas.microsoft.com/office/drawing/2014/main" id="{87810032-AA63-591C-2D01-3B0CE093EE4D}"/>
              </a:ext>
            </a:extLst>
          </p:cNvPr>
          <p:cNvGraphicFramePr/>
          <p:nvPr>
            <p:extLst>
              <p:ext uri="{D42A27DB-BD31-4B8C-83A1-F6EECF244321}">
                <p14:modId xmlns:p14="http://schemas.microsoft.com/office/powerpoint/2010/main" val="3313794733"/>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0"/>
          </a:graphicData>
        </a:graphic>
      </p:graphicFrame>
      <p:sp>
        <p:nvSpPr>
          <p:cNvPr id="4" name="TextBox 3">
            <a:extLst>
              <a:ext uri="{FF2B5EF4-FFF2-40B4-BE49-F238E27FC236}">
                <a16:creationId xmlns:a16="http://schemas.microsoft.com/office/drawing/2014/main" id="{830792C4-AE6C-B5A6-1C94-6BD986768FF0}"/>
              </a:ext>
            </a:extLst>
          </p:cNvPr>
          <p:cNvSpPr txBox="1"/>
          <p:nvPr/>
        </p:nvSpPr>
        <p:spPr>
          <a:xfrm>
            <a:off x="2322518" y="1250004"/>
            <a:ext cx="1055734"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duration</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9" name="TextBox 8">
            <a:extLst>
              <a:ext uri="{FF2B5EF4-FFF2-40B4-BE49-F238E27FC236}">
                <a16:creationId xmlns:a16="http://schemas.microsoft.com/office/drawing/2014/main" id="{F9A9079F-2A42-BA3E-E544-BA881B63F555}"/>
              </a:ext>
            </a:extLst>
          </p:cNvPr>
          <p:cNvSpPr txBox="1"/>
          <p:nvPr/>
        </p:nvSpPr>
        <p:spPr>
          <a:xfrm>
            <a:off x="8309113" y="1634491"/>
            <a:ext cx="13669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name</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pic>
        <p:nvPicPr>
          <p:cNvPr id="11" name="Picture 6" descr="170 وظيفة شاغرة للجنسين في وزارة البيئة | صحيفة المواطن الإلكترونية">
            <a:extLst>
              <a:ext uri="{FF2B5EF4-FFF2-40B4-BE49-F238E27FC236}">
                <a16:creationId xmlns:a16="http://schemas.microsoft.com/office/drawing/2014/main" id="{8E065911-D8C4-B9DB-CFDD-DA9F0A0F474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54202" y="1402931"/>
            <a:ext cx="1441802" cy="8815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1DD58B1-9361-F9DA-31E0-7B52EA240880}"/>
              </a:ext>
            </a:extLst>
          </p:cNvPr>
          <p:cNvSpPr txBox="1"/>
          <p:nvPr/>
        </p:nvSpPr>
        <p:spPr>
          <a:xfrm>
            <a:off x="7543800" y="4166266"/>
            <a:ext cx="4029076" cy="2031325"/>
          </a:xfrm>
          <a:prstGeom prst="rect">
            <a:avLst/>
          </a:prstGeom>
          <a:noFill/>
        </p:spPr>
        <p:txBody>
          <a:bodyPr wrap="square" rtlCol="0">
            <a:spAutoFit/>
          </a:bodyPr>
          <a:lstStyle/>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Current Situation Assessment Report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Technical tool analysis</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Design and development of the operational model for technical programs.</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The study of the enhancement program is submitted to the strategic committee.</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National Agriculture Strategy Report and Executive Summary</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Comprehensive Development Plan</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The operational model for the project office.</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17" name="TextBox 16">
            <a:extLst>
              <a:ext uri="{FF2B5EF4-FFF2-40B4-BE49-F238E27FC236}">
                <a16:creationId xmlns:a16="http://schemas.microsoft.com/office/drawing/2014/main" id="{3672EC2D-FF2D-25E7-FDE8-4AE10B42B166}"/>
              </a:ext>
            </a:extLst>
          </p:cNvPr>
          <p:cNvSpPr txBox="1"/>
          <p:nvPr/>
        </p:nvSpPr>
        <p:spPr>
          <a:xfrm>
            <a:off x="3786808" y="4166266"/>
            <a:ext cx="4029076" cy="1600438"/>
          </a:xfrm>
          <a:prstGeom prst="rect">
            <a:avLst/>
          </a:prstGeom>
          <a:noFill/>
        </p:spPr>
        <p:txBody>
          <a:bodyPr wrap="square" rtlCol="0">
            <a:spAutoFit/>
          </a:bodyPr>
          <a:lstStyle/>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Program and Project Portfolio Management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Office model, organizational structure, and governance framework</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Policies and Procedures Manual</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Project Management System</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Organizational Structure, Policies, and Procedures</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Development of electronic services</a:t>
            </a:r>
          </a:p>
        </p:txBody>
      </p:sp>
      <p:pic>
        <p:nvPicPr>
          <p:cNvPr id="5" name="Picture 4" descr="Logo, company name&#10;&#10;Description automatically generated">
            <a:extLst>
              <a:ext uri="{FF2B5EF4-FFF2-40B4-BE49-F238E27FC236}">
                <a16:creationId xmlns:a16="http://schemas.microsoft.com/office/drawing/2014/main" id="{34F3772F-67F0-F467-3473-F734961EAD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extLst>
      <p:ext uri="{BB962C8B-B14F-4D97-AF65-F5344CB8AC3E}">
        <p14:creationId xmlns:p14="http://schemas.microsoft.com/office/powerpoint/2010/main" val="2780975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7498" y="1139127"/>
            <a:ext cx="1983505"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were honored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02236" y="1522299"/>
            <a:ext cx="1423027" cy="58477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419859" y="1966043"/>
            <a:ext cx="4283620" cy="830997"/>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Helvetica"/>
                <a:ea typeface="Calibri"/>
                <a:cs typeface="Helvetica"/>
                <a:sym typeface="Helvetica"/>
              </a:rPr>
              <a:t>Development of Services for Work Procedures at the Ministry of Interior's Agency for Military Affairs, Phase One</a:t>
            </a:r>
            <a:endParaRPr kumimoji="0" lang="ar-SA" sz="1600" b="0" i="0" u="none" strike="noStrike" kern="0" cap="none" spc="0" normalizeH="0" baseline="0" noProof="0">
              <a:ln>
                <a:noFill/>
              </a:ln>
              <a:solidFill>
                <a:srgbClr val="2E2C2C"/>
              </a:solidFill>
              <a:effectLst/>
              <a:uLnTx/>
              <a:uFillTx/>
              <a:latin typeface="Helvetica"/>
              <a:cs typeface="Helvetic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228711" y="3016022"/>
            <a:ext cx="8344165" cy="954107"/>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The Ministry of Interior's Agency for Military Affairs wishes to implement the first phase of the project to develop work procedures services at the Ministry of Interior's Agency for Military Affairs, to employ and use it in the Ministry of Interior's Agency for Military Affairs, and to assist decision-makers in</a:t>
            </a:r>
            <a:r>
              <a:rPr kumimoji="0" lang="ar-SA" sz="1400" b="0" i="0" u="none" strike="noStrike" kern="1200" cap="none" spc="0" normalizeH="0" baseline="0" noProof="0">
                <a:ln>
                  <a:noFill/>
                </a:ln>
                <a:solidFill>
                  <a:srgbClr val="2E2C2C"/>
                </a:solidFill>
                <a:effectLst/>
                <a:uLnTx/>
                <a:uFillTx/>
                <a:latin typeface="Sakkal Majalla"/>
                <a:cs typeface="Sakkal Majalla"/>
                <a:sym typeface="Montserrat ExtraBold"/>
              </a:rPr>
              <a:t>The Ministry of Interior's Military Affairs Agency aims to provide the best services, increase productivity at the lowest costs, and review the status of the institution's projects.</a:t>
            </a: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And follow-up</a:t>
            </a:r>
            <a:endParaRPr kumimoji="0" lang="en-US" sz="1400" b="0" i="0" u="none" strike="noStrike" kern="0" cap="none" spc="0" normalizeH="0" baseline="0" noProof="0">
              <a:ln>
                <a:noFill/>
              </a:ln>
              <a:solidFill>
                <a:srgbClr val="2E2C2C"/>
              </a:solidFill>
              <a:effectLst/>
              <a:uLnTx/>
              <a:uFillTx/>
              <a:latin typeface="Sakkal Majalla"/>
              <a:cs typeface="Sakkal Majalla"/>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407903" y="1259900"/>
            <a:ext cx="970349" cy="4924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200" b="1" i="0" u="none" strike="noStrike" kern="0" cap="none" spc="0" normalizeH="0" baseline="0" noProof="0">
                <a:ln>
                  <a:noFill/>
                </a:ln>
                <a:solidFill>
                  <a:srgbClr val="00B8ED"/>
                </a:solidFill>
                <a:effectLst/>
                <a:uLnTx/>
                <a:uFillTx/>
                <a:latin typeface="A Jannat LT"/>
                <a:cs typeface="Janna LT" panose="01000000000000000000"/>
                <a:sym typeface="Helvetica"/>
              </a:rPr>
              <a:t>Duration</a:t>
            </a:r>
            <a:r>
              <a:rPr kumimoji="1" lang="ar-JO" sz="1300" b="1" i="0" u="none" strike="noStrike" kern="0" cap="none" spc="0" normalizeH="0" baseline="0" noProof="0">
                <a:ln>
                  <a:noFill/>
                </a:ln>
                <a:solidFill>
                  <a:srgbClr val="00B8ED"/>
                </a:solidFill>
                <a:effectLst/>
                <a:uLnTx/>
                <a:uFillTx/>
                <a:latin typeface="A Jannat LT"/>
                <a:cs typeface="Janna LT" panose="01000000000000000000"/>
                <a:sym typeface="Helvetica"/>
              </a:rPr>
              <a:t>The project</a:t>
            </a:r>
            <a:endParaRPr kumimoji="0" lang="ar-JO" sz="1300" b="1" i="0" u="none" strike="noStrike" kern="0" cap="none" spc="0" normalizeH="0" baseline="0" noProof="0">
              <a:ln>
                <a:noFill/>
              </a:ln>
              <a:solidFill>
                <a:srgbClr val="00B8ED"/>
              </a:solidFill>
              <a:effectLst/>
              <a:uLnTx/>
              <a:uFillTx/>
              <a:latin typeface="A Jannat LT"/>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3378252" y="4785346"/>
            <a:ext cx="828570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Development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Works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Development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Solutions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Works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Improvement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Work procedures</a:t>
            </a:r>
            <a:endParaRPr kumimoji="0" lang="en-US" sz="1400" b="0" i="0" u="none" strike="noStrike" kern="0" cap="none" spc="0" normalizeH="0" baseline="0" noProof="0">
              <a:ln>
                <a:noFill/>
              </a:ln>
              <a:solidFill>
                <a:srgbClr val="2E2C2C"/>
              </a:solidFill>
              <a:effectLst/>
              <a:uLnTx/>
              <a:uFillTx/>
              <a:latin typeface="Helvetica"/>
              <a:cs typeface="Helvetica"/>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Development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Works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Development</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Web services and their integration with the business platform.</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Digital</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Good news</a:t>
            </a:r>
            <a:r>
              <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rPr>
              <a:t> </a:t>
            </a:r>
            <a:r>
              <a:rPr kumimoji="0" lang="en-US" sz="1400" b="0" i="0" u="none" strike="noStrike" kern="1200" cap="none" spc="0" normalizeH="0" baseline="0" noProof="0" err="1">
                <a:ln>
                  <a:noFill/>
                </a:ln>
                <a:solidFill>
                  <a:srgbClr val="2E2C2C"/>
                </a:solidFill>
                <a:effectLst/>
                <a:uLnTx/>
                <a:uFillTx/>
                <a:latin typeface="Sakkal Majalla"/>
                <a:ea typeface="Calibri"/>
                <a:cs typeface="Sakkal Majalla"/>
                <a:sym typeface="Helvetica"/>
              </a:rPr>
              <a:t>Interior</a:t>
            </a:r>
            <a:endParaRPr kumimoji="0" lang="en-US" sz="1800" b="0" i="0" u="none" strike="noStrike" kern="0" cap="none" spc="0" normalizeH="0" baseline="0" noProof="0" err="1">
              <a:ln>
                <a:noFill/>
              </a:ln>
              <a:solidFill>
                <a:srgbClr val="2E2C2C"/>
              </a:solidFill>
              <a:effectLst/>
              <a:uLnTx/>
              <a:uFillTx/>
              <a:latin typeface="Helvetica"/>
              <a:cs typeface="Helvetica"/>
              <a:sym typeface="Helvetica"/>
            </a:endParaRPr>
          </a:p>
        </p:txBody>
      </p:sp>
      <p:pic>
        <p:nvPicPr>
          <p:cNvPr id="12" name="Picture 11">
            <a:extLst>
              <a:ext uri="{FF2B5EF4-FFF2-40B4-BE49-F238E27FC236}">
                <a16:creationId xmlns:a16="http://schemas.microsoft.com/office/drawing/2014/main" id="{0321C21C-8E5F-E09D-0CD9-2B887E111403}"/>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10109835" y="1132813"/>
            <a:ext cx="1463040" cy="1463040"/>
          </a:xfrm>
          <a:prstGeom prst="rect">
            <a:avLst/>
          </a:prstGeom>
        </p:spPr>
      </p:pic>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graphicFrame>
        <p:nvGraphicFramePr>
          <p:cNvPr id="4" name="Chart 3">
            <a:extLst>
              <a:ext uri="{FF2B5EF4-FFF2-40B4-BE49-F238E27FC236}">
                <a16:creationId xmlns:a16="http://schemas.microsoft.com/office/drawing/2014/main" id="{17F824E9-17B4-2D1B-7BF0-5B87A3FDDD34}"/>
              </a:ext>
            </a:extLst>
          </p:cNvPr>
          <p:cNvGraphicFramePr/>
          <p:nvPr>
            <p:extLst>
              <p:ext uri="{D42A27DB-BD31-4B8C-83A1-F6EECF244321}">
                <p14:modId xmlns:p14="http://schemas.microsoft.com/office/powerpoint/2010/main" val="2480280437"/>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86144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779217" y="1128689"/>
            <a:ext cx="2083071"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had the honor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flipH="1">
            <a:off x="3063874" y="4357384"/>
            <a:ext cx="8797127" cy="147934"/>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9934741" y="4353973"/>
            <a:ext cx="1438276" cy="339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242913" y="1522299"/>
            <a:ext cx="1423027"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6236676" y="1966043"/>
            <a:ext cx="3360635" cy="923330"/>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SA" sz="1800" b="1" i="0" u="none" strike="noStrike" kern="0" cap="none" spc="0" normalizeH="0" baseline="0" noProof="0">
                <a:ln>
                  <a:noFill/>
                </a:ln>
                <a:solidFill>
                  <a:srgbClr val="000000"/>
                </a:solidFill>
                <a:effectLst/>
                <a:uLnTx/>
                <a:uFillTx/>
                <a:latin typeface="Sakkal Majalla"/>
                <a:cs typeface="Sakkal Majalla"/>
                <a:sym typeface="Helvetica"/>
              </a:rPr>
              <a:t>Project for Developing Standards for the Inclusion of Promising and Leading National Companies</a:t>
            </a:r>
          </a:p>
        </p:txBody>
      </p:sp>
      <p:sp>
        <p:nvSpPr>
          <p:cNvPr id="11" name="TextBox 10">
            <a:extLst>
              <a:ext uri="{FF2B5EF4-FFF2-40B4-BE49-F238E27FC236}">
                <a16:creationId xmlns:a16="http://schemas.microsoft.com/office/drawing/2014/main" id="{F43E2C26-B2B3-6666-6A27-EC3109A271A7}"/>
              </a:ext>
            </a:extLst>
          </p:cNvPr>
          <p:cNvSpPr txBox="1"/>
          <p:nvPr/>
        </p:nvSpPr>
        <p:spPr>
          <a:xfrm>
            <a:off x="903296" y="1258342"/>
            <a:ext cx="1423027" cy="523220"/>
          </a:xfrm>
          <a:prstGeom prst="rect">
            <a:avLst/>
          </a:prstGeom>
          <a:noFill/>
        </p:spPr>
        <p:txBody>
          <a:bodyPr wrap="square" lIns="91440" tIns="45720" rIns="91440" bIns="45720" rtlCol="0" anchor="t">
            <a:spAutoFit/>
          </a:bodyPr>
          <a:lstStyle/>
          <a:p>
            <a:pPr marL="0" marR="0" lvl="0" indent="0" algn="r" defTabSz="914363"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6 months</a:t>
            </a:r>
            <a:endParaRPr kumimoji="0" lang="ar-SA" sz="1400" b="0" i="0" u="none" strike="noStrike" kern="120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0" marR="0" lvl="0" indent="0" algn="r" defTabSz="914363" eaLnBrk="1" fontAlgn="auto" latinLnBrk="0" hangingPunct="1">
              <a:lnSpc>
                <a:spcPct val="100000"/>
              </a:lnSpc>
              <a:spcBef>
                <a:spcPts val="0"/>
              </a:spcBef>
              <a:spcAft>
                <a:spcPts val="0"/>
              </a:spcAft>
              <a:buClrTx/>
              <a:buSzTx/>
              <a:buFontTx/>
              <a:buNone/>
              <a:tabLst/>
              <a:defRPr/>
            </a:pPr>
            <a:r>
              <a:rPr kumimoji="0" lang="ar-JO" sz="1400" b="0" i="0" u="none" strike="noStrike" kern="1200" cap="none" spc="0" normalizeH="0" baseline="0" noProof="0">
                <a:ln>
                  <a:noFill/>
                </a:ln>
                <a:solidFill>
                  <a:srgbClr val="2E2C2C"/>
                </a:solidFill>
                <a:effectLst/>
                <a:uLnTx/>
                <a:uFillTx/>
                <a:latin typeface="Sakkal Majalla"/>
                <a:cs typeface="Sakkal Majalla"/>
                <a:sym typeface="Helvetica"/>
              </a:rPr>
              <a:t>(02/2023 - 08/2023)</a:t>
            </a:r>
            <a:endParaRPr kumimoji="0" lang="ar-SA" sz="1400" b="0" i="0" u="none" strike="noStrike" kern="1200" cap="none" spc="0" normalizeH="0" baseline="0" noProof="0">
              <a:ln>
                <a:noFill/>
              </a:ln>
              <a:solidFill>
                <a:srgbClr val="2E2C2C"/>
              </a:solidFill>
              <a:effectLst/>
              <a:uLnTx/>
              <a:uFillTx/>
              <a:latin typeface="Sakkal Majalla"/>
              <a:cs typeface="Sakkal Majalla"/>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3125063" y="3016022"/>
            <a:ext cx="8447813" cy="1569660"/>
          </a:xfrm>
          <a:prstGeom prst="rect">
            <a:avLst/>
          </a:prstGeom>
          <a:noFill/>
        </p:spPr>
        <p:txBody>
          <a:bodyPr wrap="square" lIns="91440" tIns="45720" rIns="91440" bIns="45720" rtlCol="0" anchor="t">
            <a:spAutoFit/>
          </a:bodyPr>
          <a:lstStyle/>
          <a:p>
            <a:pPr marL="0" marR="0" lvl="0" indent="0" algn="r" defTabSz="914391" eaLnBrk="1" fontAlgn="auto" latinLnBrk="0" hangingPunct="0">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srgbClr val="2E2C2C"/>
                </a:solidFill>
                <a:effectLst/>
                <a:uLnTx/>
                <a:uFillTx/>
                <a:latin typeface="Sakkal Majalla"/>
                <a:ea typeface="Calibri"/>
                <a:cs typeface="Sakkal Majalla"/>
                <a:sym typeface="Helvetica"/>
              </a:rPr>
              <a:t>Develop a list of 800 or more "leading" and "promising" Saudi companies (including details on each specified criterion), which could be considered in the future for receiving government support, as this support is likely to lead to growth and international expansion including outward direct investment (ODI). This involves refining and improving the current criteria used to classify national companies as "leading" and "promising" in terms of future expansion and international growth. Apply the criteria to existing Saudi companies to identify 700 "leading" national companies and 100 "promising" ones.</a:t>
            </a:r>
            <a:endParaRPr kumimoji="0" lang="ar-SA" sz="1800" b="0" i="0" u="none" strike="noStrike" kern="0" cap="none" spc="0" normalizeH="0" baseline="0" noProof="0">
              <a:ln>
                <a:noFill/>
              </a:ln>
              <a:solidFill>
                <a:srgbClr val="2E2C2C"/>
              </a:solidFill>
              <a:effectLst/>
              <a:uLnTx/>
              <a:uFillTx/>
              <a:latin typeface="Helvetica"/>
              <a:cs typeface="Helvetica"/>
              <a:sym typeface="Helvetica"/>
            </a:endParaRPr>
          </a:p>
          <a:p>
            <a:pPr marL="0" marR="0" lvl="0" indent="0" algn="r" defTabSz="914391" eaLnBrk="1" fontAlgn="auto" latinLnBrk="0" hangingPunct="0">
              <a:lnSpc>
                <a:spcPct val="100000"/>
              </a:lnSpc>
              <a:spcBef>
                <a:spcPts val="0"/>
              </a:spcBef>
              <a:spcAft>
                <a:spcPts val="0"/>
              </a:spcAft>
              <a:buClrTx/>
              <a:buSzTx/>
              <a:buFontTx/>
              <a:buNone/>
              <a:tabLst/>
              <a:defRPr/>
            </a:pPr>
            <a:endParaRPr kumimoji="0" lang="ar-SA" sz="1600" b="0" i="0" u="none" strike="noStrike" kern="1200" cap="none" spc="0" normalizeH="0" baseline="0" noProof="0">
              <a:ln>
                <a:noFill/>
              </a:ln>
              <a:solidFill>
                <a:srgbClr val="2E2C2C"/>
              </a:solidFill>
              <a:effectLst/>
              <a:uLnTx/>
              <a:uFillTx/>
              <a:latin typeface="Sakkal Majalla"/>
              <a:cs typeface="Sakkal Majalla"/>
              <a:sym typeface="Helvetica"/>
            </a:endParaRP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a:cs typeface="Sakkal Majalla"/>
                <a:sym typeface="Helvetica"/>
              </a:rPr>
              <a:t>Scope of implementation</a:t>
            </a:r>
            <a:endParaRPr kumimoji="0" lang="en-US" sz="1400" b="0" i="0" u="none" strike="noStrike" kern="0" cap="none" spc="0" normalizeH="0" baseline="0" noProof="0">
              <a:ln>
                <a:noFill/>
              </a:ln>
              <a:solidFill>
                <a:srgbClr val="00B8ED"/>
              </a:solidFill>
              <a:effectLst/>
              <a:uLnTx/>
              <a:uFillTx/>
              <a:latin typeface="Sakkal Majalla"/>
              <a:cs typeface="Sakkal Majall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2168826" y="1250004"/>
            <a:ext cx="1220631"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B8ED"/>
              </a:solidFill>
              <a:effectLst/>
              <a:uLnTx/>
              <a:uFillTx/>
              <a:latin typeface="Helvetica"/>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3378252" y="4785346"/>
            <a:ext cx="828570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Current Situation Analysis Document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9" name="TextBox 8">
            <a:extLst>
              <a:ext uri="{FF2B5EF4-FFF2-40B4-BE49-F238E27FC236}">
                <a16:creationId xmlns:a16="http://schemas.microsoft.com/office/drawing/2014/main" id="{99E8D48D-FB26-A6FC-685C-18F22C59C003}"/>
              </a:ext>
            </a:extLst>
          </p:cNvPr>
          <p:cNvSpPr txBox="1"/>
          <p:nvPr/>
        </p:nvSpPr>
        <p:spPr>
          <a:xfrm>
            <a:off x="8752855" y="5105491"/>
            <a:ext cx="290930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Operating Model Document</a:t>
            </a:r>
            <a:endParaRPr kumimoji="0" lang="en-US" sz="1400" b="0" i="0" u="none" strike="noStrike" kern="1200" cap="none" spc="0" normalizeH="0" baseline="0" noProof="0">
              <a:ln>
                <a:noFill/>
              </a:ln>
              <a:solidFill>
                <a:srgbClr val="2E2C2C"/>
              </a:solidFill>
              <a:effectLst/>
              <a:uLnTx/>
              <a:uFillTx/>
              <a:latin typeface="Sakkal Majalla"/>
              <a:ea typeface="Calibri"/>
              <a:cs typeface="Sakkal Majalla"/>
              <a:sym typeface="Helvetica"/>
            </a:endParaRPr>
          </a:p>
        </p:txBody>
      </p:sp>
      <p:pic>
        <p:nvPicPr>
          <p:cNvPr id="13" name="Picture 12" descr="Logo, company name&#10;&#10;Description automatically generated">
            <a:extLst>
              <a:ext uri="{FF2B5EF4-FFF2-40B4-BE49-F238E27FC236}">
                <a16:creationId xmlns:a16="http://schemas.microsoft.com/office/drawing/2014/main" id="{E615A8DB-E4C8-268E-59F5-A60E20B41C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
        <p:nvSpPr>
          <p:cNvPr id="4" name="TextBox 3">
            <a:extLst>
              <a:ext uri="{FF2B5EF4-FFF2-40B4-BE49-F238E27FC236}">
                <a16:creationId xmlns:a16="http://schemas.microsoft.com/office/drawing/2014/main" id="{AEFDE9F7-D37E-84A1-083D-8277B91C57CC}"/>
              </a:ext>
            </a:extLst>
          </p:cNvPr>
          <p:cNvSpPr txBox="1"/>
          <p:nvPr/>
        </p:nvSpPr>
        <p:spPr>
          <a:xfrm>
            <a:off x="5402143" y="5418642"/>
            <a:ext cx="626001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285750" marR="0" lvl="0" indent="-285750" algn="r" defTabSz="914391" eaLnBrk="1" fontAlgn="auto" latinLnBrk="0" hangingPunct="0">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1200" cap="none" spc="0" normalizeH="0" baseline="0" noProof="0">
                <a:ln>
                  <a:noFill/>
                </a:ln>
                <a:solidFill>
                  <a:srgbClr val="2E2C2C"/>
                </a:solidFill>
                <a:effectLst/>
                <a:uLnTx/>
                <a:uFillTx/>
                <a:latin typeface="Sakkal Majalla"/>
                <a:ea typeface="Calibri"/>
                <a:cs typeface="Sakkal Majalla"/>
                <a:sym typeface="Helvetica"/>
              </a:rPr>
              <a:t>A final list of 800 national companies (700 leading and 100 promising).</a:t>
            </a:r>
          </a:p>
        </p:txBody>
      </p:sp>
      <p:pic>
        <p:nvPicPr>
          <p:cNvPr id="10" name="Picture 11" descr="Logo, company name&#10;&#10;Description automatically generated">
            <a:extLst>
              <a:ext uri="{FF2B5EF4-FFF2-40B4-BE49-F238E27FC236}">
                <a16:creationId xmlns:a16="http://schemas.microsoft.com/office/drawing/2014/main" id="{1608AF53-3C88-590A-0C38-4F90F0D60C5F}"/>
              </a:ext>
            </a:extLst>
          </p:cNvPr>
          <p:cNvPicPr>
            <a:picLocks noChangeAspect="1"/>
          </p:cNvPicPr>
          <p:nvPr/>
        </p:nvPicPr>
        <p:blipFill>
          <a:blip r:embed="rId11"/>
          <a:stretch>
            <a:fillRect/>
          </a:stretch>
        </p:blipFill>
        <p:spPr>
          <a:xfrm>
            <a:off x="9952172" y="1307873"/>
            <a:ext cx="1741276" cy="1124273"/>
          </a:xfrm>
          <a:prstGeom prst="rect">
            <a:avLst/>
          </a:prstGeom>
        </p:spPr>
      </p:pic>
      <p:graphicFrame>
        <p:nvGraphicFramePr>
          <p:cNvPr id="5" name="Chart 4">
            <a:extLst>
              <a:ext uri="{FF2B5EF4-FFF2-40B4-BE49-F238E27FC236}">
                <a16:creationId xmlns:a16="http://schemas.microsoft.com/office/drawing/2014/main" id="{AF70C02A-E099-EA9E-4BC4-D81CEE7A73FA}"/>
              </a:ext>
            </a:extLst>
          </p:cNvPr>
          <p:cNvGraphicFramePr/>
          <p:nvPr>
            <p:extLst>
              <p:ext uri="{D42A27DB-BD31-4B8C-83A1-F6EECF244321}">
                <p14:modId xmlns:p14="http://schemas.microsoft.com/office/powerpoint/2010/main" val="2185549439"/>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33264721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B5245C-A6DA-D28F-9E9B-475E1B37577C}"/>
              </a:ext>
            </a:extLst>
          </p:cNvPr>
          <p:cNvSpPr txBox="1"/>
          <p:nvPr/>
        </p:nvSpPr>
        <p:spPr>
          <a:xfrm>
            <a:off x="2711243" y="3791210"/>
            <a:ext cx="882488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28600" marR="0" lvl="0" indent="-228600" algn="r" defTabSz="91439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Axis One: Consultancy services for studying, researching, and investigating data on agricultural lands in the Al-Jawf region.</a:t>
            </a:r>
          </a:p>
          <a:p>
            <a:pPr marL="228600" marR="0" lvl="0" indent="-228600" algn="r" defTabSz="91439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Axis Two: Study the current state of vegetation cover in the Kingdom of Saudi Arabia and provide solutions to preserve and develop it.</a:t>
            </a:r>
          </a:p>
          <a:p>
            <a:pPr marL="228600" marR="0" lvl="0" indent="-228600" algn="r" defTabSz="91439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Axis Three: Strategic support for the studies required by the ministry, during the project period.</a:t>
            </a:r>
          </a:p>
        </p:txBody>
      </p:sp>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674487" y="1138214"/>
            <a:ext cx="2186516" cy="1627636"/>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4047506"/>
            <a:ext cx="2397443" cy="1873498"/>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1114430" y="3236359"/>
            <a:ext cx="10458446" cy="738664"/>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project is based on providing advisory and technical support to the ministry to achieve its objectives and to implement the outcomes of the project offering consulting services and technical support to develop a unified vision for the Ministry of Environment, Water and Agriculture, by carrying out the following specified tasks and services for the Ministry of Environment, Water and Agriculture. The scope of the project consists of the following axes:</a:t>
            </a: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had the honor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762726"/>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flipH="1">
            <a:off x="2855763" y="4630856"/>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765851"/>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Overview</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4652324"/>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Outputs</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76057" y="1680677"/>
            <a:ext cx="1423027"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Name</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353049" y="2124421"/>
            <a:ext cx="4246036" cy="830997"/>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Providing consultancy services and technical support to develop a unified vision for the Ministry of Environment, Water and Agriculture.</a:t>
            </a:r>
          </a:p>
        </p:txBody>
      </p:sp>
      <p:sp>
        <p:nvSpPr>
          <p:cNvPr id="8" name="TextBox 7">
            <a:extLst>
              <a:ext uri="{FF2B5EF4-FFF2-40B4-BE49-F238E27FC236}">
                <a16:creationId xmlns:a16="http://schemas.microsoft.com/office/drawing/2014/main" id="{B0EAACB4-0241-30A5-7CD0-4499A3EB283D}"/>
              </a:ext>
            </a:extLst>
          </p:cNvPr>
          <p:cNvSpPr txBox="1"/>
          <p:nvPr/>
        </p:nvSpPr>
        <p:spPr>
          <a:xfrm>
            <a:off x="3007770" y="5090242"/>
            <a:ext cx="856510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marR="0" lvl="0" indent="-1714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Consulting Services</a:t>
            </a:r>
          </a:p>
          <a:p>
            <a:pPr marL="171450" marR="0" lvl="0" indent="-1714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Study of the Current Status of Vegetation Cover in the Kingdom of Saudi Arabia</a:t>
            </a:r>
          </a:p>
          <a:p>
            <a:pPr marL="171450" marR="0" lvl="0" indent="-1714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Strategy for Allocating Existing Desalinated Seawater Production Assets</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327" y="4188026"/>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799447" y="4236931"/>
            <a:ext cx="94682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Scope of Implementation</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graphicFrame>
        <p:nvGraphicFramePr>
          <p:cNvPr id="9" name="Chart 8">
            <a:extLst>
              <a:ext uri="{FF2B5EF4-FFF2-40B4-BE49-F238E27FC236}">
                <a16:creationId xmlns:a16="http://schemas.microsoft.com/office/drawing/2014/main" id="{80A0450B-393B-DA68-0349-B6E537F328AC}"/>
              </a:ext>
            </a:extLst>
          </p:cNvPr>
          <p:cNvGraphicFramePr/>
          <p:nvPr>
            <p:extLst>
              <p:ext uri="{D42A27DB-BD31-4B8C-83A1-F6EECF244321}">
                <p14:modId xmlns:p14="http://schemas.microsoft.com/office/powerpoint/2010/main" val="2026811873"/>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0"/>
          </a:graphicData>
        </a:graphic>
      </p:graphicFrame>
      <p:sp>
        <p:nvSpPr>
          <p:cNvPr id="5" name="TextBox 4">
            <a:extLst>
              <a:ext uri="{FF2B5EF4-FFF2-40B4-BE49-F238E27FC236}">
                <a16:creationId xmlns:a16="http://schemas.microsoft.com/office/drawing/2014/main" id="{30B19007-3BD3-F12D-8CC4-AB39C41CEA6C}"/>
              </a:ext>
            </a:extLst>
          </p:cNvPr>
          <p:cNvSpPr txBox="1"/>
          <p:nvPr/>
        </p:nvSpPr>
        <p:spPr>
          <a:xfrm>
            <a:off x="2322518" y="1250004"/>
            <a:ext cx="1055734"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duration</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pic>
        <p:nvPicPr>
          <p:cNvPr id="11" name="Picture 6" descr="170 وظيفة شاغرة للجنسين في وزارة البيئة | صحيفة المواطن الإلكترونية">
            <a:extLst>
              <a:ext uri="{FF2B5EF4-FFF2-40B4-BE49-F238E27FC236}">
                <a16:creationId xmlns:a16="http://schemas.microsoft.com/office/drawing/2014/main" id="{311A53AD-D596-0081-AABA-7DC7A9EBF0B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046844" y="1516169"/>
            <a:ext cx="1441802" cy="88155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A365749-CD0C-9932-19D3-5EAB8969AAFE}"/>
              </a:ext>
            </a:extLst>
          </p:cNvPr>
          <p:cNvSpPr txBox="1"/>
          <p:nvPr/>
        </p:nvSpPr>
        <p:spPr>
          <a:xfrm>
            <a:off x="3748355" y="4841187"/>
            <a:ext cx="2542397"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71450" marR="0" lvl="0" indent="-1714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Study</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to</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Assess</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Quantities</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of</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Agricultural</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Waste</a:t>
            </a:r>
            <a:endPar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171450" marR="0" lvl="0" indent="-1714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Executive</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Regulations</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for</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the</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Environment</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Sector</a:t>
            </a:r>
            <a:endPar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171450" marR="0" lvl="0" indent="-1714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Risk</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Management</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Plan</a:t>
            </a:r>
            <a:endPar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p:txBody>
      </p:sp>
      <p:pic>
        <p:nvPicPr>
          <p:cNvPr id="4" name="Picture 3" descr="Logo, company name&#10;&#10;Description automatically generated">
            <a:extLst>
              <a:ext uri="{FF2B5EF4-FFF2-40B4-BE49-F238E27FC236}">
                <a16:creationId xmlns:a16="http://schemas.microsoft.com/office/drawing/2014/main" id="{DCF1083B-C758-2CA0-EE77-69E694A842C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spTree>
    <p:extLst>
      <p:ext uri="{BB962C8B-B14F-4D97-AF65-F5344CB8AC3E}">
        <p14:creationId xmlns:p14="http://schemas.microsoft.com/office/powerpoint/2010/main" val="2494218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583387" y="920192"/>
            <a:ext cx="2277616" cy="1695450"/>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503987"/>
            <a:ext cx="2573115" cy="2417017"/>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595996" y="3026741"/>
            <a:ext cx="10976880" cy="523220"/>
          </a:xfrm>
          <a:prstGeom prst="rect">
            <a:avLst/>
          </a:prstGeom>
          <a:noFill/>
        </p:spPr>
        <p:txBody>
          <a:bodyPr wrap="square" rtlCol="0">
            <a:spAutoFit/>
          </a:bodyPr>
          <a:lstStyle/>
          <a:p>
            <a:pPr marL="0" marR="0" lvl="0" indent="0" algn="r" defTabSz="914363"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 involves implementing a project to provide consultancy services for the development of the water regulator's operations, through offering advisory and technical support to the water regulator to achieve its objectives.</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had the honor to implement.</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flipH="1">
            <a:off x="2855763" y="3503987"/>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Project Overview</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467851"/>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ea typeface="Calibri"/>
                <a:cs typeface="Sakkal Majalla" panose="02000000000000000000" pitchFamily="2" charset="-78"/>
                <a:sym typeface="Calibri"/>
              </a:rPr>
              <a:t>Outputs</a:t>
            </a:r>
            <a:endParaRPr kumimoji="0" lang="ar-JO" sz="1400" b="0" i="0" u="none" strike="noStrike" kern="0" cap="none" spc="0" normalizeH="0" baseline="0" noProof="0">
              <a:ln>
                <a:noFill/>
              </a:ln>
              <a:solidFill>
                <a:srgbClr val="C90F8D"/>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557497" y="1932780"/>
            <a:ext cx="3716448" cy="723275"/>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Providing consultancy services for development</a:t>
            </a:r>
            <a:r>
              <a:rPr kumimoji="0" lang="ar-JO"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Works</a:t>
            </a: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Water regulator</a:t>
            </a:r>
          </a:p>
          <a:p>
            <a:pPr marL="0" marR="0" lvl="0" indent="0" algn="r" defTabSz="914391" eaLnBrk="1" fontAlgn="auto" latinLnBrk="0" hangingPunct="1">
              <a:lnSpc>
                <a:spcPct val="100000"/>
              </a:lnSpc>
              <a:spcBef>
                <a:spcPts val="0"/>
              </a:spcBef>
              <a:spcAft>
                <a:spcPts val="0"/>
              </a:spcAft>
              <a:buClrTx/>
              <a:buSzTx/>
              <a:buFontTx/>
              <a:buNone/>
              <a:tabLst/>
              <a:defRPr/>
            </a:pPr>
            <a:endParaRPr kumimoji="0" lang="ar-SA" sz="9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327" y="4013344"/>
            <a:ext cx="2162690" cy="1767139"/>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522790" y="3919910"/>
            <a:ext cx="114607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Scope of execution</a:t>
            </a:r>
            <a:endParaRPr kumimoji="0" lang="en-US" sz="1400" b="0"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4" name="TextBox 3">
            <a:extLst>
              <a:ext uri="{FF2B5EF4-FFF2-40B4-BE49-F238E27FC236}">
                <a16:creationId xmlns:a16="http://schemas.microsoft.com/office/drawing/2014/main" id="{830792C4-AE6C-B5A6-1C94-6BD986768FF0}"/>
              </a:ext>
            </a:extLst>
          </p:cNvPr>
          <p:cNvSpPr txBox="1"/>
          <p:nvPr/>
        </p:nvSpPr>
        <p:spPr>
          <a:xfrm>
            <a:off x="2322518" y="1250004"/>
            <a:ext cx="1055734"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duration</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9" name="TextBox 8">
            <a:extLst>
              <a:ext uri="{FF2B5EF4-FFF2-40B4-BE49-F238E27FC236}">
                <a16:creationId xmlns:a16="http://schemas.microsoft.com/office/drawing/2014/main" id="{F9A9079F-2A42-BA3E-E544-BA881B63F555}"/>
              </a:ext>
            </a:extLst>
          </p:cNvPr>
          <p:cNvSpPr txBox="1"/>
          <p:nvPr/>
        </p:nvSpPr>
        <p:spPr>
          <a:xfrm>
            <a:off x="7906967" y="1634491"/>
            <a:ext cx="13669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Sakkal Majalla" panose="02000000000000000000" pitchFamily="2" charset="-78"/>
                <a:cs typeface="Sakkal Majalla" panose="02000000000000000000" pitchFamily="2" charset="-78"/>
                <a:sym typeface="Helvetica"/>
              </a:rPr>
              <a:t>Project Name</a:t>
            </a:r>
            <a:endParaRPr kumimoji="0" lang="ar-JO" sz="1400" b="1" i="0" u="none" strike="noStrike" kern="0" cap="none" spc="0" normalizeH="0" baseline="0" noProof="0">
              <a:ln>
                <a:noFill/>
              </a:ln>
              <a:solidFill>
                <a:srgbClr val="000000"/>
              </a:solidFill>
              <a:effectLst/>
              <a:uLnTx/>
              <a:uFillTx/>
              <a:latin typeface="Sakkal Majalla" panose="02000000000000000000" pitchFamily="2" charset="-78"/>
              <a:cs typeface="Sakkal Majalla" panose="02000000000000000000" pitchFamily="2" charset="-78"/>
              <a:sym typeface="Helvetica"/>
            </a:endParaRPr>
          </a:p>
        </p:txBody>
      </p:sp>
      <p:sp>
        <p:nvSpPr>
          <p:cNvPr id="13" name="TextBox 12">
            <a:extLst>
              <a:ext uri="{FF2B5EF4-FFF2-40B4-BE49-F238E27FC236}">
                <a16:creationId xmlns:a16="http://schemas.microsoft.com/office/drawing/2014/main" id="{C1DD58B1-9361-F9DA-31E0-7B52EA240880}"/>
              </a:ext>
            </a:extLst>
          </p:cNvPr>
          <p:cNvSpPr txBox="1"/>
          <p:nvPr/>
        </p:nvSpPr>
        <p:spPr>
          <a:xfrm>
            <a:off x="6958940" y="3852705"/>
            <a:ext cx="4613936" cy="2123658"/>
          </a:xfrm>
          <a:prstGeom prst="rect">
            <a:avLst/>
          </a:prstGeom>
          <a:noFill/>
        </p:spPr>
        <p:txBody>
          <a:bodyPr wrap="square" rtlCol="0">
            <a:spAutoFit/>
          </a:bodyPr>
          <a:lstStyle/>
          <a:p>
            <a:pPr marL="342900" marR="0" lvl="0" indent="-342900" algn="r" defTabSz="914391" eaLnBrk="1" fontAlgn="auto" latinLnBrk="0" hangingPunct="1">
              <a:lnSpc>
                <a:spcPct val="100000"/>
              </a:lnSpc>
              <a:spcBef>
                <a:spcPts val="0"/>
              </a:spcBef>
              <a:spcAft>
                <a:spcPts val="0"/>
              </a:spcAft>
              <a:buClr>
                <a:srgbClr val="00B8ED"/>
              </a:buClr>
              <a:buSzTx/>
              <a:buFont typeface="+mj-lt"/>
              <a:buAutoNum type="arabicPeriod"/>
              <a:tabLst/>
              <a:defRPr/>
            </a:pPr>
            <a:r>
              <a:rPr kumimoji="0" lang="ar-SA" sz="12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Executive</a:t>
            </a:r>
            <a:r>
              <a:rPr kumimoji="0" lang="ar-SA" sz="12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2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planning</a:t>
            </a:r>
            <a:r>
              <a:rPr kumimoji="0" lang="ar-SA" sz="12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2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and</a:t>
            </a:r>
            <a:r>
              <a:rPr kumimoji="0" lang="ar-SA" sz="12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2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performance</a:t>
            </a:r>
            <a:r>
              <a:rPr kumimoji="0" lang="ar-SA" sz="12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2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measurement</a:t>
            </a:r>
            <a:r>
              <a:rPr kumimoji="0" lang="ar-SA" sz="12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2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for</a:t>
            </a:r>
            <a:r>
              <a:rPr kumimoji="0" lang="ar-SA" sz="12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2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the</a:t>
            </a:r>
            <a:r>
              <a:rPr kumimoji="0" lang="ar-SA" sz="12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2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organizer's</a:t>
            </a:r>
            <a:r>
              <a:rPr kumimoji="0" lang="ar-SA" sz="12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2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tasks</a:t>
            </a:r>
            <a:r>
              <a:rPr kumimoji="0" lang="ar-SA" sz="12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Current</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Situation</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Diagnosis</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and</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Benchmarking</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Document</a:t>
            </a:r>
            <a:endPar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Operating</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Model</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Document</a:t>
            </a:r>
            <a:endPar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Guide</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to</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Initiatives</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and</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Projects</a:t>
            </a:r>
            <a:endPar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Roadmap</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Document</a:t>
            </a:r>
            <a:endPar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Operational</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Plan</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Document</a:t>
            </a:r>
            <a:endPar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Guide</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to</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Workplace</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Development</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Standards</a:t>
            </a:r>
            <a:endPar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Definition</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and</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establishment</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of</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performance</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indicators</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for</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the</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departments</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of</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the</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organization</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Nomination</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of</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number</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of</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technical</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solutions</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with</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comparison</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between</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them</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along</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with</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2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recommendations</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a:t>
            </a:r>
            <a:r>
              <a:rPr kumimoji="0" lang="ar-SA" sz="12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Calibri"/>
              </a:rPr>
              <a:t>	</a:t>
            </a:r>
          </a:p>
        </p:txBody>
      </p:sp>
      <p:sp>
        <p:nvSpPr>
          <p:cNvPr id="18" name="TextBox 17">
            <a:extLst>
              <a:ext uri="{FF2B5EF4-FFF2-40B4-BE49-F238E27FC236}">
                <a16:creationId xmlns:a16="http://schemas.microsoft.com/office/drawing/2014/main" id="{D324B125-A7F6-1A78-E122-EDD2B11AAFFA}"/>
              </a:ext>
            </a:extLst>
          </p:cNvPr>
          <p:cNvSpPr txBox="1"/>
          <p:nvPr/>
        </p:nvSpPr>
        <p:spPr>
          <a:xfrm>
            <a:off x="3284165" y="3544400"/>
            <a:ext cx="3386648" cy="2462213"/>
          </a:xfrm>
          <a:prstGeom prst="rect">
            <a:avLst/>
          </a:prstGeom>
          <a:noFill/>
        </p:spPr>
        <p:txBody>
          <a:bodyPr wrap="square" rtlCol="0">
            <a:spAutoFit/>
          </a:bodyPr>
          <a:lstStyle/>
          <a:p>
            <a:pPr marL="342900" marR="0" lvl="0" indent="-34290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Dashboard</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and</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performance</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monitoring</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reports</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design</a:t>
            </a:r>
            <a:endParaRPr kumimoji="0" lang="ar-JO"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Calibri"/>
            </a:endParaRPr>
          </a:p>
          <a:p>
            <a:pPr marL="342900" marR="0" lvl="0" indent="-342900" algn="r" defTabSz="914391" eaLnBrk="1" fontAlgn="auto" latinLnBrk="0" hangingPunct="1">
              <a:lnSpc>
                <a:spcPct val="100000"/>
              </a:lnSpc>
              <a:spcBef>
                <a:spcPts val="0"/>
              </a:spcBef>
              <a:spcAft>
                <a:spcPts val="0"/>
              </a:spcAft>
              <a:buClr>
                <a:srgbClr val="00B8ED"/>
              </a:buClr>
              <a:buSzTx/>
              <a:buFont typeface="+mj-lt"/>
              <a:buAutoNum type="arabicPeriod" startAt="2"/>
              <a:tabLst/>
              <a:defRPr/>
            </a:pP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Organizational</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development</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for</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the</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water</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services</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provider</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Service</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Performance</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Level</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Document</a:t>
            </a:r>
            <a:endPar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Operations</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and</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Procedures</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Manual</a:t>
            </a:r>
            <a:endPar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Job</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Descriptions</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Guide</a:t>
            </a:r>
            <a:endPar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Risk</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Management</a:t>
            </a:r>
            <a:r>
              <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rPr>
              <a:t> </a:t>
            </a:r>
            <a:r>
              <a:rPr kumimoji="0" lang="ar-SA" sz="1400" b="0" i="0" u="none" strike="noStrike" kern="0" cap="none" spc="0" normalizeH="0" baseline="0" noProof="0" dirty="0" err="1">
                <a:ln>
                  <a:noFill/>
                </a:ln>
                <a:solidFill>
                  <a:srgbClr val="2E2C2C"/>
                </a:solidFill>
                <a:effectLst/>
                <a:uLnTx/>
                <a:uFillTx/>
                <a:latin typeface="Sakkal Majalla" panose="02000000000000000000" pitchFamily="2" charset="-78"/>
                <a:cs typeface="Sakkal Majalla" panose="02000000000000000000" pitchFamily="2" charset="-78"/>
                <a:sym typeface="Helvetica"/>
              </a:rPr>
              <a:t>Plan</a:t>
            </a:r>
            <a:endParaRPr kumimoji="0" lang="ar-SA" sz="1400" b="0" i="0" u="none" strike="noStrike" kern="0" cap="none" spc="0" normalizeH="0" baseline="0" noProof="0" dirty="0">
              <a:ln>
                <a:noFill/>
              </a:ln>
              <a:solidFill>
                <a:srgbClr val="2E2C2C"/>
              </a:solidFill>
              <a:effectLst/>
              <a:uLnTx/>
              <a:uFillTx/>
              <a:latin typeface="Sakkal Majalla" panose="02000000000000000000" pitchFamily="2" charset="-78"/>
              <a:cs typeface="Sakkal Majalla" panose="02000000000000000000" pitchFamily="2" charset="-78"/>
              <a:sym typeface="Helvetica"/>
            </a:endParaRPr>
          </a:p>
          <a:p>
            <a:pPr marL="342900" marR="0" lvl="0" indent="-342900" algn="r" defTabSz="914391" eaLnBrk="1" fontAlgn="auto" latinLnBrk="0" hangingPunct="1">
              <a:lnSpc>
                <a:spcPct val="100000"/>
              </a:lnSpc>
              <a:spcBef>
                <a:spcPts val="0"/>
              </a:spcBef>
              <a:spcAft>
                <a:spcPts val="0"/>
              </a:spcAft>
              <a:buClr>
                <a:srgbClr val="00B8ED"/>
              </a:buClr>
              <a:buSzTx/>
              <a:buFont typeface="+mj-lt"/>
              <a:buAutoNum type="arabicPeriod" startAt="3"/>
              <a:tabLst/>
              <a:defRPr/>
            </a:pP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Identifying</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the</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needs</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and</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requirements</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necessary</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for</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developing</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the</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Water</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Regulator's</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 </a:t>
            </a:r>
            <a:r>
              <a:rPr kumimoji="0" lang="ar-SA" sz="1400" b="1" i="0" u="none" strike="noStrike" kern="0" cap="none" spc="0" normalizeH="0" baseline="0" noProof="0" dirty="0" err="1">
                <a:ln>
                  <a:noFill/>
                </a:ln>
                <a:solidFill>
                  <a:srgbClr val="00B0F0"/>
                </a:solidFill>
                <a:effectLst/>
                <a:uLnTx/>
                <a:uFillTx/>
                <a:latin typeface="Sakkal Majalla" panose="02000000000000000000" pitchFamily="2" charset="-78"/>
                <a:cs typeface="Sakkal Majalla" panose="02000000000000000000" pitchFamily="2" charset="-78"/>
                <a:sym typeface="Helvetica"/>
              </a:rPr>
              <a:t>operations</a:t>
            </a:r>
            <a:r>
              <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Helvetica"/>
              </a:rPr>
              <a:t>.</a:t>
            </a:r>
            <a:endParaRPr kumimoji="0" lang="ar-SA" sz="1400" b="1" i="0" u="none" strike="noStrike" kern="0" cap="none" spc="0" normalizeH="0" baseline="0" noProof="0" dirty="0">
              <a:ln>
                <a:noFill/>
              </a:ln>
              <a:solidFill>
                <a:srgbClr val="00B0F0"/>
              </a:solidFill>
              <a:effectLst/>
              <a:uLnTx/>
              <a:uFillTx/>
              <a:latin typeface="Sakkal Majalla" panose="02000000000000000000" pitchFamily="2" charset="-78"/>
              <a:cs typeface="Sakkal Majalla" panose="02000000000000000000" pitchFamily="2" charset="-78"/>
              <a:sym typeface="Calibri"/>
            </a:endParaRPr>
          </a:p>
        </p:txBody>
      </p:sp>
      <p:pic>
        <p:nvPicPr>
          <p:cNvPr id="24" name="Picture 23" descr="منظم المياه">
            <a:extLst>
              <a:ext uri="{FF2B5EF4-FFF2-40B4-BE49-F238E27FC236}">
                <a16:creationId xmlns:a16="http://schemas.microsoft.com/office/drawing/2014/main" id="{B855549B-9E1E-9832-C063-0E63C5D91F23}"/>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53181" y="1066940"/>
            <a:ext cx="1538028" cy="513423"/>
          </a:xfrm>
          <a:prstGeom prst="rect">
            <a:avLst/>
          </a:prstGeom>
          <a:noFill/>
          <a:ln>
            <a:noFill/>
          </a:ln>
        </p:spPr>
      </p:pic>
      <p:grpSp>
        <p:nvGrpSpPr>
          <p:cNvPr id="5" name="مجموعة 11">
            <a:extLst>
              <a:ext uri="{FF2B5EF4-FFF2-40B4-BE49-F238E27FC236}">
                <a16:creationId xmlns:a16="http://schemas.microsoft.com/office/drawing/2014/main" id="{B3D5A137-8435-6548-FB2E-E0C1B0CC4BA9}"/>
              </a:ext>
            </a:extLst>
          </p:cNvPr>
          <p:cNvGrpSpPr/>
          <p:nvPr/>
        </p:nvGrpSpPr>
        <p:grpSpPr>
          <a:xfrm>
            <a:off x="10166173" y="1615462"/>
            <a:ext cx="1112044" cy="883866"/>
            <a:chOff x="9979819" y="108620"/>
            <a:chExt cx="2043112" cy="1688231"/>
          </a:xfrm>
        </p:grpSpPr>
        <p:sp>
          <p:nvSpPr>
            <p:cNvPr id="6" name="مستطيل 13">
              <a:extLst>
                <a:ext uri="{FF2B5EF4-FFF2-40B4-BE49-F238E27FC236}">
                  <a16:creationId xmlns:a16="http://schemas.microsoft.com/office/drawing/2014/main" id="{188723B7-AC6A-87F8-C8AB-9D6155B04436}"/>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ea typeface="Calibri"/>
                <a:cs typeface="Sakkal Majalla" panose="02000000000000000000" pitchFamily="2" charset="-78"/>
                <a:sym typeface="Helvetica"/>
              </a:endParaRPr>
            </a:p>
          </p:txBody>
        </p:sp>
        <p:pic>
          <p:nvPicPr>
            <p:cNvPr id="7" name="صورة 14" descr="صورة تحتوي على نص, خارجي, علامة&#10;&#10;تم إنشاء الوصف تلقائياً">
              <a:extLst>
                <a:ext uri="{FF2B5EF4-FFF2-40B4-BE49-F238E27FC236}">
                  <a16:creationId xmlns:a16="http://schemas.microsoft.com/office/drawing/2014/main" id="{B77C84AA-233E-0C39-430D-68BBA4C911CD}"/>
                </a:ext>
              </a:extLst>
            </p:cNvPr>
            <p:cNvPicPr>
              <a:picLocks noChangeAspect="1"/>
            </p:cNvPicPr>
            <p:nvPr/>
          </p:nvPicPr>
          <p:blipFill>
            <a:blip r:embed="rId11"/>
            <a:stretch>
              <a:fillRect/>
            </a:stretch>
          </p:blipFill>
          <p:spPr>
            <a:xfrm>
              <a:off x="10157259" y="108620"/>
              <a:ext cx="1688231" cy="1688231"/>
            </a:xfrm>
            <a:prstGeom prst="rect">
              <a:avLst/>
            </a:prstGeom>
          </p:spPr>
        </p:pic>
      </p:grpSp>
      <p:pic>
        <p:nvPicPr>
          <p:cNvPr id="8" name="Picture 7" descr="Logo, company name&#10;&#10;Description automatically generated">
            <a:extLst>
              <a:ext uri="{FF2B5EF4-FFF2-40B4-BE49-F238E27FC236}">
                <a16:creationId xmlns:a16="http://schemas.microsoft.com/office/drawing/2014/main" id="{BEC3E51F-CE45-7660-1E7A-DB0059EA35C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graphicFrame>
        <p:nvGraphicFramePr>
          <p:cNvPr id="10" name="Chart 9">
            <a:extLst>
              <a:ext uri="{FF2B5EF4-FFF2-40B4-BE49-F238E27FC236}">
                <a16:creationId xmlns:a16="http://schemas.microsoft.com/office/drawing/2014/main" id="{4378C3EC-061E-90DF-61D5-032DED2F97EF}"/>
              </a:ext>
            </a:extLst>
          </p:cNvPr>
          <p:cNvGraphicFramePr/>
          <p:nvPr>
            <p:extLst>
              <p:ext uri="{D42A27DB-BD31-4B8C-83A1-F6EECF244321}">
                <p14:modId xmlns:p14="http://schemas.microsoft.com/office/powerpoint/2010/main" val="2091630927"/>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5743397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6273" y="1138215"/>
            <a:ext cx="1984730" cy="1477427"/>
          </a:xfrm>
          <a:prstGeom prst="rect">
            <a:avLst/>
          </a:prstGeom>
        </p:spPr>
      </p:pic>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3824890"/>
            <a:ext cx="2573115" cy="2096114"/>
          </a:xfrm>
          <a:prstGeom prst="rect">
            <a:avLst/>
          </a:prstGeom>
        </p:spPr>
      </p:pic>
      <p:sp>
        <p:nvSpPr>
          <p:cNvPr id="3" name="TextBox 2">
            <a:extLst>
              <a:ext uri="{FF2B5EF4-FFF2-40B4-BE49-F238E27FC236}">
                <a16:creationId xmlns:a16="http://schemas.microsoft.com/office/drawing/2014/main" id="{1B853AE3-5AAB-4A47-D502-331A76AD7531}"/>
              </a:ext>
            </a:extLst>
          </p:cNvPr>
          <p:cNvSpPr txBox="1"/>
          <p:nvPr/>
        </p:nvSpPr>
        <p:spPr>
          <a:xfrm>
            <a:off x="595996" y="3026741"/>
            <a:ext cx="10976880" cy="523220"/>
          </a:xfrm>
          <a:prstGeom prst="rect">
            <a:avLst/>
          </a:prstGeom>
          <a:noFill/>
        </p:spPr>
        <p:txBody>
          <a:bodyPr wrap="square" rtlCol="0">
            <a:spAutoFit/>
          </a:bodyPr>
          <a:lstStyle/>
          <a:p>
            <a:pPr marL="0" marR="0" lvl="0" indent="0" algn="r" defTabSz="914363"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project's scope of work involves providing consultancy services and technical support services for the project "Operation and Application of Urban Development and Enhancing Cooperation with Related Agencies (Phase Two)."</a:t>
            </a:r>
            <a:endParaRPr kumimoji="0" lang="en-US"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were honored to implement</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flipH="1">
            <a:off x="2855763" y="3824890"/>
            <a:ext cx="9005240" cy="151434"/>
          </a:xfrm>
          <a:prstGeom prst="rect">
            <a:avLst/>
          </a:prstGeom>
        </p:spPr>
      </p:pic>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56233"/>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134600" y="3781412"/>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81886" y="1932780"/>
            <a:ext cx="3994205" cy="584775"/>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rgbClr val="2E2C2C"/>
                </a:solidFill>
                <a:effectLst/>
                <a:uLnTx/>
                <a:uFillTx/>
                <a:latin typeface="Sakkal Majalla" panose="02000000000000000000" pitchFamily="2" charset="-78"/>
                <a:ea typeface="Calibri"/>
                <a:cs typeface="Janna LT" panose="01000000000000000000"/>
                <a:sym typeface="Helvetica"/>
              </a:rPr>
              <a:t>Providing consultancy services and providing technical support services</a:t>
            </a:r>
          </a:p>
        </p:txBody>
      </p:sp>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327" y="4013344"/>
            <a:ext cx="2162690" cy="1767139"/>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522790" y="3919910"/>
            <a:ext cx="1146073"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graphicFrame>
        <p:nvGraphicFramePr>
          <p:cNvPr id="20" name="Chart 19">
            <a:extLst>
              <a:ext uri="{FF2B5EF4-FFF2-40B4-BE49-F238E27FC236}">
                <a16:creationId xmlns:a16="http://schemas.microsoft.com/office/drawing/2014/main" id="{87810032-AA63-591C-2D01-3B0CE093EE4D}"/>
              </a:ext>
            </a:extLst>
          </p:cNvPr>
          <p:cNvGraphicFramePr/>
          <p:nvPr>
            <p:extLst>
              <p:ext uri="{D42A27DB-BD31-4B8C-83A1-F6EECF244321}">
                <p14:modId xmlns:p14="http://schemas.microsoft.com/office/powerpoint/2010/main" val="1648035048"/>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0"/>
          </a:graphicData>
        </a:graphic>
      </p:graphicFrame>
      <p:sp>
        <p:nvSpPr>
          <p:cNvPr id="4" name="TextBox 3">
            <a:extLst>
              <a:ext uri="{FF2B5EF4-FFF2-40B4-BE49-F238E27FC236}">
                <a16:creationId xmlns:a16="http://schemas.microsoft.com/office/drawing/2014/main" id="{830792C4-AE6C-B5A6-1C94-6BD986768FF0}"/>
              </a:ext>
            </a:extLst>
          </p:cNvPr>
          <p:cNvSpPr txBox="1"/>
          <p:nvPr/>
        </p:nvSpPr>
        <p:spPr>
          <a:xfrm>
            <a:off x="1913753" y="1250004"/>
            <a:ext cx="1464499"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sp>
        <p:nvSpPr>
          <p:cNvPr id="9" name="TextBox 8">
            <a:extLst>
              <a:ext uri="{FF2B5EF4-FFF2-40B4-BE49-F238E27FC236}">
                <a16:creationId xmlns:a16="http://schemas.microsoft.com/office/drawing/2014/main" id="{F9A9079F-2A42-BA3E-E544-BA881B63F555}"/>
              </a:ext>
            </a:extLst>
          </p:cNvPr>
          <p:cNvSpPr txBox="1"/>
          <p:nvPr/>
        </p:nvSpPr>
        <p:spPr>
          <a:xfrm>
            <a:off x="8309113" y="1634491"/>
            <a:ext cx="13669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Name</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sp>
        <p:nvSpPr>
          <p:cNvPr id="13" name="TextBox 12">
            <a:extLst>
              <a:ext uri="{FF2B5EF4-FFF2-40B4-BE49-F238E27FC236}">
                <a16:creationId xmlns:a16="http://schemas.microsoft.com/office/drawing/2014/main" id="{C1DD58B1-9361-F9DA-31E0-7B52EA240880}"/>
              </a:ext>
            </a:extLst>
          </p:cNvPr>
          <p:cNvSpPr txBox="1"/>
          <p:nvPr/>
        </p:nvSpPr>
        <p:spPr>
          <a:xfrm>
            <a:off x="3733333" y="4166266"/>
            <a:ext cx="7839543" cy="1600438"/>
          </a:xfrm>
          <a:prstGeom prst="rect">
            <a:avLst/>
          </a:prstGeom>
          <a:noFill/>
        </p:spPr>
        <p:txBody>
          <a:bodyPr wrap="square" rtlCol="0">
            <a:spAutoFit/>
          </a:bodyPr>
          <a:lstStyle/>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Providing project management services throughout the project duration.</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Providing various specialized operational consulting services throughout the project duration.</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Design and develop project reports so that standardized and approved templates are established.</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Design and printing of the outputs of the project for implementing urban development and enhancing cooperation with relevant agencies (Phase Two).</a:t>
            </a:r>
          </a:p>
          <a:p>
            <a:pPr marL="285750" marR="0" lvl="0" indent="-285750"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400" b="1" i="0" u="none" strike="noStrike" kern="0" cap="none" spc="0" normalizeH="0" baseline="0" noProof="0">
                <a:ln>
                  <a:noFill/>
                </a:ln>
                <a:solidFill>
                  <a:srgbClr val="2E2C2C"/>
                </a:solidFill>
                <a:effectLst/>
                <a:uLnTx/>
                <a:uFillTx/>
                <a:latin typeface="Sakkal Majalla" panose="02000000000000000000" pitchFamily="2" charset="-78"/>
                <a:cs typeface="Sakkal Majalla" panose="02000000000000000000" pitchFamily="2" charset="-78"/>
                <a:sym typeface="Helvetica"/>
              </a:rPr>
              <a:t>Printing the urban development priorities atlases and the execution tables for each city, and preparing the necessary outputs for presentation to the regional councils (Task Two).</a:t>
            </a:r>
          </a:p>
        </p:txBody>
      </p:sp>
      <p:pic>
        <p:nvPicPr>
          <p:cNvPr id="6" name="Picture 5" descr="Logo, company name&#10;&#10;Description automatically generated">
            <a:extLst>
              <a:ext uri="{FF2B5EF4-FFF2-40B4-BE49-F238E27FC236}">
                <a16:creationId xmlns:a16="http://schemas.microsoft.com/office/drawing/2014/main" id="{2B5BD386-EE07-1D25-0519-BE2FBB9EFA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pic>
        <p:nvPicPr>
          <p:cNvPr id="7" name="Picture 4" descr="وزارة الشؤون البلدية والقروية والإسكان- المملكة العربية السعودية">
            <a:extLst>
              <a:ext uri="{FF2B5EF4-FFF2-40B4-BE49-F238E27FC236}">
                <a16:creationId xmlns:a16="http://schemas.microsoft.com/office/drawing/2014/main" id="{BBA7CA47-DE2E-AC40-3436-8BDC3046AB2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92941" y="1187799"/>
            <a:ext cx="1379934" cy="1379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665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4F454C3-876C-F62A-70EC-8ABA567621CB}"/>
              </a:ext>
            </a:extLst>
          </p:cNvPr>
          <p:cNvPicPr>
            <a:picLocks noChangeAspect="1"/>
          </p:cNvPicPr>
          <p:nvPr/>
        </p:nvPicPr>
        <p:blipFill>
          <a:blip r:embed="rId2"/>
          <a:stretch>
            <a:fillRect/>
          </a:stretch>
        </p:blipFill>
        <p:spPr>
          <a:xfrm flipV="1">
            <a:off x="9877498" y="1139127"/>
            <a:ext cx="1983505" cy="1476515"/>
          </a:xfrm>
          <a:prstGeom prst="rect">
            <a:avLst/>
          </a:prstGeom>
        </p:spPr>
      </p:pic>
      <p:sp>
        <p:nvSpPr>
          <p:cNvPr id="2" name="Text Placeholder 1">
            <a:extLst>
              <a:ext uri="{FF2B5EF4-FFF2-40B4-BE49-F238E27FC236}">
                <a16:creationId xmlns:a16="http://schemas.microsoft.com/office/drawing/2014/main" id="{F993B2C9-702D-C4B2-84CF-C2D4B19D11AA}"/>
              </a:ext>
            </a:extLst>
          </p:cNvPr>
          <p:cNvSpPr>
            <a:spLocks noGrp="1"/>
          </p:cNvSpPr>
          <p:nvPr>
            <p:ph type="body" sz="quarter" idx="11"/>
          </p:nvPr>
        </p:nvSpPr>
        <p:spPr/>
        <p:txBody>
          <a:bodyPr/>
          <a:lstStyle/>
          <a:p>
            <a:pPr marL="0" marR="0" lvl="0" indent="0" algn="r" defTabSz="914400" rtl="0" eaLnBrk="1" fontAlgn="auto" latinLnBrk="0" hangingPunct="1">
              <a:lnSpc>
                <a:spcPct val="90000"/>
              </a:lnSpc>
              <a:spcBef>
                <a:spcPct val="0"/>
              </a:spcBef>
              <a:spcAft>
                <a:spcPts val="0"/>
              </a:spcAft>
              <a:buClrTx/>
              <a:buSzTx/>
              <a:buFont typeface="Arial"/>
              <a:buNone/>
              <a:tabLst/>
              <a:defRPr/>
            </a:pPr>
            <a:r>
              <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rPr>
              <a:t>A sample of some projects we had the honor to execute.</a:t>
            </a:r>
            <a:endPar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Calibri"/>
            </a:endParaRPr>
          </a:p>
        </p:txBody>
      </p:sp>
      <p:pic>
        <p:nvPicPr>
          <p:cNvPr id="16" name="Graphic 15">
            <a:extLst>
              <a:ext uri="{FF2B5EF4-FFF2-40B4-BE49-F238E27FC236}">
                <a16:creationId xmlns:a16="http://schemas.microsoft.com/office/drawing/2014/main" id="{09A54279-CE93-AEA5-551B-ED7B907140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320" y="2611317"/>
            <a:ext cx="11350299" cy="190869"/>
          </a:xfrm>
          <a:prstGeom prst="rect">
            <a:avLst/>
          </a:prstGeom>
        </p:spPr>
      </p:pic>
      <p:pic>
        <p:nvPicPr>
          <p:cNvPr id="19" name="Graphic 18">
            <a:extLst>
              <a:ext uri="{FF2B5EF4-FFF2-40B4-BE49-F238E27FC236}">
                <a16:creationId xmlns:a16="http://schemas.microsoft.com/office/drawing/2014/main" id="{DBD6323A-9BC4-40CF-EDA8-DA6CB43BA71F}"/>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921045" y="3615557"/>
            <a:ext cx="9939955" cy="167152"/>
          </a:xfrm>
          <a:prstGeom prst="rect">
            <a:avLst/>
          </a:prstGeom>
        </p:spPr>
      </p:pic>
      <p:sp>
        <p:nvSpPr>
          <p:cNvPr id="21" name="Text Placeholder 1">
            <a:extLst>
              <a:ext uri="{FF2B5EF4-FFF2-40B4-BE49-F238E27FC236}">
                <a16:creationId xmlns:a16="http://schemas.microsoft.com/office/drawing/2014/main" id="{DBE77639-164A-FD63-F48C-A33CDDB9D430}"/>
              </a:ext>
            </a:extLst>
          </p:cNvPr>
          <p:cNvSpPr txBox="1">
            <a:spLocks/>
          </p:cNvSpPr>
          <p:nvPr/>
        </p:nvSpPr>
        <p:spPr>
          <a:xfrm>
            <a:off x="1848894" y="1126209"/>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1" lang="ar-JO" sz="1400" b="1" i="0" u="none" strike="noStrike" kern="0" cap="none" spc="0" normalizeH="0" baseline="0" noProof="0">
              <a:ln>
                <a:noFill/>
              </a:ln>
              <a:solidFill>
                <a:srgbClr val="00B8ED"/>
              </a:solidFill>
              <a:effectLst/>
              <a:uLnTx/>
              <a:uFillTx/>
              <a:latin typeface="Helvetica"/>
              <a:ea typeface="Calibri"/>
              <a:cs typeface="Janna LT" panose="01000000000000000000"/>
              <a:sym typeface="Calibri"/>
            </a:endParaRPr>
          </a:p>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endParaRPr kumimoji="0" lang="ar-JO" sz="1400" b="1"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2" name="Text Placeholder 1">
            <a:extLst>
              <a:ext uri="{FF2B5EF4-FFF2-40B4-BE49-F238E27FC236}">
                <a16:creationId xmlns:a16="http://schemas.microsoft.com/office/drawing/2014/main" id="{46E0A057-3DC2-9221-EA94-BEF936E200C4}"/>
              </a:ext>
            </a:extLst>
          </p:cNvPr>
          <p:cNvSpPr txBox="1">
            <a:spLocks/>
          </p:cNvSpPr>
          <p:nvPr/>
        </p:nvSpPr>
        <p:spPr>
          <a:xfrm>
            <a:off x="10134599" y="2545514"/>
            <a:ext cx="1438276"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Overview</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23" name="Text Placeholder 1">
            <a:extLst>
              <a:ext uri="{FF2B5EF4-FFF2-40B4-BE49-F238E27FC236}">
                <a16:creationId xmlns:a16="http://schemas.microsoft.com/office/drawing/2014/main" id="{077C89B3-AA7A-2D00-81D9-225F1684F706}"/>
              </a:ext>
            </a:extLst>
          </p:cNvPr>
          <p:cNvSpPr txBox="1">
            <a:spLocks/>
          </p:cNvSpPr>
          <p:nvPr/>
        </p:nvSpPr>
        <p:spPr>
          <a:xfrm>
            <a:off x="10370343" y="3722682"/>
            <a:ext cx="1438276" cy="339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Outputs</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7" name="Text Placeholder 1">
            <a:extLst>
              <a:ext uri="{FF2B5EF4-FFF2-40B4-BE49-F238E27FC236}">
                <a16:creationId xmlns:a16="http://schemas.microsoft.com/office/drawing/2014/main" id="{54639983-BDFF-670E-EF42-B02C31F8D73B}"/>
              </a:ext>
            </a:extLst>
          </p:cNvPr>
          <p:cNvSpPr txBox="1">
            <a:spLocks/>
          </p:cNvSpPr>
          <p:nvPr/>
        </p:nvSpPr>
        <p:spPr>
          <a:xfrm>
            <a:off x="8102236" y="1522299"/>
            <a:ext cx="1423027" cy="584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49088" marR="0" lvl="0" indent="-90900" algn="r" defTabSz="914400" rtl="0" eaLnBrk="1" fontAlgn="auto" latinLnBrk="0" hangingPunct="1">
              <a:lnSpc>
                <a:spcPct val="90000"/>
              </a:lnSpc>
              <a:spcBef>
                <a:spcPts val="0"/>
              </a:spcBef>
              <a:spcAft>
                <a:spcPts val="0"/>
              </a:spcAft>
              <a:buClrTx/>
              <a:buSzPct val="100000"/>
              <a:buFont typeface="Arial"/>
              <a:buNone/>
              <a:tabLst/>
              <a:defRPr/>
            </a:pPr>
            <a:r>
              <a:rPr kumimoji="1" lang="ar-JO" sz="1400" b="0" i="0" u="none" strike="noStrike" kern="0" cap="none" spc="0" normalizeH="0" baseline="0" noProof="0">
                <a:ln>
                  <a:noFill/>
                </a:ln>
                <a:solidFill>
                  <a:srgbClr val="00B8ED"/>
                </a:solidFill>
                <a:effectLst/>
                <a:uLnTx/>
                <a:uFillTx/>
                <a:latin typeface="Helvetica"/>
                <a:ea typeface="Calibri"/>
                <a:cs typeface="Janna LT" panose="01000000000000000000"/>
                <a:sym typeface="Calibri"/>
              </a:rPr>
              <a:t>Project Name</a:t>
            </a:r>
            <a:endParaRPr kumimoji="0" lang="ar-JO" sz="1400" b="0" i="0" u="none" strike="noStrike" kern="0" cap="none" spc="0" normalizeH="0" baseline="0" noProof="0">
              <a:ln>
                <a:noFill/>
              </a:ln>
              <a:solidFill>
                <a:srgbClr val="C90F8D"/>
              </a:solidFill>
              <a:effectLst/>
              <a:uLnTx/>
              <a:uFillTx/>
              <a:latin typeface="Helvetica"/>
              <a:ea typeface="Calibri"/>
              <a:cs typeface="Janna LT" panose="01000000000000000000"/>
              <a:sym typeface="Calibri"/>
            </a:endParaRPr>
          </a:p>
        </p:txBody>
      </p:sp>
      <p:sp>
        <p:nvSpPr>
          <p:cNvPr id="38" name="TextBox 37">
            <a:extLst>
              <a:ext uri="{FF2B5EF4-FFF2-40B4-BE49-F238E27FC236}">
                <a16:creationId xmlns:a16="http://schemas.microsoft.com/office/drawing/2014/main" id="{3D695A96-341E-B3BE-5F14-AA12B123CEDD}"/>
              </a:ext>
            </a:extLst>
          </p:cNvPr>
          <p:cNvSpPr txBox="1"/>
          <p:nvPr/>
        </p:nvSpPr>
        <p:spPr>
          <a:xfrm>
            <a:off x="5685183" y="1966043"/>
            <a:ext cx="3771451" cy="954107"/>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rPr>
              <a:t>Technology Governance and Structuring Project and Implementation of the Technology Strategy for the Ministry of Interior</a:t>
            </a:r>
            <a:endParaRPr kumimoji="0" lang="ar-SA" sz="1200" b="0" i="0" u="none" strike="noStrike" kern="1200" cap="none" spc="0" normalizeH="0" baseline="0" noProof="0">
              <a:ln>
                <a:noFill/>
              </a:ln>
              <a:solidFill>
                <a:srgbClr val="2E2C2C"/>
              </a:solidFill>
              <a:effectLst/>
              <a:uLnTx/>
              <a:uFillTx/>
              <a:latin typeface="A Jannat LT" panose="01000000000000000000" pitchFamily="2" charset="-78"/>
              <a:ea typeface="Calibri"/>
              <a:cs typeface="Janna LT" panose="01000000000000000000"/>
              <a:sym typeface="Helvetica"/>
            </a:endParaRPr>
          </a:p>
        </p:txBody>
      </p:sp>
      <p:sp>
        <p:nvSpPr>
          <p:cNvPr id="3" name="TextBox 2">
            <a:extLst>
              <a:ext uri="{FF2B5EF4-FFF2-40B4-BE49-F238E27FC236}">
                <a16:creationId xmlns:a16="http://schemas.microsoft.com/office/drawing/2014/main" id="{AB79D5F1-90A5-7EC5-088F-36B2FEFDC243}"/>
              </a:ext>
            </a:extLst>
          </p:cNvPr>
          <p:cNvSpPr txBox="1"/>
          <p:nvPr/>
        </p:nvSpPr>
        <p:spPr>
          <a:xfrm>
            <a:off x="1114430" y="3016022"/>
            <a:ext cx="10458446" cy="523220"/>
          </a:xfrm>
          <a:prstGeom prst="rect">
            <a:avLst/>
          </a:prstGeom>
          <a:noFill/>
        </p:spPr>
        <p:txBody>
          <a:bodyPr wrap="square" rtlCol="0">
            <a:spAutoFit/>
          </a:bodyPr>
          <a:lstStyle/>
          <a:p>
            <a:pPr marL="0" marR="0" lvl="0" indent="0" algn="r" defTabSz="914391" eaLnBrk="1" fontAlgn="auto" latinLnBrk="0" hangingPunct="1">
              <a:lnSpc>
                <a:spcPct val="100000"/>
              </a:lnSpc>
              <a:spcBef>
                <a:spcPts val="0"/>
              </a:spcBef>
              <a:spcAft>
                <a:spcPts val="0"/>
              </a:spcAft>
              <a:buClrTx/>
              <a:buSzTx/>
              <a:buFontTx/>
              <a:buNone/>
              <a:tabLst/>
              <a:defRPr/>
            </a:pP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The scope of the project's work involves providing consulting services for technology governance and structuring, as well as implementing the technology strategy for the Ministry of Interior.</a:t>
            </a:r>
            <a:r>
              <a:rPr kumimoji="0" lang="ar-SA" sz="1400" b="0" i="0" u="none" strike="noStrike" kern="0" cap="none" spc="0" normalizeH="0" baseline="0" noProof="0">
                <a:ln>
                  <a:noFill/>
                </a:ln>
                <a:solidFill>
                  <a:srgbClr val="2E2C2C">
                    <a:lumMod val="75000"/>
                    <a:lumOff val="25000"/>
                  </a:srgbClr>
                </a:solidFill>
                <a:effectLst/>
                <a:uLnTx/>
                <a:uFillTx/>
                <a:latin typeface="Sakkal Majalla" panose="02000000000000000000" pitchFamily="2" charset="-78"/>
                <a:cs typeface="Sakkal Majalla" panose="02000000000000000000" pitchFamily="2" charset="-78"/>
                <a:sym typeface="Montserrat ExtraBold"/>
              </a:rPr>
              <a:t>There is no text provided to translate.</a:t>
            </a:r>
            <a:r>
              <a:rPr kumimoji="0" lang="ar-SA" sz="14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  </a:t>
            </a:r>
          </a:p>
        </p:txBody>
      </p:sp>
      <p:pic>
        <p:nvPicPr>
          <p:cNvPr id="14" name="Graphic 13">
            <a:extLst>
              <a:ext uri="{FF2B5EF4-FFF2-40B4-BE49-F238E27FC236}">
                <a16:creationId xmlns:a16="http://schemas.microsoft.com/office/drawing/2014/main" id="{46528DB1-AF01-125F-265D-CEA777AB23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320" y="3771355"/>
            <a:ext cx="2605555" cy="2036128"/>
          </a:xfrm>
          <a:prstGeom prst="rect">
            <a:avLst/>
          </a:prstGeom>
        </p:spPr>
      </p:pic>
      <p:pic>
        <p:nvPicPr>
          <p:cNvPr id="62" name="Graphic 61">
            <a:extLst>
              <a:ext uri="{FF2B5EF4-FFF2-40B4-BE49-F238E27FC236}">
                <a16:creationId xmlns:a16="http://schemas.microsoft.com/office/drawing/2014/main" id="{CF831FE7-74AE-FB57-24A9-74839D732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124" y="4114337"/>
            <a:ext cx="1948908" cy="1592457"/>
          </a:xfrm>
          <a:prstGeom prst="rect">
            <a:avLst/>
          </a:prstGeom>
        </p:spPr>
      </p:pic>
      <p:sp>
        <p:nvSpPr>
          <p:cNvPr id="64" name="TextBox 63">
            <a:extLst>
              <a:ext uri="{FF2B5EF4-FFF2-40B4-BE49-F238E27FC236}">
                <a16:creationId xmlns:a16="http://schemas.microsoft.com/office/drawing/2014/main" id="{87D0494F-5AE3-B6B2-0981-4F8653C58C4C}"/>
              </a:ext>
            </a:extLst>
          </p:cNvPr>
          <p:cNvSpPr txBox="1"/>
          <p:nvPr/>
        </p:nvSpPr>
        <p:spPr>
          <a:xfrm>
            <a:off x="1807959" y="4022572"/>
            <a:ext cx="94682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eaLnBrk="1" fontAlgn="auto" latinLnBrk="0" hangingPunct="0">
              <a:lnSpc>
                <a:spcPct val="100000"/>
              </a:lnSpc>
              <a:spcBef>
                <a:spcPts val="0"/>
              </a:spcBef>
              <a:spcAft>
                <a:spcPts val="0"/>
              </a:spcAft>
              <a:buClrTx/>
              <a:buSzTx/>
              <a:buFontTx/>
              <a:buNone/>
              <a:tabLst/>
              <a:defRPr/>
            </a:pPr>
            <a:r>
              <a:rPr kumimoji="1" lang="ar-JO" sz="1400" b="0" i="0" u="none" strike="noStrike" kern="0" cap="none" spc="0" normalizeH="0" baseline="0" noProof="0">
                <a:ln>
                  <a:noFill/>
                </a:ln>
                <a:solidFill>
                  <a:srgbClr val="00B8ED"/>
                </a:solidFill>
                <a:effectLst/>
                <a:uLnTx/>
                <a:uFillTx/>
                <a:latin typeface="Helvetica"/>
                <a:cs typeface="Janna LT" panose="01000000000000000000"/>
                <a:sym typeface="Helvetica"/>
              </a:rPr>
              <a:t>Scope of Implementation</a:t>
            </a:r>
            <a:endParaRPr kumimoji="0" lang="en-US" sz="14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6" name="TextBox 5">
            <a:extLst>
              <a:ext uri="{FF2B5EF4-FFF2-40B4-BE49-F238E27FC236}">
                <a16:creationId xmlns:a16="http://schemas.microsoft.com/office/drawing/2014/main" id="{E3FFA0A7-3C4E-EDC7-5DF4-3B77C1ED1991}"/>
              </a:ext>
            </a:extLst>
          </p:cNvPr>
          <p:cNvSpPr txBox="1"/>
          <p:nvPr/>
        </p:nvSpPr>
        <p:spPr>
          <a:xfrm>
            <a:off x="1913753" y="1250004"/>
            <a:ext cx="1464499"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lvl="0" indent="0" algn="r" defTabSz="914400" eaLnBrk="1" fontAlgn="auto" latinLnBrk="0" hangingPunct="0">
              <a:lnSpc>
                <a:spcPct val="100000"/>
              </a:lnSpc>
              <a:spcBef>
                <a:spcPts val="0"/>
              </a:spcBef>
              <a:spcAft>
                <a:spcPts val="0"/>
              </a:spcAft>
              <a:buClrTx/>
              <a:buSzTx/>
              <a:buFontTx/>
              <a:buNone/>
              <a:tabLst/>
              <a:defRPr/>
            </a:pPr>
            <a:r>
              <a:rPr kumimoji="1" lang="ar-JO" sz="1400" b="1" i="0" u="none" strike="noStrike" kern="0" cap="none" spc="0" normalizeH="0" baseline="0" noProof="0">
                <a:ln>
                  <a:noFill/>
                </a:ln>
                <a:solidFill>
                  <a:srgbClr val="00B8ED"/>
                </a:solidFill>
                <a:effectLst/>
                <a:uLnTx/>
                <a:uFillTx/>
                <a:latin typeface="Helvetica"/>
                <a:cs typeface="Janna LT" panose="01000000000000000000"/>
                <a:sym typeface="Helvetica"/>
              </a:rPr>
              <a:t>Project duration</a:t>
            </a:r>
            <a:endParaRPr kumimoji="0" lang="ar-JO" sz="1400" b="1" i="0" u="none" strike="noStrike" kern="0" cap="none" spc="0" normalizeH="0" baseline="0" noProof="0">
              <a:ln>
                <a:noFill/>
              </a:ln>
              <a:solidFill>
                <a:srgbClr val="000000"/>
              </a:solidFill>
              <a:effectLst/>
              <a:uLnTx/>
              <a:uFillTx/>
              <a:latin typeface="Helvetica"/>
              <a:cs typeface="Janna LT" panose="01000000000000000000"/>
              <a:sym typeface="Helvetica"/>
            </a:endParaRPr>
          </a:p>
        </p:txBody>
      </p:sp>
      <p:sp>
        <p:nvSpPr>
          <p:cNvPr id="8" name="TextBox 7">
            <a:extLst>
              <a:ext uri="{FF2B5EF4-FFF2-40B4-BE49-F238E27FC236}">
                <a16:creationId xmlns:a16="http://schemas.microsoft.com/office/drawing/2014/main" id="{75C4F570-27C7-3A77-5C3E-88BC0A7F598E}"/>
              </a:ext>
            </a:extLst>
          </p:cNvPr>
          <p:cNvSpPr txBox="1"/>
          <p:nvPr/>
        </p:nvSpPr>
        <p:spPr>
          <a:xfrm>
            <a:off x="9036221" y="4049700"/>
            <a:ext cx="2697459"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Technology Strategy Preparation</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Preparing the Technology Policy Document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Preparing a digital transformation plan</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Preparing the Strategic Map for the General Administration of Information Technology</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Developing a Digital Transformation Roadmap for IT Management</a:t>
            </a:r>
          </a:p>
        </p:txBody>
      </p:sp>
      <p:sp>
        <p:nvSpPr>
          <p:cNvPr id="9" name="TextBox 8">
            <a:extLst>
              <a:ext uri="{FF2B5EF4-FFF2-40B4-BE49-F238E27FC236}">
                <a16:creationId xmlns:a16="http://schemas.microsoft.com/office/drawing/2014/main" id="{99E8D48D-FB26-A6FC-685C-18F22C59C003}"/>
              </a:ext>
            </a:extLst>
          </p:cNvPr>
          <p:cNvSpPr txBox="1"/>
          <p:nvPr/>
        </p:nvSpPr>
        <p:spPr>
          <a:xfrm>
            <a:off x="3063874" y="4049700"/>
            <a:ext cx="2946057"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Preparing a Plan for Identifying Training Needs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Preparing a document on the top 10 technical challenges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Defining information technology rules and regulations to simplify technology governance</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Preparing the Technical Structure Document for Technical Alignment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Development of a technology strategy management system and performance indicators measurement</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Development of the administrative business system</a:t>
            </a:r>
          </a:p>
        </p:txBody>
      </p:sp>
      <p:pic>
        <p:nvPicPr>
          <p:cNvPr id="12" name="Picture 11">
            <a:extLst>
              <a:ext uri="{FF2B5EF4-FFF2-40B4-BE49-F238E27FC236}">
                <a16:creationId xmlns:a16="http://schemas.microsoft.com/office/drawing/2014/main" id="{0321C21C-8E5F-E09D-0CD9-2B887E111403}"/>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10227468" y="1111631"/>
            <a:ext cx="1097280" cy="1097280"/>
          </a:xfrm>
          <a:prstGeom prst="rect">
            <a:avLst/>
          </a:prstGeom>
        </p:spPr>
      </p:pic>
      <p:sp>
        <p:nvSpPr>
          <p:cNvPr id="18" name="TextBox 17">
            <a:extLst>
              <a:ext uri="{FF2B5EF4-FFF2-40B4-BE49-F238E27FC236}">
                <a16:creationId xmlns:a16="http://schemas.microsoft.com/office/drawing/2014/main" id="{D4DBDEE1-3FA4-C55D-4C0E-224F2794B978}"/>
              </a:ext>
            </a:extLst>
          </p:cNvPr>
          <p:cNvSpPr txBox="1"/>
          <p:nvPr/>
        </p:nvSpPr>
        <p:spPr>
          <a:xfrm>
            <a:off x="6133469" y="4049700"/>
            <a:ext cx="2946057"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Analysis and study of technical projects and initiatives (project funding sources)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Definition of information security standards for mobile phone communications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Definition of Information Security Standards for Vehicles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electronic training course documentation in the field of management and human resources</a:t>
            </a:r>
          </a:p>
          <a:p>
            <a:pPr marL="117475" marR="0" lvl="0" indent="-117475" algn="r" defTabSz="914391" eaLnBrk="1" fontAlgn="auto" latinLnBrk="0" hangingPunct="1">
              <a:lnSpc>
                <a:spcPct val="100000"/>
              </a:lnSpc>
              <a:spcBef>
                <a:spcPts val="0"/>
              </a:spcBef>
              <a:spcAft>
                <a:spcPts val="0"/>
              </a:spcAft>
              <a:buClr>
                <a:srgbClr val="C90F8D"/>
              </a:buClr>
              <a:buSzTx/>
              <a:buFont typeface="Wingdings" panose="05000000000000000000" pitchFamily="2" charset="2"/>
              <a:buChar char="§"/>
              <a:tabLst/>
              <a:defRPr/>
            </a:pPr>
            <a:r>
              <a:rPr kumimoji="0" lang="ar-SA" sz="1200" b="0" i="0" u="none" strike="noStrike" kern="1200" cap="none" spc="0" normalizeH="0" baseline="0" noProof="0">
                <a:ln>
                  <a:noFill/>
                </a:ln>
                <a:solidFill>
                  <a:srgbClr val="2E2C2C"/>
                </a:solidFill>
                <a:effectLst/>
                <a:uLnTx/>
                <a:uFillTx/>
                <a:latin typeface="Sakkal Majalla" panose="02000000000000000000" pitchFamily="2" charset="-78"/>
                <a:ea typeface="Calibri"/>
                <a:cs typeface="Sakkal Majalla" panose="02000000000000000000" pitchFamily="2" charset="-78"/>
                <a:sym typeface="Helvetica"/>
              </a:rPr>
              <a:t>Preparation of the electronic training courses document in the field of technology</a:t>
            </a:r>
          </a:p>
        </p:txBody>
      </p:sp>
      <p:pic>
        <p:nvPicPr>
          <p:cNvPr id="25" name="Picture 24">
            <a:extLst>
              <a:ext uri="{FF2B5EF4-FFF2-40B4-BE49-F238E27FC236}">
                <a16:creationId xmlns:a16="http://schemas.microsoft.com/office/drawing/2014/main" id="{DE1E2D9C-EFE7-B617-C63E-93725A23A29F}"/>
              </a:ext>
            </a:extLst>
          </p:cNvPr>
          <p:cNvPicPr>
            <a:picLocks noChangeAspect="1"/>
          </p:cNvPicPr>
          <p:nvPr/>
        </p:nvPicPr>
        <p:blipFill>
          <a:blip r:embed="rId11"/>
          <a:stretch>
            <a:fillRect/>
          </a:stretch>
        </p:blipFill>
        <p:spPr>
          <a:xfrm>
            <a:off x="10227468" y="2130308"/>
            <a:ext cx="1097280" cy="460149"/>
          </a:xfrm>
          <a:prstGeom prst="rect">
            <a:avLst/>
          </a:prstGeom>
        </p:spPr>
      </p:pic>
      <p:pic>
        <p:nvPicPr>
          <p:cNvPr id="26" name="Picture 25" descr="Logo, company name&#10;&#10;Description automatically generated">
            <a:extLst>
              <a:ext uri="{FF2B5EF4-FFF2-40B4-BE49-F238E27FC236}">
                <a16:creationId xmlns:a16="http://schemas.microsoft.com/office/drawing/2014/main" id="{B8BD44F0-7674-F48D-6F94-B0C2E6A0156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001" y="457989"/>
            <a:ext cx="1431548" cy="326572"/>
          </a:xfrm>
          <a:prstGeom prst="rect">
            <a:avLst/>
          </a:prstGeom>
        </p:spPr>
      </p:pic>
      <p:graphicFrame>
        <p:nvGraphicFramePr>
          <p:cNvPr id="4" name="Chart 3">
            <a:extLst>
              <a:ext uri="{FF2B5EF4-FFF2-40B4-BE49-F238E27FC236}">
                <a16:creationId xmlns:a16="http://schemas.microsoft.com/office/drawing/2014/main" id="{2348188E-4CC9-64FF-3EB8-C46D52E77DC3}"/>
              </a:ext>
            </a:extLst>
          </p:cNvPr>
          <p:cNvGraphicFramePr/>
          <p:nvPr>
            <p:extLst>
              <p:ext uri="{D42A27DB-BD31-4B8C-83A1-F6EECF244321}">
                <p14:modId xmlns:p14="http://schemas.microsoft.com/office/powerpoint/2010/main" val="1224098939"/>
              </p:ext>
            </p:extLst>
          </p:nvPr>
        </p:nvGraphicFramePr>
        <p:xfrm>
          <a:off x="595996" y="1711664"/>
          <a:ext cx="4864922" cy="88903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99394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JO" sz="2400" b="1">
                <a:solidFill>
                  <a:schemeClr val="accent2"/>
                </a:solidFill>
                <a:latin typeface="Sakkal Majalla" panose="02000000000000000000" pitchFamily="2" charset="-78"/>
                <a:cs typeface="Sakkal Majalla" panose="02000000000000000000" pitchFamily="2" charset="-78"/>
              </a:rPr>
              <a:t>Selected projects for the digital future*</a:t>
            </a:r>
            <a:endParaRPr lang="ar-SA" sz="2400" b="1">
              <a:solidFill>
                <a:schemeClr val="accent2"/>
              </a:solidFill>
              <a:latin typeface="Sakkal Majalla" panose="02000000000000000000" pitchFamily="2" charset="-78"/>
              <a:cs typeface="Sakkal Majalla" panose="02000000000000000000" pitchFamily="2" charset="-78"/>
            </a:endParaRPr>
          </a:p>
        </p:txBody>
      </p:sp>
      <p:grpSp>
        <p:nvGrpSpPr>
          <p:cNvPr id="89" name="Group 88">
            <a:extLst>
              <a:ext uri="{FF2B5EF4-FFF2-40B4-BE49-F238E27FC236}">
                <a16:creationId xmlns:a16="http://schemas.microsoft.com/office/drawing/2014/main" id="{D519BA03-1BD8-C9F0-EBBA-B1D44F7D37F3}"/>
              </a:ext>
            </a:extLst>
          </p:cNvPr>
          <p:cNvGrpSpPr/>
          <p:nvPr/>
        </p:nvGrpSpPr>
        <p:grpSpPr>
          <a:xfrm>
            <a:off x="1231902" y="1130300"/>
            <a:ext cx="9766298" cy="4768851"/>
            <a:chOff x="1231902" y="1130301"/>
            <a:chExt cx="9766298" cy="4152902"/>
          </a:xfrm>
        </p:grpSpPr>
        <p:pic>
          <p:nvPicPr>
            <p:cNvPr id="76" name="Picture 4">
              <a:extLst>
                <a:ext uri="{FF2B5EF4-FFF2-40B4-BE49-F238E27FC236}">
                  <a16:creationId xmlns:a16="http://schemas.microsoft.com/office/drawing/2014/main" id="{DDB408E1-F79C-A34D-2933-8BBF9C3E8BD3}"/>
                </a:ext>
              </a:extLst>
            </p:cNvPr>
            <p:cNvPicPr>
              <a:picLocks noChangeAspect="1"/>
            </p:cNvPicPr>
            <p:nvPr/>
          </p:nvPicPr>
          <p:blipFill>
            <a:blip r:embed="rId2"/>
            <a:stretch>
              <a:fillRect/>
            </a:stretch>
          </p:blipFill>
          <p:spPr>
            <a:xfrm>
              <a:off x="5730622" y="1130301"/>
              <a:ext cx="715449" cy="653070"/>
            </a:xfrm>
            <a:prstGeom prst="rect">
              <a:avLst/>
            </a:prstGeom>
          </p:spPr>
        </p:pic>
        <p:sp>
          <p:nvSpPr>
            <p:cNvPr id="3" name="TextBox 2">
              <a:extLst>
                <a:ext uri="{FF2B5EF4-FFF2-40B4-BE49-F238E27FC236}">
                  <a16:creationId xmlns:a16="http://schemas.microsoft.com/office/drawing/2014/main" id="{877A3544-0B27-2AEA-72C1-7D9EFF32B661}"/>
                </a:ext>
              </a:extLst>
            </p:cNvPr>
            <p:cNvSpPr txBox="1"/>
            <p:nvPr/>
          </p:nvSpPr>
          <p:spPr>
            <a:xfrm>
              <a:off x="9777305" y="1749526"/>
              <a:ext cx="1220895" cy="1290738"/>
            </a:xfrm>
            <a:prstGeom prst="rect">
              <a:avLst/>
            </a:prstGeom>
            <a:noFill/>
            <a:ln w="12700">
              <a:solidFill>
                <a:schemeClr val="accent6">
                  <a:lumMod val="75000"/>
                </a:schemeClr>
              </a:solidFill>
              <a:prstDash val="sysDash"/>
            </a:ln>
          </p:spPr>
          <p:txBody>
            <a:bodyPr wrap="square" anchor="t">
              <a:noAutofit/>
            </a:bodyPr>
            <a:lstStyle/>
            <a:p>
              <a:pPr defTabSz="1371600">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Development of the internal and external portal for the Eastern Health Cluster.</a:t>
              </a:r>
            </a:p>
          </p:txBody>
        </p:sp>
        <p:sp>
          <p:nvSpPr>
            <p:cNvPr id="4" name="TextBox 3">
              <a:extLst>
                <a:ext uri="{FF2B5EF4-FFF2-40B4-BE49-F238E27FC236}">
                  <a16:creationId xmlns:a16="http://schemas.microsoft.com/office/drawing/2014/main" id="{97D44B69-4E4C-4314-7F9C-5ADF90266328}"/>
                </a:ext>
              </a:extLst>
            </p:cNvPr>
            <p:cNvSpPr txBox="1"/>
            <p:nvPr/>
          </p:nvSpPr>
          <p:spPr>
            <a:xfrm>
              <a:off x="8353070" y="1746469"/>
              <a:ext cx="1220895" cy="1290738"/>
            </a:xfrm>
            <a:prstGeom prst="rect">
              <a:avLst/>
            </a:prstGeom>
            <a:noFill/>
            <a:ln w="12700">
              <a:solidFill>
                <a:schemeClr val="accent6">
                  <a:lumMod val="75000"/>
                </a:schemeClr>
              </a:solidFill>
              <a:prstDash val="sysDash"/>
            </a:ln>
          </p:spPr>
          <p:txBody>
            <a:bodyPr wrap="square" anchor="t">
              <a:noAutofit/>
            </a:bodyPr>
            <a:lstStyle/>
            <a:p>
              <a:pPr defTabSz="1371600">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Geospatial solutions programs</a:t>
              </a:r>
            </a:p>
          </p:txBody>
        </p:sp>
        <p:sp>
          <p:nvSpPr>
            <p:cNvPr id="5" name="Rectangle: Rounded Corners 4">
              <a:extLst>
                <a:ext uri="{FF2B5EF4-FFF2-40B4-BE49-F238E27FC236}">
                  <a16:creationId xmlns:a16="http://schemas.microsoft.com/office/drawing/2014/main" id="{7CFEEA6B-B9C5-6045-1C34-7A8791775595}"/>
                </a:ext>
              </a:extLst>
            </p:cNvPr>
            <p:cNvSpPr/>
            <p:nvPr/>
          </p:nvSpPr>
          <p:spPr>
            <a:xfrm>
              <a:off x="5504603" y="1747488"/>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defTabSz="1371600">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Data preparation, design, structuring, and governance</a:t>
              </a:r>
            </a:p>
          </p:txBody>
        </p:sp>
        <p:sp>
          <p:nvSpPr>
            <p:cNvPr id="6" name="Rectangle: Rounded Corners 2">
              <a:extLst>
                <a:ext uri="{FF2B5EF4-FFF2-40B4-BE49-F238E27FC236}">
                  <a16:creationId xmlns:a16="http://schemas.microsoft.com/office/drawing/2014/main" id="{049902DA-9D23-6A92-4A42-CFB50B5237B1}"/>
                </a:ext>
              </a:extLst>
            </p:cNvPr>
            <p:cNvSpPr/>
            <p:nvPr/>
          </p:nvSpPr>
          <p:spPr>
            <a:xfrm>
              <a:off x="6928837" y="1748507"/>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defTabSz="1371600">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The comprehensive application for the technology project management office</a:t>
              </a:r>
              <a:endParaRPr lang="ar-SA" altLang="ko-KR" sz="1200" b="1">
                <a:solidFill>
                  <a:prstClr val="black"/>
                </a:solidFill>
                <a:latin typeface="Sakkal Majalla" panose="02000000000000000000" pitchFamily="2" charset="-78"/>
                <a:ea typeface="맑은 고딕" panose="020B0503020000020004" pitchFamily="34" charset="-127"/>
                <a:cs typeface="Sakkal Majalla" panose="02000000000000000000" pitchFamily="2" charset="-78"/>
              </a:endParaRPr>
            </a:p>
          </p:txBody>
        </p:sp>
        <p:sp>
          <p:nvSpPr>
            <p:cNvPr id="7" name="Rectangle 6">
              <a:extLst>
                <a:ext uri="{FF2B5EF4-FFF2-40B4-BE49-F238E27FC236}">
                  <a16:creationId xmlns:a16="http://schemas.microsoft.com/office/drawing/2014/main" id="{7DD47A36-0002-E6FB-09FC-79F2777751B1}"/>
                </a:ext>
              </a:extLst>
            </p:cNvPr>
            <p:cNvSpPr/>
            <p:nvPr/>
          </p:nvSpPr>
          <p:spPr>
            <a:xfrm>
              <a:off x="4080370" y="1743416"/>
              <a:ext cx="1220895" cy="1322479"/>
            </a:xfrm>
            <a:prstGeom prst="rect">
              <a:avLst/>
            </a:prstGeom>
            <a:ln w="12700">
              <a:solidFill>
                <a:schemeClr val="accent6">
                  <a:lumMod val="75000"/>
                </a:schemeClr>
              </a:solidFill>
              <a:prstDash val="sysDash"/>
            </a:ln>
          </p:spPr>
          <p:txBody>
            <a:bodyPr wrap="square">
              <a:noAutofit/>
            </a:bodyPr>
            <a:lstStyle/>
            <a:p>
              <a:pPr defTabSz="1371600">
                <a:defRPr/>
              </a:pPr>
              <a:r>
                <a:rPr lang="ar-SA" sz="1200" b="1">
                  <a:solidFill>
                    <a:srgbClr val="17636F"/>
                  </a:solidFill>
                  <a:latin typeface="Sakkal Majalla" panose="02000000000000000000" pitchFamily="2" charset="-78"/>
                  <a:cs typeface="Sakkal Majalla" panose="02000000000000000000" pitchFamily="2" charset="-78"/>
                </a:rPr>
                <a:t>Providing consulting services and support for digital enablers management</a:t>
              </a:r>
            </a:p>
            <a:p>
              <a:pPr defTabSz="1371600">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8" name="Rectangle 7">
              <a:extLst>
                <a:ext uri="{FF2B5EF4-FFF2-40B4-BE49-F238E27FC236}">
                  <a16:creationId xmlns:a16="http://schemas.microsoft.com/office/drawing/2014/main" id="{FE5958B4-E9E9-4436-7778-C83D6E3C41A1}"/>
                </a:ext>
              </a:extLst>
            </p:cNvPr>
            <p:cNvSpPr/>
            <p:nvPr/>
          </p:nvSpPr>
          <p:spPr>
            <a:xfrm>
              <a:off x="2656135" y="1744433"/>
              <a:ext cx="1220895" cy="1310996"/>
            </a:xfrm>
            <a:prstGeom prst="rect">
              <a:avLst/>
            </a:prstGeom>
            <a:ln w="12700">
              <a:solidFill>
                <a:schemeClr val="accent6">
                  <a:lumMod val="75000"/>
                </a:schemeClr>
              </a:solidFill>
              <a:prstDash val="sysDash"/>
            </a:ln>
          </p:spPr>
          <p:txBody>
            <a:bodyPr wrap="square">
              <a:noAutofit/>
            </a:bodyPr>
            <a:lstStyle/>
            <a:p>
              <a:pPr defTabSz="1371600">
                <a:defRPr/>
              </a:pPr>
              <a:r>
                <a:rPr lang="ar-SA" sz="1200" b="1">
                  <a:solidFill>
                    <a:srgbClr val="17636F"/>
                  </a:solidFill>
                  <a:latin typeface="Sakkal Majalla" panose="02000000000000000000" pitchFamily="2" charset="-78"/>
                  <a:cs typeface="Sakkal Majalla" panose="02000000000000000000" pitchFamily="2" charset="-78"/>
                </a:rPr>
                <a:t>Operation and maintenance of the spatial portal, dashboards, and spatial indicators.</a:t>
              </a:r>
            </a:p>
          </p:txBody>
        </p:sp>
        <p:pic>
          <p:nvPicPr>
            <p:cNvPr id="62" name="Picture 61" descr="Logo, company name&#10;&#10;Description automatically generated">
              <a:extLst>
                <a:ext uri="{FF2B5EF4-FFF2-40B4-BE49-F238E27FC236}">
                  <a16:creationId xmlns:a16="http://schemas.microsoft.com/office/drawing/2014/main" id="{574879F5-D768-68A4-D43B-593E4446B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3661" y="1243490"/>
              <a:ext cx="837366" cy="538951"/>
            </a:xfrm>
            <a:prstGeom prst="rect">
              <a:avLst/>
            </a:prstGeom>
          </p:spPr>
        </p:pic>
        <p:grpSp>
          <p:nvGrpSpPr>
            <p:cNvPr id="88" name="Group 87">
              <a:extLst>
                <a:ext uri="{FF2B5EF4-FFF2-40B4-BE49-F238E27FC236}">
                  <a16:creationId xmlns:a16="http://schemas.microsoft.com/office/drawing/2014/main" id="{6A3B8972-6EF8-4627-AA8B-56C3891CAF56}"/>
                </a:ext>
              </a:extLst>
            </p:cNvPr>
            <p:cNvGrpSpPr/>
            <p:nvPr/>
          </p:nvGrpSpPr>
          <p:grpSpPr>
            <a:xfrm>
              <a:off x="1231902" y="3680146"/>
              <a:ext cx="9766298" cy="1603057"/>
              <a:chOff x="1231902" y="3680144"/>
              <a:chExt cx="9766298" cy="2230191"/>
            </a:xfrm>
          </p:grpSpPr>
          <p:sp>
            <p:nvSpPr>
              <p:cNvPr id="9" name="Rectangle 8">
                <a:extLst>
                  <a:ext uri="{FF2B5EF4-FFF2-40B4-BE49-F238E27FC236}">
                    <a16:creationId xmlns:a16="http://schemas.microsoft.com/office/drawing/2014/main" id="{5C94FD8C-7D47-A963-C95F-01C173ED6B70}"/>
                  </a:ext>
                </a:extLst>
              </p:cNvPr>
              <p:cNvSpPr/>
              <p:nvPr/>
            </p:nvSpPr>
            <p:spPr>
              <a:xfrm>
                <a:off x="4080370" y="3681130"/>
                <a:ext cx="1220895" cy="2195459"/>
              </a:xfrm>
              <a:prstGeom prst="rect">
                <a:avLst/>
              </a:prstGeom>
              <a:ln w="12700">
                <a:solidFill>
                  <a:schemeClr val="accent6">
                    <a:lumMod val="75000"/>
                  </a:schemeClr>
                </a:solidFill>
                <a:prstDash val="sysDash"/>
              </a:ln>
            </p:spPr>
            <p:txBody>
              <a:bodyPr wrap="square">
                <a:noAutofit/>
              </a:bodyPr>
              <a:lstStyle/>
              <a:p>
                <a:pPr defTabSz="1371600">
                  <a:defRPr/>
                </a:pPr>
                <a:r>
                  <a:rPr lang="ar-SA" sz="1200" b="1">
                    <a:solidFill>
                      <a:srgbClr val="17636F"/>
                    </a:solidFill>
                    <a:latin typeface="Sakkal Majalla" panose="02000000000000000000" pitchFamily="2" charset="-78"/>
                    <a:cs typeface="Sakkal Majalla" panose="02000000000000000000" pitchFamily="2" charset="-78"/>
                  </a:rPr>
                  <a:t>Providing consultancy services for the development of the Water Authority's business.</a:t>
                </a:r>
              </a:p>
              <a:p>
                <a:pPr defTabSz="1371600">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11" name="Rectangle 10">
                <a:extLst>
                  <a:ext uri="{FF2B5EF4-FFF2-40B4-BE49-F238E27FC236}">
                    <a16:creationId xmlns:a16="http://schemas.microsoft.com/office/drawing/2014/main" id="{489E2CB6-BE0E-B7D0-EE52-BD6AE8823163}"/>
                  </a:ext>
                </a:extLst>
              </p:cNvPr>
              <p:cNvSpPr/>
              <p:nvPr/>
            </p:nvSpPr>
            <p:spPr>
              <a:xfrm>
                <a:off x="2656135" y="3682115"/>
                <a:ext cx="1220895" cy="2192274"/>
              </a:xfrm>
              <a:prstGeom prst="rect">
                <a:avLst/>
              </a:prstGeom>
              <a:ln w="12700">
                <a:solidFill>
                  <a:schemeClr val="accent6">
                    <a:lumMod val="75000"/>
                  </a:schemeClr>
                </a:solidFill>
                <a:prstDash val="sysDash"/>
              </a:ln>
            </p:spPr>
            <p:txBody>
              <a:bodyPr wrap="square">
                <a:noAutofit/>
              </a:bodyPr>
              <a:lstStyle/>
              <a:p>
                <a:pPr defTabSz="1371600">
                  <a:defRPr/>
                </a:pPr>
                <a:r>
                  <a:rPr lang="ar-SA" sz="1200" b="1">
                    <a:solidFill>
                      <a:srgbClr val="17636F"/>
                    </a:solidFill>
                    <a:latin typeface="Sakkal Majalla" panose="02000000000000000000" pitchFamily="2" charset="-78"/>
                    <a:cs typeface="Sakkal Majalla" panose="02000000000000000000" pitchFamily="2" charset="-78"/>
                  </a:rPr>
                  <a:t>Providing consultancy services and providing technical support services</a:t>
                </a:r>
              </a:p>
            </p:txBody>
          </p:sp>
          <p:sp>
            <p:nvSpPr>
              <p:cNvPr id="17" name="Rectangle 16">
                <a:extLst>
                  <a:ext uri="{FF2B5EF4-FFF2-40B4-BE49-F238E27FC236}">
                    <a16:creationId xmlns:a16="http://schemas.microsoft.com/office/drawing/2014/main" id="{F0DB8C0B-AE32-FBB5-BFE8-791B8D7254E9}"/>
                  </a:ext>
                </a:extLst>
              </p:cNvPr>
              <p:cNvSpPr/>
              <p:nvPr/>
            </p:nvSpPr>
            <p:spPr>
              <a:xfrm>
                <a:off x="1231902" y="3683101"/>
                <a:ext cx="1220895" cy="2195459"/>
              </a:xfrm>
              <a:prstGeom prst="rect">
                <a:avLst/>
              </a:prstGeom>
              <a:ln w="12700">
                <a:solidFill>
                  <a:schemeClr val="accent6">
                    <a:lumMod val="75000"/>
                  </a:schemeClr>
                </a:solidFill>
                <a:prstDash val="sysDash"/>
              </a:ln>
            </p:spPr>
            <p:txBody>
              <a:bodyPr wrap="square">
                <a:noAutofit/>
              </a:bodyPr>
              <a:lstStyle/>
              <a:p>
                <a:pPr defTabSz="1371600">
                  <a:defRPr/>
                </a:pPr>
                <a:r>
                  <a:rPr lang="ar-SA" sz="1200" b="1">
                    <a:solidFill>
                      <a:srgbClr val="17636F"/>
                    </a:solidFill>
                    <a:latin typeface="Sakkal Majalla" panose="02000000000000000000" pitchFamily="2" charset="-78"/>
                    <a:cs typeface="Sakkal Majalla" panose="02000000000000000000" pitchFamily="2" charset="-78"/>
                  </a:rPr>
                  <a:t>Technology governance, structuring, and implementing the technology strategy for the Ministry of Interior</a:t>
                </a:r>
              </a:p>
            </p:txBody>
          </p:sp>
          <p:sp>
            <p:nvSpPr>
              <p:cNvPr id="64" name="Rectangle: Rounded Corners 63">
                <a:extLst>
                  <a:ext uri="{FF2B5EF4-FFF2-40B4-BE49-F238E27FC236}">
                    <a16:creationId xmlns:a16="http://schemas.microsoft.com/office/drawing/2014/main" id="{80EBE975-7773-902D-D0CA-06F8B96B4205}"/>
                  </a:ext>
                </a:extLst>
              </p:cNvPr>
              <p:cNvSpPr/>
              <p:nvPr/>
            </p:nvSpPr>
            <p:spPr>
              <a:xfrm>
                <a:off x="5504603" y="3684083"/>
                <a:ext cx="1220895" cy="2192274"/>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defTabSz="1371600">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Providing consultancy services and technical support to develop a unified vision for the Ministry of Environment, Water, and Agriculture.</a:t>
                </a:r>
              </a:p>
            </p:txBody>
          </p:sp>
          <p:sp>
            <p:nvSpPr>
              <p:cNvPr id="67" name="Rectangle: Rounded Corners 66">
                <a:extLst>
                  <a:ext uri="{FF2B5EF4-FFF2-40B4-BE49-F238E27FC236}">
                    <a16:creationId xmlns:a16="http://schemas.microsoft.com/office/drawing/2014/main" id="{A0F315F2-B715-ED2A-4D93-9C8F42CA97B7}"/>
                  </a:ext>
                </a:extLst>
              </p:cNvPr>
              <p:cNvSpPr/>
              <p:nvPr/>
            </p:nvSpPr>
            <p:spPr>
              <a:xfrm>
                <a:off x="6928837" y="3685069"/>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defTabSz="1371600">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Developing criteria for integrating promising and leading national companies</a:t>
                </a:r>
              </a:p>
            </p:txBody>
          </p:sp>
          <p:sp>
            <p:nvSpPr>
              <p:cNvPr id="69" name="Rectangle: Rounded Corners 68">
                <a:extLst>
                  <a:ext uri="{FF2B5EF4-FFF2-40B4-BE49-F238E27FC236}">
                    <a16:creationId xmlns:a16="http://schemas.microsoft.com/office/drawing/2014/main" id="{BB77B13C-5073-985A-BF8C-0C677B819793}"/>
                  </a:ext>
                </a:extLst>
              </p:cNvPr>
              <p:cNvSpPr/>
              <p:nvPr/>
            </p:nvSpPr>
            <p:spPr>
              <a:xfrm>
                <a:off x="8353070" y="3686054"/>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defTabSz="1371600">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Development of Services for Procedures at the Ministry of Interior's Military Affairs Agency, Phase One</a:t>
                </a:r>
              </a:p>
            </p:txBody>
          </p:sp>
          <p:sp>
            <p:nvSpPr>
              <p:cNvPr id="71" name="TextBox 70">
                <a:extLst>
                  <a:ext uri="{FF2B5EF4-FFF2-40B4-BE49-F238E27FC236}">
                    <a16:creationId xmlns:a16="http://schemas.microsoft.com/office/drawing/2014/main" id="{025A4BDA-103F-5811-AA3C-FD0D2B584295}"/>
                  </a:ext>
                </a:extLst>
              </p:cNvPr>
              <p:cNvSpPr txBox="1"/>
              <p:nvPr/>
            </p:nvSpPr>
            <p:spPr>
              <a:xfrm>
                <a:off x="9777305" y="3680144"/>
                <a:ext cx="1220895" cy="2224281"/>
              </a:xfrm>
              <a:prstGeom prst="rect">
                <a:avLst/>
              </a:prstGeom>
              <a:noFill/>
              <a:ln>
                <a:solidFill>
                  <a:schemeClr val="accent6">
                    <a:lumMod val="75000"/>
                  </a:schemeClr>
                </a:solidFill>
                <a:prstDash val="sysDash"/>
              </a:ln>
            </p:spPr>
            <p:txBody>
              <a:bodyPr wrap="square" anchor="t">
                <a:noAutofit/>
              </a:bodyPr>
              <a:lstStyle/>
              <a:p>
                <a:pPr defTabSz="1371600">
                  <a:spcBef>
                    <a:spcPct val="20000"/>
                  </a:spcBef>
                  <a:buClr>
                    <a:srgbClr val="27CED7"/>
                  </a:buClr>
                  <a:buSzPct val="150000"/>
                  <a:defRPr/>
                </a:pPr>
                <a:r>
                  <a:rPr lang="ar-SA" sz="1200" b="1">
                    <a:solidFill>
                      <a:srgbClr val="17636F"/>
                    </a:solidFill>
                    <a:latin typeface="Sakkal Majalla" panose="02000000000000000000" pitchFamily="2" charset="-78"/>
                    <a:ea typeface="+mn-ea"/>
                    <a:cs typeface="Sakkal Majalla" panose="02000000000000000000" pitchFamily="2" charset="-78"/>
                  </a:rPr>
                  <a:t>Development of electronic services for project management and providing technical and strategic support to the ministry.</a:t>
                </a:r>
              </a:p>
            </p:txBody>
          </p:sp>
        </p:grpSp>
        <p:sp>
          <p:nvSpPr>
            <p:cNvPr id="72" name="TextBox 71">
              <a:extLst>
                <a:ext uri="{FF2B5EF4-FFF2-40B4-BE49-F238E27FC236}">
                  <a16:creationId xmlns:a16="http://schemas.microsoft.com/office/drawing/2014/main" id="{A14526DD-2E73-2AE9-2307-911CE4EE7230}"/>
                </a:ext>
              </a:extLst>
            </p:cNvPr>
            <p:cNvSpPr txBox="1"/>
            <p:nvPr/>
          </p:nvSpPr>
          <p:spPr>
            <a:xfrm>
              <a:off x="1231902" y="1745453"/>
              <a:ext cx="1220895" cy="1308992"/>
            </a:xfrm>
            <a:prstGeom prst="rect">
              <a:avLst/>
            </a:prstGeom>
            <a:noFill/>
            <a:ln w="12700">
              <a:solidFill>
                <a:schemeClr val="accent6">
                  <a:lumMod val="75000"/>
                </a:schemeClr>
              </a:solidFill>
              <a:prstDash val="sysDash"/>
            </a:ln>
          </p:spPr>
          <p:txBody>
            <a:bodyPr wrap="square" rtlCol="0">
              <a:noAutofit/>
            </a:bodyPr>
            <a:lstStyle/>
            <a:p>
              <a:pPr defTabSz="1371587">
                <a:defRPr/>
              </a:pPr>
              <a:r>
                <a:rPr lang="ar-SA" sz="1200" b="1">
                  <a:solidFill>
                    <a:srgbClr val="17636F"/>
                  </a:solidFill>
                  <a:latin typeface="Sakkal Majalla" panose="02000000000000000000" pitchFamily="2" charset="-78"/>
                  <a:cs typeface="Sakkal Majalla" panose="02000000000000000000" pitchFamily="2" charset="-78"/>
                </a:rPr>
                <a:t>The second phase of the digital transformation project in the Ministry of Industry</a:t>
              </a:r>
            </a:p>
          </p:txBody>
        </p:sp>
        <p:pic>
          <p:nvPicPr>
            <p:cNvPr id="73" name="Picture 72">
              <a:extLst>
                <a:ext uri="{FF2B5EF4-FFF2-40B4-BE49-F238E27FC236}">
                  <a16:creationId xmlns:a16="http://schemas.microsoft.com/office/drawing/2014/main" id="{0A6D4715-69E1-50F3-CA7B-D3E52290A864}"/>
                </a:ext>
              </a:extLst>
            </p:cNvPr>
            <p:cNvPicPr>
              <a:picLocks noChangeAspect="1"/>
            </p:cNvPicPr>
            <p:nvPr/>
          </p:nvPicPr>
          <p:blipFill>
            <a:blip r:embed="rId4"/>
            <a:stretch>
              <a:fillRect/>
            </a:stretch>
          </p:blipFill>
          <p:spPr>
            <a:xfrm>
              <a:off x="1289262" y="1307683"/>
              <a:ext cx="1192486" cy="377470"/>
            </a:xfrm>
            <a:prstGeom prst="rect">
              <a:avLst/>
            </a:prstGeom>
          </p:spPr>
        </p:pic>
        <p:pic>
          <p:nvPicPr>
            <p:cNvPr id="74" name="Picture 4">
              <a:extLst>
                <a:ext uri="{FF2B5EF4-FFF2-40B4-BE49-F238E27FC236}">
                  <a16:creationId xmlns:a16="http://schemas.microsoft.com/office/drawing/2014/main" id="{32E18886-A7DD-996F-23C9-250611BE1991}"/>
                </a:ext>
              </a:extLst>
            </p:cNvPr>
            <p:cNvPicPr>
              <a:picLocks noChangeAspect="1"/>
            </p:cNvPicPr>
            <p:nvPr/>
          </p:nvPicPr>
          <p:blipFill>
            <a:blip r:embed="rId5"/>
            <a:stretch>
              <a:fillRect/>
            </a:stretch>
          </p:blipFill>
          <p:spPr>
            <a:xfrm>
              <a:off x="9936361" y="1307683"/>
              <a:ext cx="980330" cy="296615"/>
            </a:xfrm>
            <a:prstGeom prst="rect">
              <a:avLst/>
            </a:prstGeom>
          </p:spPr>
        </p:pic>
        <p:pic>
          <p:nvPicPr>
            <p:cNvPr id="75" name="Picture 74">
              <a:extLst>
                <a:ext uri="{FF2B5EF4-FFF2-40B4-BE49-F238E27FC236}">
                  <a16:creationId xmlns:a16="http://schemas.microsoft.com/office/drawing/2014/main" id="{058CFAD4-F757-03E7-39D8-B474174DDEF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212537" y="1201679"/>
              <a:ext cx="640203" cy="538951"/>
            </a:xfrm>
            <a:prstGeom prst="rect">
              <a:avLst/>
            </a:prstGeom>
          </p:spPr>
        </p:pic>
        <p:pic>
          <p:nvPicPr>
            <p:cNvPr id="77" name="Picture 76">
              <a:extLst>
                <a:ext uri="{FF2B5EF4-FFF2-40B4-BE49-F238E27FC236}">
                  <a16:creationId xmlns:a16="http://schemas.microsoft.com/office/drawing/2014/main" id="{21144D85-8DAB-CD56-C2F5-D8D20F0FC3B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75" t="11798" r="15383" b="12629"/>
            <a:stretch/>
          </p:blipFill>
          <p:spPr bwMode="auto">
            <a:xfrm>
              <a:off x="4203820" y="1269992"/>
              <a:ext cx="898937" cy="415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DC177EEB-E1FC-7774-456C-694DEE34B15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612243" y="3103652"/>
              <a:ext cx="640203" cy="538951"/>
            </a:xfrm>
            <a:prstGeom prst="rect">
              <a:avLst/>
            </a:prstGeom>
          </p:spPr>
        </p:pic>
        <p:pic>
          <p:nvPicPr>
            <p:cNvPr id="79" name="Picture 11" descr="Logo, company name&#10;&#10;Description automatically generated">
              <a:extLst>
                <a:ext uri="{FF2B5EF4-FFF2-40B4-BE49-F238E27FC236}">
                  <a16:creationId xmlns:a16="http://schemas.microsoft.com/office/drawing/2014/main" id="{AA954025-FB4A-5C47-1BE1-B278FDF185D6}"/>
                </a:ext>
              </a:extLst>
            </p:cNvPr>
            <p:cNvPicPr>
              <a:picLocks noChangeAspect="1"/>
            </p:cNvPicPr>
            <p:nvPr/>
          </p:nvPicPr>
          <p:blipFill>
            <a:blip r:embed="rId8"/>
            <a:stretch>
              <a:fillRect/>
            </a:stretch>
          </p:blipFill>
          <p:spPr>
            <a:xfrm>
              <a:off x="7142644" y="3183791"/>
              <a:ext cx="737008" cy="444394"/>
            </a:xfrm>
            <a:prstGeom prst="rect">
              <a:avLst/>
            </a:prstGeom>
          </p:spPr>
        </p:pic>
        <p:pic>
          <p:nvPicPr>
            <p:cNvPr id="80" name="Picture 6" descr="170 وظيفة شاغرة للجنسين في وزارة البيئة | صحيفة المواطن الإلكترونية">
              <a:extLst>
                <a:ext uri="{FF2B5EF4-FFF2-40B4-BE49-F238E27FC236}">
                  <a16:creationId xmlns:a16="http://schemas.microsoft.com/office/drawing/2014/main" id="{C5FDECF3-86CE-086E-1EB2-5E9970909C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8184"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مجموعة 11">
              <a:extLst>
                <a:ext uri="{FF2B5EF4-FFF2-40B4-BE49-F238E27FC236}">
                  <a16:creationId xmlns:a16="http://schemas.microsoft.com/office/drawing/2014/main" id="{3DDCC012-C6B9-E0AC-E053-66065C505E91}"/>
                </a:ext>
              </a:extLst>
            </p:cNvPr>
            <p:cNvGrpSpPr/>
            <p:nvPr/>
          </p:nvGrpSpPr>
          <p:grpSpPr>
            <a:xfrm>
              <a:off x="4392326" y="3193599"/>
              <a:ext cx="593181" cy="440295"/>
              <a:chOff x="9979819" y="108620"/>
              <a:chExt cx="2043112" cy="1688231"/>
            </a:xfrm>
          </p:grpSpPr>
          <p:sp>
            <p:nvSpPr>
              <p:cNvPr id="82" name="مستطيل 13">
                <a:extLst>
                  <a:ext uri="{FF2B5EF4-FFF2-40B4-BE49-F238E27FC236}">
                    <a16:creationId xmlns:a16="http://schemas.microsoft.com/office/drawing/2014/main" id="{AF2EE010-219C-F272-962D-43911DC3A2D5}"/>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cs typeface="Sakkal Majalla" panose="02000000000000000000" pitchFamily="2" charset="-78"/>
                </a:endParaRPr>
              </a:p>
            </p:txBody>
          </p:sp>
          <p:pic>
            <p:nvPicPr>
              <p:cNvPr id="83" name="صورة 14" descr="صورة تحتوي على نص, خارجي, علامة&#10;&#10;تم إنشاء الوصف تلقائياً">
                <a:extLst>
                  <a:ext uri="{FF2B5EF4-FFF2-40B4-BE49-F238E27FC236}">
                    <a16:creationId xmlns:a16="http://schemas.microsoft.com/office/drawing/2014/main" id="{B6439EF5-2CC3-BAFE-99F2-3FE871867573}"/>
                  </a:ext>
                </a:extLst>
              </p:cNvPr>
              <p:cNvPicPr>
                <a:picLocks noChangeAspect="1"/>
              </p:cNvPicPr>
              <p:nvPr/>
            </p:nvPicPr>
            <p:blipFill>
              <a:blip r:embed="rId10"/>
              <a:stretch>
                <a:fillRect/>
              </a:stretch>
            </p:blipFill>
            <p:spPr>
              <a:xfrm>
                <a:off x="10157259" y="108620"/>
                <a:ext cx="1688231" cy="1688231"/>
              </a:xfrm>
              <a:prstGeom prst="rect">
                <a:avLst/>
              </a:prstGeom>
            </p:spPr>
          </p:pic>
        </p:grpSp>
        <p:pic>
          <p:nvPicPr>
            <p:cNvPr id="84" name="Picture 4" descr="وزارة الشؤون البلدية والقروية والإسكان- المملكة العربية السعودية">
              <a:extLst>
                <a:ext uri="{FF2B5EF4-FFF2-40B4-BE49-F238E27FC236}">
                  <a16:creationId xmlns:a16="http://schemas.microsoft.com/office/drawing/2014/main" id="{D5A62523-A4D4-8B5A-CE68-0DBCD60D91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5198" y="3086351"/>
              <a:ext cx="595634" cy="5562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3CBDBC9-CF69-5EE0-E553-2EA1639B090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537116" y="3103652"/>
              <a:ext cx="640203" cy="538951"/>
            </a:xfrm>
            <a:prstGeom prst="rect">
              <a:avLst/>
            </a:prstGeom>
          </p:spPr>
        </p:pic>
        <p:pic>
          <p:nvPicPr>
            <p:cNvPr id="2" name="Picture 6" descr="170 وظيفة شاغرة للجنسين في وزارة البيئة | صحيفة المواطن الإلكترونية">
              <a:extLst>
                <a:ext uri="{FF2B5EF4-FFF2-40B4-BE49-F238E27FC236}">
                  <a16:creationId xmlns:a16="http://schemas.microsoft.com/office/drawing/2014/main" id="{102A2BD5-FC4C-B852-5E65-AB9F33D058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6361"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itle 4">
            <a:extLst>
              <a:ext uri="{FF2B5EF4-FFF2-40B4-BE49-F238E27FC236}">
                <a16:creationId xmlns:a16="http://schemas.microsoft.com/office/drawing/2014/main" id="{27B79E1A-CADD-D032-D61C-40D99716743F}"/>
              </a:ext>
            </a:extLst>
          </p:cNvPr>
          <p:cNvSpPr txBox="1">
            <a:spLocks/>
          </p:cNvSpPr>
          <p:nvPr/>
        </p:nvSpPr>
        <p:spPr>
          <a:xfrm>
            <a:off x="565819" y="6004171"/>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JO" sz="1400" b="1">
                <a:latin typeface="Sakkal Majalla" panose="02000000000000000000" pitchFamily="2" charset="-78"/>
                <a:cs typeface="Sakkal Majalla" panose="02000000000000000000" pitchFamily="2" charset="-78"/>
              </a:rPr>
              <a:t>Project details in appendices</a:t>
            </a:r>
            <a:endParaRPr lang="ar-SA" sz="1400" b="1">
              <a:latin typeface="Sakkal Majalla" panose="02000000000000000000" pitchFamily="2" charset="-78"/>
              <a:cs typeface="Sakkal Majalla" panose="02000000000000000000" pitchFamily="2" charset="-78"/>
            </a:endParaRPr>
          </a:p>
        </p:txBody>
      </p:sp>
      <p:pic>
        <p:nvPicPr>
          <p:cNvPr id="14" name="Graphic 13">
            <a:extLst>
              <a:ext uri="{FF2B5EF4-FFF2-40B4-BE49-F238E27FC236}">
                <a16:creationId xmlns:a16="http://schemas.microsoft.com/office/drawing/2014/main" id="{D75E1273-084F-6D69-F06D-CE2AB58AFF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33080" y="1403870"/>
            <a:ext cx="1134698" cy="235676"/>
          </a:xfrm>
          <a:prstGeom prst="rect">
            <a:avLst/>
          </a:prstGeom>
        </p:spPr>
      </p:pic>
    </p:spTree>
    <p:extLst>
      <p:ext uri="{BB962C8B-B14F-4D97-AF65-F5344CB8AC3E}">
        <p14:creationId xmlns:p14="http://schemas.microsoft.com/office/powerpoint/2010/main" val="893069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8C49-88B8-41C9-1CD9-AA5A8E7B15E6}"/>
              </a:ext>
            </a:extLst>
          </p:cNvPr>
          <p:cNvSpPr>
            <a:spLocks noGrp="1"/>
          </p:cNvSpPr>
          <p:nvPr>
            <p:ph type="title"/>
          </p:nvPr>
        </p:nvSpPr>
        <p:spPr/>
        <p:txBody>
          <a:bodyPr/>
          <a:lstStyle/>
          <a:p>
            <a:pPr algn="l"/>
            <a:r>
              <a:rPr lang="ar-SA"/>
              <a:t>Thank you.</a:t>
            </a:r>
            <a:endParaRPr lang="en-US"/>
          </a:p>
        </p:txBody>
      </p:sp>
    </p:spTree>
    <p:extLst>
      <p:ext uri="{BB962C8B-B14F-4D97-AF65-F5344CB8AC3E}">
        <p14:creationId xmlns:p14="http://schemas.microsoft.com/office/powerpoint/2010/main" val="37835269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3BCD162-564E-E3A8-14CA-942F90248806}"/>
              </a:ext>
            </a:extLst>
          </p:cNvPr>
          <p:cNvSpPr/>
          <p:nvPr/>
        </p:nvSpPr>
        <p:spPr>
          <a:xfrm>
            <a:off x="1110343" y="966783"/>
            <a:ext cx="10758125" cy="800219"/>
          </a:xfrm>
          <a:prstGeom prst="rect">
            <a:avLst/>
          </a:prstGeom>
        </p:spPr>
        <p:txBody>
          <a:bodyPr wrap="square">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Royal</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Commission</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for</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Riyadh</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City</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seeks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to</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appoint</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consultancy</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firm</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to</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handle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task</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of</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identifying</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requirements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for</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providing</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IT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service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management</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and</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renewing</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licenses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for</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the</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King</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Abdulaziz</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Public</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Transport</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Project</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in</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Riyadh</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for</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a</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period</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of</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4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years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through</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4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work</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600" b="1" i="0" u="none" strike="noStrike" kern="1200" cap="none" spc="0" normalizeH="0" baseline="0" noProof="0" dirty="0" err="1">
                <a:ln>
                  <a:noFill/>
                </a:ln>
                <a:solidFill>
                  <a:srgbClr val="2E2C2C"/>
                </a:solidFill>
                <a:effectLst/>
                <a:uLnTx/>
                <a:uFillTx/>
                <a:latin typeface="Sakkal Majalla" panose="02000000000000000000" pitchFamily="2" charset="-78"/>
                <a:ea typeface="+mn-ea"/>
                <a:cs typeface="Sakkal Majalla" panose="02000000000000000000" pitchFamily="2" charset="-78"/>
              </a:rPr>
              <a:t>packages</a:t>
            </a:r>
            <a:r>
              <a:rPr kumimoji="0" lang="ar-SA" sz="1600" b="1" i="0" u="none" strike="noStrike" kern="1200" cap="none" spc="0" normalizeH="0" baseline="0" noProof="0" dirty="0">
                <a:ln>
                  <a:noFill/>
                </a:ln>
                <a:solidFill>
                  <a:srgbClr val="2E2C2C"/>
                </a:solidFill>
                <a:effectLst/>
                <a:uLnTx/>
                <a:uFillTx/>
                <a:latin typeface="Sakkal Majalla" panose="02000000000000000000" pitchFamily="2" charset="-78"/>
                <a:ea typeface="+mn-ea"/>
                <a:cs typeface="Sakkal Majalla" panose="02000000000000000000" pitchFamily="2" charset="-78"/>
              </a:rPr>
              <a:t>.</a:t>
            </a:r>
          </a:p>
        </p:txBody>
      </p:sp>
      <p:grpSp>
        <p:nvGrpSpPr>
          <p:cNvPr id="6" name="Group 5">
            <a:extLst>
              <a:ext uri="{FF2B5EF4-FFF2-40B4-BE49-F238E27FC236}">
                <a16:creationId xmlns:a16="http://schemas.microsoft.com/office/drawing/2014/main" id="{4645989A-AA00-4F6A-0653-0FC64A7C0F53}"/>
              </a:ext>
            </a:extLst>
          </p:cNvPr>
          <p:cNvGrpSpPr/>
          <p:nvPr/>
        </p:nvGrpSpPr>
        <p:grpSpPr>
          <a:xfrm>
            <a:off x="724598" y="2163006"/>
            <a:ext cx="10987028" cy="3541108"/>
            <a:chOff x="4359021" y="1681978"/>
            <a:chExt cx="7081873" cy="2282480"/>
          </a:xfrm>
        </p:grpSpPr>
        <p:sp>
          <p:nvSpPr>
            <p:cNvPr id="2" name="Rectangle 1">
              <a:extLst>
                <a:ext uri="{FF2B5EF4-FFF2-40B4-BE49-F238E27FC236}">
                  <a16:creationId xmlns:a16="http://schemas.microsoft.com/office/drawing/2014/main" id="{E6FF1F80-1BC9-0B76-D12C-DCD6C0FA7745}"/>
                </a:ext>
              </a:extLst>
            </p:cNvPr>
            <p:cNvSpPr/>
            <p:nvPr/>
          </p:nvSpPr>
          <p:spPr>
            <a:xfrm>
              <a:off x="7938868" y="1681978"/>
              <a:ext cx="3502025" cy="1097280"/>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defTabSz="1018824" hangingPunct="1">
                <a:defRPr/>
              </a:pPr>
              <a:r>
                <a:rPr lang="ar-SA" sz="2000" b="1" kern="1200">
                  <a:solidFill>
                    <a:srgbClr val="FFFFFF"/>
                  </a:solidFill>
                  <a:latin typeface="Sakkal Majalla" panose="02000000000000000000" pitchFamily="2" charset="-78"/>
                  <a:cs typeface="Sakkal Majalla" panose="02000000000000000000" pitchFamily="2" charset="-78"/>
                </a:rPr>
                <a:t>Package 1: Data Center Maturity</a:t>
              </a:r>
              <a:r>
                <a:rPr lang="en-US" sz="2000" b="1" kern="1200">
                  <a:solidFill>
                    <a:srgbClr val="FFFFFF"/>
                  </a:solidFill>
                  <a:latin typeface="Sakkal Majalla" panose="02000000000000000000" pitchFamily="2" charset="-78"/>
                  <a:cs typeface="Sakkal Majalla" panose="02000000000000000000" pitchFamily="2" charset="-78"/>
                </a:rPr>
                <a:t>TCC</a:t>
              </a:r>
              <a:endParaRPr lang="ar-SA" sz="2000" b="1" kern="1200">
                <a:solidFill>
                  <a:srgbClr val="FFFFFF"/>
                </a:solidFill>
                <a:latin typeface="Sakkal Majalla" panose="02000000000000000000" pitchFamily="2" charset="-78"/>
                <a:cs typeface="Sakkal Majalla" panose="02000000000000000000" pitchFamily="2" charset="-78"/>
              </a:endParaRPr>
            </a:p>
            <a:p>
              <a:pPr defTabSz="1018824" hangingPunct="1">
                <a:defRPr/>
              </a:pPr>
              <a:endParaRPr lang="ar-SA" sz="2000" b="1" kern="1200">
                <a:solidFill>
                  <a:srgbClr val="FFFFFF"/>
                </a:solidFill>
                <a:latin typeface="Sakkal Majalla" panose="02000000000000000000" pitchFamily="2" charset="-78"/>
                <a:cs typeface="Sakkal Majalla" panose="02000000000000000000" pitchFamily="2" charset="-78"/>
              </a:endParaRPr>
            </a:p>
            <a:p>
              <a:pPr defTabSz="1018824" hangingPunct="1">
                <a:defRPr/>
              </a:pPr>
              <a:r>
                <a:rPr lang="ar-SA" sz="2000" kern="1200">
                  <a:solidFill>
                    <a:srgbClr val="FFFFFF"/>
                  </a:solidFill>
                  <a:latin typeface="Sakkal Majalla" panose="02000000000000000000" pitchFamily="2" charset="-78"/>
                  <a:cs typeface="Sakkal Majalla" panose="02000000000000000000" pitchFamily="2" charset="-78"/>
                </a:rPr>
                <a:t>Improving the data center environment through strategic initiatives, including business engineering, business continuity, and information security consulting.</a:t>
              </a:r>
            </a:p>
          </p:txBody>
        </p:sp>
        <p:sp>
          <p:nvSpPr>
            <p:cNvPr id="4" name="Rectangle 3">
              <a:extLst>
                <a:ext uri="{FF2B5EF4-FFF2-40B4-BE49-F238E27FC236}">
                  <a16:creationId xmlns:a16="http://schemas.microsoft.com/office/drawing/2014/main" id="{F8AB8010-5787-90FE-866F-743EA121E339}"/>
                </a:ext>
              </a:extLst>
            </p:cNvPr>
            <p:cNvSpPr/>
            <p:nvPr/>
          </p:nvSpPr>
          <p:spPr>
            <a:xfrm>
              <a:off x="4359021" y="1681978"/>
              <a:ext cx="3502025" cy="1097280"/>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defTabSz="1018824"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err="1">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Package</a:t>
              </a:r>
              <a:r>
                <a:rPr kumimoji="0" lang="ar-SA" sz="16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2: </a:t>
              </a:r>
              <a:r>
                <a:rPr kumimoji="0" lang="ar-SA" sz="1600" b="1" i="0" u="none" strike="noStrike" kern="1200" cap="none" spc="0" normalizeH="0" baseline="0" noProof="0" dirty="0" err="1">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Improvement</a:t>
              </a:r>
              <a:r>
                <a:rPr kumimoji="0" lang="ar-SA" sz="16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kumimoji="0" lang="ar-SA" sz="1600" b="1" i="0" u="none" strike="noStrike" kern="1200" cap="none" spc="0" normalizeH="0" baseline="0" noProof="0" dirty="0" err="1">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and</a:t>
              </a:r>
              <a:r>
                <a:rPr kumimoji="0" lang="ar-SA" sz="16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kumimoji="0" lang="ar-SA" sz="1600" b="1" i="0" u="none" strike="noStrike" kern="1200" cap="none" spc="0" normalizeH="0" baseline="0" noProof="0" dirty="0" err="1">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Integration</a:t>
              </a:r>
              <a:r>
                <a:rPr kumimoji="0" lang="en-US" sz="16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a:t>
              </a:r>
              <a:r>
                <a:rPr kumimoji="0" lang="ar-SA" sz="1600" b="1"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1600" b="1" kern="1200" dirty="0" err="1">
                  <a:solidFill>
                    <a:srgbClr val="FFFFFF"/>
                  </a:solidFill>
                  <a:latin typeface="Sakkal Majalla" panose="02000000000000000000" pitchFamily="2" charset="-78"/>
                  <a:cs typeface="Sakkal Majalla" panose="02000000000000000000" pitchFamily="2" charset="-78"/>
                </a:rPr>
                <a:t>Through</a:t>
              </a:r>
              <a:r>
                <a:rPr lang="ar-SA" sz="1600" b="1" kern="1200" dirty="0">
                  <a:solidFill>
                    <a:srgbClr val="FFFFFF"/>
                  </a:solidFill>
                  <a:latin typeface="Sakkal Majalla" panose="02000000000000000000" pitchFamily="2" charset="-78"/>
                  <a:cs typeface="Sakkal Majalla" panose="02000000000000000000" pitchFamily="2" charset="-78"/>
                </a:rPr>
                <a:t> </a:t>
              </a:r>
              <a:r>
                <a:rPr lang="ar-SA" sz="1600" b="1" kern="1200" dirty="0" err="1">
                  <a:solidFill>
                    <a:srgbClr val="FFFFFF"/>
                  </a:solidFill>
                  <a:latin typeface="Sakkal Majalla" panose="02000000000000000000" pitchFamily="2" charset="-78"/>
                  <a:cs typeface="Sakkal Majalla" panose="02000000000000000000" pitchFamily="2" charset="-78"/>
                </a:rPr>
                <a:t>an</a:t>
              </a:r>
              <a:r>
                <a:rPr lang="ar-SA" sz="1600" b="1" kern="1200" dirty="0">
                  <a:solidFill>
                    <a:srgbClr val="FFFFFF"/>
                  </a:solidFill>
                  <a:latin typeface="Sakkal Majalla" panose="02000000000000000000" pitchFamily="2" charset="-78"/>
                  <a:cs typeface="Sakkal Majalla" panose="02000000000000000000" pitchFamily="2" charset="-78"/>
                </a:rPr>
                <a:t> </a:t>
              </a:r>
              <a:r>
                <a:rPr lang="ar-SA" sz="1600" b="1" kern="1200" dirty="0" err="1">
                  <a:solidFill>
                    <a:srgbClr val="FFFFFF"/>
                  </a:solidFill>
                  <a:latin typeface="Sakkal Majalla" panose="02000000000000000000" pitchFamily="2" charset="-78"/>
                  <a:cs typeface="Sakkal Majalla" panose="02000000000000000000" pitchFamily="2" charset="-78"/>
                </a:rPr>
                <a:t>organization</a:t>
              </a:r>
              <a:r>
                <a:rPr lang="en-US" sz="1600" b="1" kern="1200" dirty="0">
                  <a:solidFill>
                    <a:srgbClr val="FFFFFF"/>
                  </a:solidFill>
                  <a:latin typeface="Sakkal Majalla" panose="02000000000000000000" pitchFamily="2" charset="-78"/>
                  <a:cs typeface="Sakkal Majalla" panose="02000000000000000000" pitchFamily="2" charset="-78"/>
                </a:rPr>
                <a:t>ITSM</a:t>
              </a:r>
              <a:endParaRPr lang="ar-SA" sz="1600" b="1" kern="1200" dirty="0">
                <a:solidFill>
                  <a:srgbClr val="FFFFFF"/>
                </a:solidFill>
                <a:latin typeface="Sakkal Majalla" panose="02000000000000000000" pitchFamily="2" charset="-78"/>
                <a:cs typeface="Sakkal Majalla" panose="02000000000000000000" pitchFamily="2" charset="-78"/>
              </a:endParaRPr>
            </a:p>
            <a:p>
              <a:pPr marL="0" marR="0" lvl="0" indent="0" defTabSz="1018824" eaLnBrk="1" fontAlgn="auto" latinLnBrk="0" hangingPunct="1">
                <a:lnSpc>
                  <a:spcPct val="100000"/>
                </a:lnSpc>
                <a:spcBef>
                  <a:spcPts val="0"/>
                </a:spcBef>
                <a:spcAft>
                  <a:spcPts val="0"/>
                </a:spcAft>
                <a:buClrTx/>
                <a:buSzTx/>
                <a:buFontTx/>
                <a:buNone/>
                <a:tabLst/>
                <a:defRPr/>
              </a:pPr>
              <a:endParaRPr lang="ar-SA" sz="1600" b="1" kern="1200" dirty="0">
                <a:solidFill>
                  <a:srgbClr val="FFFFFF"/>
                </a:solidFill>
                <a:latin typeface="Sakkal Majalla" panose="02000000000000000000" pitchFamily="2" charset="-78"/>
                <a:cs typeface="Sakkal Majalla" panose="02000000000000000000" pitchFamily="2" charset="-78"/>
              </a:endParaRPr>
            </a:p>
            <a:p>
              <a:pPr marL="0" marR="0" lvl="0" indent="0" defTabSz="1018824" eaLnBrk="1" fontAlgn="auto" latinLnBrk="0" hangingPunct="1">
                <a:lnSpc>
                  <a:spcPct val="100000"/>
                </a:lnSpc>
                <a:spcBef>
                  <a:spcPts val="0"/>
                </a:spcBef>
                <a:spcAft>
                  <a:spcPts val="0"/>
                </a:spcAft>
                <a:buClrTx/>
                <a:buSzTx/>
                <a:buFontTx/>
                <a:buNone/>
                <a:tabLst/>
                <a:defRPr/>
              </a:pPr>
              <a:r>
                <a:rPr lang="ar-SA" sz="1600" kern="1200" dirty="0" err="1">
                  <a:solidFill>
                    <a:srgbClr val="FFFFFF"/>
                  </a:solidFill>
                  <a:latin typeface="Sakkal Majalla" panose="02000000000000000000" pitchFamily="2" charset="-78"/>
                  <a:cs typeface="Sakkal Majalla" panose="02000000000000000000" pitchFamily="2" charset="-78"/>
                </a:rPr>
                <a:t>Implementation</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of</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principles</a:t>
              </a:r>
              <a:r>
                <a:rPr lang="en-US" sz="1600" kern="1200" dirty="0">
                  <a:solidFill>
                    <a:srgbClr val="FFFFFF"/>
                  </a:solidFill>
                  <a:latin typeface="Sakkal Majalla" panose="02000000000000000000" pitchFamily="2" charset="-78"/>
                  <a:cs typeface="Sakkal Majalla" panose="02000000000000000000" pitchFamily="2" charset="-78"/>
                </a:rPr>
                <a:t>ITIL</a:t>
              </a:r>
              <a:r>
                <a:rPr lang="ar-SA" sz="1600" kern="1200" dirty="0" err="1">
                  <a:solidFill>
                    <a:srgbClr val="FFFFFF"/>
                  </a:solidFill>
                  <a:latin typeface="Sakkal Majalla" panose="02000000000000000000" pitchFamily="2" charset="-78"/>
                  <a:cs typeface="Sakkal Majalla" panose="02000000000000000000" pitchFamily="2" charset="-78"/>
                </a:rPr>
                <a:t>Inside</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the</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organization</a:t>
              </a:r>
              <a:r>
                <a:rPr lang="en-US" sz="1600" kern="1200" dirty="0">
                  <a:solidFill>
                    <a:srgbClr val="FFFFFF"/>
                  </a:solidFill>
                  <a:latin typeface="Sakkal Majalla" panose="02000000000000000000" pitchFamily="2" charset="-78"/>
                  <a:cs typeface="Sakkal Majalla" panose="02000000000000000000" pitchFamily="2" charset="-78"/>
                </a:rPr>
                <a:t>ITSM</a:t>
              </a:r>
              <a:r>
                <a:rPr lang="ar-SA" sz="1600" kern="1200" dirty="0" err="1">
                  <a:solidFill>
                    <a:srgbClr val="FFFFFF"/>
                  </a:solidFill>
                  <a:latin typeface="Sakkal Majalla" panose="02000000000000000000" pitchFamily="2" charset="-78"/>
                  <a:cs typeface="Sakkal Majalla" panose="02000000000000000000" pitchFamily="2" charset="-78"/>
                </a:rPr>
                <a:t>To</a:t>
              </a:r>
              <a:r>
                <a:rPr lang="en-US" sz="1600" kern="1200" dirty="0">
                  <a:solidFill>
                    <a:srgbClr val="FFFFFF"/>
                  </a:solidFill>
                  <a:latin typeface="Sakkal Majalla" panose="02000000000000000000" pitchFamily="2" charset="-78"/>
                  <a:cs typeface="Sakkal Majalla" panose="02000000000000000000" pitchFamily="2" charset="-78"/>
                </a:rPr>
                <a:t>TCC,</a:t>
              </a:r>
              <a:r>
                <a:rPr lang="ar-SA" sz="1600" kern="1200" dirty="0" err="1">
                  <a:solidFill>
                    <a:srgbClr val="FFFFFF"/>
                  </a:solidFill>
                  <a:latin typeface="Sakkal Majalla" panose="02000000000000000000" pitchFamily="2" charset="-78"/>
                  <a:cs typeface="Sakkal Majalla" panose="02000000000000000000" pitchFamily="2" charset="-78"/>
                </a:rPr>
                <a:t>With</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a</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focus</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on</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delivering</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value</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alignment</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and</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continuous</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improvement</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It</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includes</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iterative</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improvements</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through</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change</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management</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service</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catalog</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and</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incident</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and</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problem</a:t>
              </a:r>
              <a:r>
                <a:rPr lang="ar-SA" sz="1600" kern="1200" dirty="0">
                  <a:solidFill>
                    <a:srgbClr val="FFFFFF"/>
                  </a:solidFill>
                  <a:latin typeface="Sakkal Majalla" panose="02000000000000000000" pitchFamily="2" charset="-78"/>
                  <a:cs typeface="Sakkal Majalla" panose="02000000000000000000" pitchFamily="2" charset="-78"/>
                </a:rPr>
                <a:t> </a:t>
              </a:r>
              <a:r>
                <a:rPr lang="ar-SA" sz="1600" kern="1200" dirty="0" err="1">
                  <a:solidFill>
                    <a:srgbClr val="FFFFFF"/>
                  </a:solidFill>
                  <a:latin typeface="Sakkal Majalla" panose="02000000000000000000" pitchFamily="2" charset="-78"/>
                  <a:cs typeface="Sakkal Majalla" panose="02000000000000000000" pitchFamily="2" charset="-78"/>
                </a:rPr>
                <a:t>management</a:t>
              </a:r>
              <a:r>
                <a:rPr lang="ar-SA" sz="1600" kern="1200" dirty="0">
                  <a:solidFill>
                    <a:srgbClr val="FFFFFF"/>
                  </a:solidFill>
                  <a:latin typeface="Sakkal Majalla" panose="02000000000000000000" pitchFamily="2" charset="-78"/>
                  <a:cs typeface="Sakkal Majalla" panose="02000000000000000000" pitchFamily="2" charset="-78"/>
                </a:rPr>
                <a:t>.</a:t>
              </a:r>
              <a:endParaRPr lang="en-GB" sz="1600" kern="1200" dirty="0">
                <a:solidFill>
                  <a:srgbClr val="FFFFFF"/>
                </a:solidFill>
                <a:latin typeface="Sakkal Majalla" panose="02000000000000000000" pitchFamily="2" charset="-78"/>
                <a:cs typeface="Sakkal Majalla" panose="02000000000000000000" pitchFamily="2" charset="-78"/>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938869" y="2859071"/>
              <a:ext cx="3502025" cy="1097280"/>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018824" hangingPunct="1">
                <a:defRPr/>
              </a:pPr>
              <a:r>
                <a:rPr lang="ar-SA" sz="2000" b="1" kern="1200">
                  <a:solidFill>
                    <a:srgbClr val="FFFFFF"/>
                  </a:solidFill>
                  <a:latin typeface="Sakkal Majalla" panose="02000000000000000000" pitchFamily="2" charset="-78"/>
                  <a:cs typeface="Sakkal Majalla" panose="02000000000000000000" pitchFamily="2" charset="-78"/>
                </a:rPr>
                <a:t>Package 3: Maturity of IT Service Management Service in</a:t>
              </a:r>
              <a:r>
                <a:rPr lang="en-US" sz="2000" b="1" kern="1200">
                  <a:solidFill>
                    <a:srgbClr val="FFFFFF"/>
                  </a:solidFill>
                  <a:latin typeface="Sakkal Majalla" panose="02000000000000000000" pitchFamily="2" charset="-78"/>
                  <a:cs typeface="Sakkal Majalla" panose="02000000000000000000" pitchFamily="2" charset="-78"/>
                </a:rPr>
                <a:t>TCC</a:t>
              </a:r>
            </a:p>
            <a:p>
              <a:pPr defTabSz="1018824"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defTabSz="1018824" hangingPunct="1">
                <a:defRPr/>
              </a:pPr>
              <a:r>
                <a:rPr lang="ar-SA" sz="2000" kern="1200">
                  <a:solidFill>
                    <a:srgbClr val="FFFFFF"/>
                  </a:solidFill>
                  <a:latin typeface="Sakkal Majalla" panose="02000000000000000000" pitchFamily="2" charset="-78"/>
                  <a:cs typeface="Sakkal Majalla" panose="02000000000000000000" pitchFamily="2" charset="-78"/>
                </a:rPr>
                <a:t>IT infrastructure management, system operations, governance, email, domain services, and information security interface</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10" name="Rectangle 9">
              <a:extLst>
                <a:ext uri="{FF2B5EF4-FFF2-40B4-BE49-F238E27FC236}">
                  <a16:creationId xmlns:a16="http://schemas.microsoft.com/office/drawing/2014/main" id="{BC613152-7D88-3A40-C76F-253CC3E01B9F}"/>
                </a:ext>
              </a:extLst>
            </p:cNvPr>
            <p:cNvSpPr/>
            <p:nvPr/>
          </p:nvSpPr>
          <p:spPr>
            <a:xfrm>
              <a:off x="4359021" y="2867178"/>
              <a:ext cx="3502025" cy="1097280"/>
            </a:xfrm>
            <a:prstGeom prst="rect">
              <a:avLst/>
            </a:prstGeom>
            <a:solidFill>
              <a:schemeClr val="tx1">
                <a:lumMod val="85000"/>
                <a:lumOff val="1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defTabSz="1018824" hangingPunct="1">
                <a:defRPr/>
              </a:pPr>
              <a:r>
                <a:rPr lang="ar-SA" sz="2000" b="1" kern="1200" dirty="0" err="1">
                  <a:solidFill>
                    <a:srgbClr val="FFFFFF"/>
                  </a:solidFill>
                  <a:latin typeface="Sakkal Majalla" panose="02000000000000000000" pitchFamily="2" charset="-78"/>
                  <a:cs typeface="Sakkal Majalla" panose="02000000000000000000" pitchFamily="2" charset="-78"/>
                </a:rPr>
                <a:t>Package</a:t>
              </a:r>
              <a:r>
                <a:rPr lang="ar-SA" sz="2000" b="1" kern="1200" dirty="0">
                  <a:solidFill>
                    <a:srgbClr val="FFFFFF"/>
                  </a:solidFill>
                  <a:latin typeface="Sakkal Majalla" panose="02000000000000000000" pitchFamily="2" charset="-78"/>
                  <a:cs typeface="Sakkal Majalla" panose="02000000000000000000" pitchFamily="2" charset="-78"/>
                </a:rPr>
                <a:t> 4: </a:t>
              </a:r>
              <a:r>
                <a:rPr lang="ar-SA" sz="2000" b="1" kern="1200" dirty="0" err="1">
                  <a:solidFill>
                    <a:srgbClr val="FFFFFF"/>
                  </a:solidFill>
                  <a:latin typeface="Sakkal Majalla" panose="02000000000000000000" pitchFamily="2" charset="-78"/>
                  <a:cs typeface="Sakkal Majalla" panose="02000000000000000000" pitchFamily="2" charset="-78"/>
                </a:rPr>
                <a:t>Licenses</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and</a:t>
              </a:r>
              <a:r>
                <a:rPr lang="ar-SA" sz="2000" b="1" kern="1200" dirty="0">
                  <a:solidFill>
                    <a:srgbClr val="FFFFFF"/>
                  </a:solidFill>
                  <a:latin typeface="Sakkal Majalla" panose="02000000000000000000" pitchFamily="2" charset="-78"/>
                  <a:cs typeface="Sakkal Majalla" panose="02000000000000000000" pitchFamily="2" charset="-78"/>
                </a:rPr>
                <a:t> </a:t>
              </a:r>
              <a:r>
                <a:rPr lang="ar-SA" sz="2000" b="1" kern="1200" dirty="0" err="1">
                  <a:solidFill>
                    <a:srgbClr val="FFFFFF"/>
                  </a:solidFill>
                  <a:latin typeface="Sakkal Majalla" panose="02000000000000000000" pitchFamily="2" charset="-78"/>
                  <a:cs typeface="Sakkal Majalla" panose="02000000000000000000" pitchFamily="2" charset="-78"/>
                </a:rPr>
                <a:t>Subscriptions</a:t>
              </a:r>
              <a:endParaRPr lang="ar-SA" sz="2000" b="1" kern="1200" dirty="0">
                <a:solidFill>
                  <a:srgbClr val="FFFFFF"/>
                </a:solidFill>
                <a:latin typeface="Sakkal Majalla" panose="02000000000000000000" pitchFamily="2" charset="-78"/>
                <a:cs typeface="Sakkal Majalla" panose="02000000000000000000" pitchFamily="2" charset="-78"/>
              </a:endParaRPr>
            </a:p>
            <a:p>
              <a:pPr defTabSz="1018824" hangingPunct="1">
                <a:defRPr/>
              </a:pPr>
              <a:endParaRPr lang="ar-SA" sz="2000" kern="1200" dirty="0">
                <a:solidFill>
                  <a:srgbClr val="FFFFFF"/>
                </a:solidFill>
                <a:latin typeface="Sakkal Majalla" panose="02000000000000000000" pitchFamily="2" charset="-78"/>
                <a:cs typeface="Sakkal Majalla" panose="02000000000000000000" pitchFamily="2" charset="-78"/>
              </a:endParaRPr>
            </a:p>
            <a:p>
              <a:pPr defTabSz="1018824" hangingPunct="1">
                <a:defRPr/>
              </a:pPr>
              <a:r>
                <a:rPr lang="ar-SA" sz="2000" kern="1200" dirty="0" err="1">
                  <a:solidFill>
                    <a:srgbClr val="FFFFFF"/>
                  </a:solidFill>
                  <a:latin typeface="Sakkal Majalla" panose="02000000000000000000" pitchFamily="2" charset="-78"/>
                  <a:cs typeface="Sakkal Majalla" panose="02000000000000000000" pitchFamily="2" charset="-78"/>
                </a:rPr>
                <a:t>Aims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to</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simplify</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supply</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processes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and</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unify</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annual</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renewals</a:t>
              </a:r>
              <a:r>
                <a:rPr lang="ar-SA" sz="2000" kern="1200" dirty="0">
                  <a:solidFill>
                    <a:srgbClr val="FFFFFF"/>
                  </a:solidFill>
                  <a:latin typeface="Sakkal Majalla" panose="02000000000000000000" pitchFamily="2" charset="-78"/>
                  <a:cs typeface="Sakkal Majalla" panose="02000000000000000000" pitchFamily="2" charset="-78"/>
                </a:rPr>
                <a:t> </a:t>
              </a:r>
              <a:r>
                <a:rPr lang="ar-SA" sz="2000" kern="1200" dirty="0" err="1">
                  <a:solidFill>
                    <a:srgbClr val="FFFFFF"/>
                  </a:solidFill>
                  <a:latin typeface="Sakkal Majalla" panose="02000000000000000000" pitchFamily="2" charset="-78"/>
                  <a:cs typeface="Sakkal Majalla" panose="02000000000000000000" pitchFamily="2" charset="-78"/>
                </a:rPr>
                <a:t>for</a:t>
              </a:r>
              <a:r>
                <a:rPr lang="ar-SA" sz="2000" kern="1200" dirty="0">
                  <a:solidFill>
                    <a:srgbClr val="FFFFFF"/>
                  </a:solidFill>
                  <a:latin typeface="Sakkal Majalla" panose="02000000000000000000" pitchFamily="2" charset="-78"/>
                  <a:cs typeface="Sakkal Majalla" panose="02000000000000000000" pitchFamily="2" charset="-78"/>
                </a:rPr>
                <a:t> 4 </a:t>
              </a:r>
              <a:r>
                <a:rPr lang="ar-SA" sz="2000" kern="1200" dirty="0" err="1">
                  <a:solidFill>
                    <a:srgbClr val="FFFFFF"/>
                  </a:solidFill>
                  <a:latin typeface="Sakkal Majalla" panose="02000000000000000000" pitchFamily="2" charset="-78"/>
                  <a:cs typeface="Sakkal Majalla" panose="02000000000000000000" pitchFamily="2" charset="-78"/>
                </a:rPr>
                <a:t>years</a:t>
              </a:r>
              <a:r>
                <a:rPr lang="ar-SA" sz="2000" kern="1200" dirty="0">
                  <a:solidFill>
                    <a:srgbClr val="FFFFFF"/>
                  </a:solidFill>
                  <a:latin typeface="Sakkal Majalla" panose="02000000000000000000" pitchFamily="2" charset="-78"/>
                  <a:cs typeface="Sakkal Majalla" panose="02000000000000000000" pitchFamily="2" charset="-78"/>
                </a:rPr>
                <a:t>.</a:t>
              </a:r>
            </a:p>
          </p:txBody>
        </p:sp>
      </p:grpSp>
      <p:sp>
        <p:nvSpPr>
          <p:cNvPr id="7" name="Title 4">
            <a:extLst>
              <a:ext uri="{FF2B5EF4-FFF2-40B4-BE49-F238E27FC236}">
                <a16:creationId xmlns:a16="http://schemas.microsoft.com/office/drawing/2014/main" id="{1D8E4631-0128-8429-A0C9-6A0E346E21DE}"/>
              </a:ext>
            </a:extLst>
          </p:cNvPr>
          <p:cNvSpPr txBox="1">
            <a:spLocks/>
          </p:cNvSpPr>
          <p:nvPr/>
        </p:nvSpPr>
        <p:spPr>
          <a:xfrm>
            <a:off x="563881" y="619231"/>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ar-SA" sz="2400" b="1" dirty="0" err="1">
                <a:solidFill>
                  <a:schemeClr val="accent2"/>
                </a:solidFill>
                <a:latin typeface="Sakkal Majalla" panose="02000000000000000000" pitchFamily="2" charset="-78"/>
                <a:cs typeface="Sakkal Majalla" panose="02000000000000000000" pitchFamily="2" charset="-78"/>
              </a:rPr>
              <a:t>Scope</a:t>
            </a:r>
            <a:r>
              <a:rPr lang="ar-SA" sz="2400" b="1" dirty="0">
                <a:solidFill>
                  <a:schemeClr val="accent2"/>
                </a:solidFill>
                <a:latin typeface="Sakkal Majalla" panose="02000000000000000000" pitchFamily="2" charset="-78"/>
                <a:cs typeface="Sakkal Majalla" panose="02000000000000000000" pitchFamily="2" charset="-78"/>
              </a:rPr>
              <a:t> </a:t>
            </a:r>
            <a:r>
              <a:rPr lang="ar-SA" sz="2400" b="1" dirty="0" err="1">
                <a:solidFill>
                  <a:schemeClr val="accent2"/>
                </a:solidFill>
                <a:latin typeface="Sakkal Majalla" panose="02000000000000000000" pitchFamily="2" charset="-78"/>
                <a:cs typeface="Sakkal Majalla" panose="02000000000000000000" pitchFamily="2" charset="-78"/>
              </a:rPr>
              <a:t>of</a:t>
            </a:r>
            <a:r>
              <a:rPr lang="ar-SA" sz="2400" b="1" dirty="0">
                <a:solidFill>
                  <a:schemeClr val="accent2"/>
                </a:solidFill>
                <a:latin typeface="Sakkal Majalla" panose="02000000000000000000" pitchFamily="2" charset="-78"/>
                <a:cs typeface="Sakkal Majalla" panose="02000000000000000000" pitchFamily="2" charset="-78"/>
              </a:rPr>
              <a:t> </a:t>
            </a:r>
            <a:r>
              <a:rPr lang="ar-SA" sz="2400" b="1" dirty="0" err="1">
                <a:solidFill>
                  <a:schemeClr val="accent2"/>
                </a:solidFill>
                <a:latin typeface="Sakkal Majalla" panose="02000000000000000000" pitchFamily="2" charset="-78"/>
                <a:cs typeface="Sakkal Majalla" panose="02000000000000000000" pitchFamily="2" charset="-78"/>
              </a:rPr>
              <a:t>Work</a:t>
            </a:r>
            <a:endParaRPr lang="ar-SA" sz="2400" b="1" dirty="0">
              <a:solidFill>
                <a:schemeClr val="accent2"/>
              </a:solidFill>
              <a:latin typeface="Sakkal Majalla" panose="02000000000000000000" pitchFamily="2" charset="-78"/>
              <a:cs typeface="Sakkal Majalla" panose="02000000000000000000" pitchFamily="2" charset="-78"/>
            </a:endParaRPr>
          </a:p>
        </p:txBody>
      </p:sp>
      <p:sp>
        <p:nvSpPr>
          <p:cNvPr id="12" name="Rectangle 11">
            <a:extLst>
              <a:ext uri="{FF2B5EF4-FFF2-40B4-BE49-F238E27FC236}">
                <a16:creationId xmlns:a16="http://schemas.microsoft.com/office/drawing/2014/main" id="{7A9BE82D-EE1E-291B-4486-3BF110BB9989}"/>
              </a:ext>
            </a:extLst>
          </p:cNvPr>
          <p:cNvSpPr/>
          <p:nvPr/>
        </p:nvSpPr>
        <p:spPr>
          <a:xfrm>
            <a:off x="1110343" y="6063994"/>
            <a:ext cx="10758125" cy="303929"/>
          </a:xfrm>
          <a:prstGeom prst="rect">
            <a:avLst/>
          </a:prstGeom>
        </p:spPr>
        <p:txBody>
          <a:bodyPr wrap="square">
            <a:spAutoFit/>
          </a:bodyPr>
          <a:lstStyle/>
          <a:p>
            <a:pPr marL="0" marR="0" lvl="0" indent="0" defTabSz="457200" eaLnBrk="1" fontAlgn="auto" latinLnBrk="0" hangingPunct="1">
              <a:lnSpc>
                <a:spcPct val="150000"/>
              </a:lnSpc>
              <a:spcBef>
                <a:spcPts val="0"/>
              </a:spcBef>
              <a:spcAft>
                <a:spcPts val="0"/>
              </a:spcAft>
              <a:buClrTx/>
              <a:buSzTx/>
              <a:buFontTx/>
              <a:buNone/>
              <a:tabLst/>
              <a:defRPr/>
            </a:pP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a:t>
            </a:r>
            <a:r>
              <a:rPr kumimoji="0" lang="en-US"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During the question session, we were informed that the document announced on the Etimad platform is not final, and that package number 5 related to disaster recovery management has been canceled.</a:t>
            </a:r>
          </a:p>
        </p:txBody>
      </p:sp>
    </p:spTree>
    <p:extLst>
      <p:ext uri="{BB962C8B-B14F-4D97-AF65-F5344CB8AC3E}">
        <p14:creationId xmlns:p14="http://schemas.microsoft.com/office/powerpoint/2010/main" val="2590152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9.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1.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rchery_POWER_USER_SEPARATOR_ICONS_on-target_POWER_USER_SEPARATOR_ICONS_relevant_POWER_USER_SEPARATOR_ICONS_target-shooting"/>
</p:tagLst>
</file>

<file path=ppt/tags/tag3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_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themeOverride>
</file>

<file path=docProps/app.xml><?xml version="1.0" encoding="utf-8"?>
<Properties xmlns="http://schemas.openxmlformats.org/officeDocument/2006/extended-properties" xmlns:vt="http://schemas.openxmlformats.org/officeDocument/2006/docPropsVTypes">
  <Template/>
  <TotalTime>32</TotalTime>
  <Words>12731</Words>
  <Application>Microsoft Macintosh PowerPoint</Application>
  <PresentationFormat>Widescreen</PresentationFormat>
  <Paragraphs>1215</Paragraphs>
  <Slides>80</Slides>
  <Notes>6</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80</vt:i4>
      </vt:variant>
    </vt:vector>
  </HeadingPairs>
  <TitlesOfParts>
    <vt:vector size="99" baseType="lpstr">
      <vt:lpstr>A Jannat LT</vt:lpstr>
      <vt:lpstr>Aptos</vt:lpstr>
      <vt:lpstr>Aptos Display</vt:lpstr>
      <vt:lpstr>Arial</vt:lpstr>
      <vt:lpstr>Calibri</vt:lpstr>
      <vt:lpstr>Calibri Light</vt:lpstr>
      <vt:lpstr>Courier New</vt:lpstr>
      <vt:lpstr>DIN Next LT Arabic</vt:lpstr>
      <vt:lpstr>DIN Next LT Arabic Light</vt:lpstr>
      <vt:lpstr>DiodrumArabic-Regular</vt:lpstr>
      <vt:lpstr>Helvetica</vt:lpstr>
      <vt:lpstr>Janna LT</vt:lpstr>
      <vt:lpstr>Sakkal Majalla</vt:lpstr>
      <vt:lpstr>Tajawal</vt:lpstr>
      <vt:lpstr>Wingdings</vt:lpstr>
      <vt:lpstr>Office Theme</vt:lpstr>
      <vt:lpstr>Custom Design</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Assumptions  -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Mostanteq</dc:creator>
  <cp:lastModifiedBy>Aous Abdo</cp:lastModifiedBy>
  <cp:revision>69</cp:revision>
  <dcterms:modified xsi:type="dcterms:W3CDTF">2024-10-05T18:54:41Z</dcterms:modified>
</cp:coreProperties>
</file>